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0" r:id="rId2"/>
  </p:sldIdLst>
  <p:sldSz cx="9906000" cy="6858000" type="A4"/>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3" autoAdjust="0"/>
    <p:restoredTop sz="94660"/>
  </p:normalViewPr>
  <p:slideViewPr>
    <p:cSldViewPr snapToGrid="0">
      <p:cViewPr varScale="1">
        <p:scale>
          <a:sx n="58" d="100"/>
          <a:sy n="58" d="100"/>
        </p:scale>
        <p:origin x="121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2C5547E-BF2E-46ED-A440-9A3424805D4A}" type="datetimeFigureOut">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B24B2E-91C2-4640-8291-571ACE8B0750}" type="slidenum">
              <a:rPr kumimoji="1" lang="ja-JP" altLang="en-US" smtClean="0"/>
              <a:t>‹#›</a:t>
            </a:fld>
            <a:endParaRPr kumimoji="1" lang="ja-JP" altLang="en-US"/>
          </a:p>
        </p:txBody>
      </p:sp>
    </p:spTree>
    <p:extLst>
      <p:ext uri="{BB962C8B-B14F-4D97-AF65-F5344CB8AC3E}">
        <p14:creationId xmlns:p14="http://schemas.microsoft.com/office/powerpoint/2010/main" val="3765495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2C5547E-BF2E-46ED-A440-9A3424805D4A}" type="datetimeFigureOut">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B24B2E-91C2-4640-8291-571ACE8B0750}" type="slidenum">
              <a:rPr kumimoji="1" lang="ja-JP" altLang="en-US" smtClean="0"/>
              <a:t>‹#›</a:t>
            </a:fld>
            <a:endParaRPr kumimoji="1" lang="ja-JP" altLang="en-US"/>
          </a:p>
        </p:txBody>
      </p:sp>
    </p:spTree>
    <p:extLst>
      <p:ext uri="{BB962C8B-B14F-4D97-AF65-F5344CB8AC3E}">
        <p14:creationId xmlns:p14="http://schemas.microsoft.com/office/powerpoint/2010/main" val="33714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2C5547E-BF2E-46ED-A440-9A3424805D4A}" type="datetimeFigureOut">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B24B2E-91C2-4640-8291-571ACE8B0750}" type="slidenum">
              <a:rPr kumimoji="1" lang="ja-JP" altLang="en-US" smtClean="0"/>
              <a:t>‹#›</a:t>
            </a:fld>
            <a:endParaRPr kumimoji="1" lang="ja-JP" altLang="en-US"/>
          </a:p>
        </p:txBody>
      </p:sp>
    </p:spTree>
    <p:extLst>
      <p:ext uri="{BB962C8B-B14F-4D97-AF65-F5344CB8AC3E}">
        <p14:creationId xmlns:p14="http://schemas.microsoft.com/office/powerpoint/2010/main" val="2385829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2C5547E-BF2E-46ED-A440-9A3424805D4A}" type="datetimeFigureOut">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B24B2E-91C2-4640-8291-571ACE8B0750}" type="slidenum">
              <a:rPr kumimoji="1" lang="ja-JP" altLang="en-US" smtClean="0"/>
              <a:t>‹#›</a:t>
            </a:fld>
            <a:endParaRPr kumimoji="1" lang="ja-JP" altLang="en-US"/>
          </a:p>
        </p:txBody>
      </p:sp>
    </p:spTree>
    <p:extLst>
      <p:ext uri="{BB962C8B-B14F-4D97-AF65-F5344CB8AC3E}">
        <p14:creationId xmlns:p14="http://schemas.microsoft.com/office/powerpoint/2010/main" val="1672006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2C5547E-BF2E-46ED-A440-9A3424805D4A}" type="datetimeFigureOut">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B24B2E-91C2-4640-8291-571ACE8B0750}" type="slidenum">
              <a:rPr kumimoji="1" lang="ja-JP" altLang="en-US" smtClean="0"/>
              <a:t>‹#›</a:t>
            </a:fld>
            <a:endParaRPr kumimoji="1" lang="ja-JP" altLang="en-US"/>
          </a:p>
        </p:txBody>
      </p:sp>
    </p:spTree>
    <p:extLst>
      <p:ext uri="{BB962C8B-B14F-4D97-AF65-F5344CB8AC3E}">
        <p14:creationId xmlns:p14="http://schemas.microsoft.com/office/powerpoint/2010/main" val="2575583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2C5547E-BF2E-46ED-A440-9A3424805D4A}" type="datetimeFigureOut">
              <a:rPr kumimoji="1" lang="ja-JP" altLang="en-US" smtClean="0"/>
              <a:t>2026/4/9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B24B2E-91C2-4640-8291-571ACE8B0750}" type="slidenum">
              <a:rPr kumimoji="1" lang="ja-JP" altLang="en-US" smtClean="0"/>
              <a:t>‹#›</a:t>
            </a:fld>
            <a:endParaRPr kumimoji="1" lang="ja-JP" altLang="en-US"/>
          </a:p>
        </p:txBody>
      </p:sp>
    </p:spTree>
    <p:extLst>
      <p:ext uri="{BB962C8B-B14F-4D97-AF65-F5344CB8AC3E}">
        <p14:creationId xmlns:p14="http://schemas.microsoft.com/office/powerpoint/2010/main" val="3515748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2C5547E-BF2E-46ED-A440-9A3424805D4A}" type="datetimeFigureOut">
              <a:rPr kumimoji="1" lang="ja-JP" altLang="en-US" smtClean="0"/>
              <a:t>2026/4/9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6B24B2E-91C2-4640-8291-571ACE8B0750}" type="slidenum">
              <a:rPr kumimoji="1" lang="ja-JP" altLang="en-US" smtClean="0"/>
              <a:t>‹#›</a:t>
            </a:fld>
            <a:endParaRPr kumimoji="1" lang="ja-JP" altLang="en-US"/>
          </a:p>
        </p:txBody>
      </p:sp>
    </p:spTree>
    <p:extLst>
      <p:ext uri="{BB962C8B-B14F-4D97-AF65-F5344CB8AC3E}">
        <p14:creationId xmlns:p14="http://schemas.microsoft.com/office/powerpoint/2010/main" val="4090329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2C5547E-BF2E-46ED-A440-9A3424805D4A}" type="datetimeFigureOut">
              <a:rPr kumimoji="1" lang="ja-JP" altLang="en-US" smtClean="0"/>
              <a:t>2026/4/9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6B24B2E-91C2-4640-8291-571ACE8B0750}" type="slidenum">
              <a:rPr kumimoji="1" lang="ja-JP" altLang="en-US" smtClean="0"/>
              <a:t>‹#›</a:t>
            </a:fld>
            <a:endParaRPr kumimoji="1" lang="ja-JP" altLang="en-US"/>
          </a:p>
        </p:txBody>
      </p:sp>
    </p:spTree>
    <p:extLst>
      <p:ext uri="{BB962C8B-B14F-4D97-AF65-F5344CB8AC3E}">
        <p14:creationId xmlns:p14="http://schemas.microsoft.com/office/powerpoint/2010/main" val="2401881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5547E-BF2E-46ED-A440-9A3424805D4A}" type="datetimeFigureOut">
              <a:rPr kumimoji="1" lang="ja-JP" altLang="en-US" smtClean="0"/>
              <a:t>2026/4/9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6B24B2E-91C2-4640-8291-571ACE8B0750}" type="slidenum">
              <a:rPr kumimoji="1" lang="ja-JP" altLang="en-US" smtClean="0"/>
              <a:t>‹#›</a:t>
            </a:fld>
            <a:endParaRPr kumimoji="1" lang="ja-JP" altLang="en-US"/>
          </a:p>
        </p:txBody>
      </p:sp>
    </p:spTree>
    <p:extLst>
      <p:ext uri="{BB962C8B-B14F-4D97-AF65-F5344CB8AC3E}">
        <p14:creationId xmlns:p14="http://schemas.microsoft.com/office/powerpoint/2010/main" val="2361888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2C5547E-BF2E-46ED-A440-9A3424805D4A}" type="datetimeFigureOut">
              <a:rPr kumimoji="1" lang="ja-JP" altLang="en-US" smtClean="0"/>
              <a:t>2026/4/9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B24B2E-91C2-4640-8291-571ACE8B0750}" type="slidenum">
              <a:rPr kumimoji="1" lang="ja-JP" altLang="en-US" smtClean="0"/>
              <a:t>‹#›</a:t>
            </a:fld>
            <a:endParaRPr kumimoji="1" lang="ja-JP" altLang="en-US"/>
          </a:p>
        </p:txBody>
      </p:sp>
    </p:spTree>
    <p:extLst>
      <p:ext uri="{BB962C8B-B14F-4D97-AF65-F5344CB8AC3E}">
        <p14:creationId xmlns:p14="http://schemas.microsoft.com/office/powerpoint/2010/main" val="1606153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2C5547E-BF2E-46ED-A440-9A3424805D4A}" type="datetimeFigureOut">
              <a:rPr kumimoji="1" lang="ja-JP" altLang="en-US" smtClean="0"/>
              <a:t>2026/4/9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B24B2E-91C2-4640-8291-571ACE8B0750}" type="slidenum">
              <a:rPr kumimoji="1" lang="ja-JP" altLang="en-US" smtClean="0"/>
              <a:t>‹#›</a:t>
            </a:fld>
            <a:endParaRPr kumimoji="1" lang="ja-JP" altLang="en-US"/>
          </a:p>
        </p:txBody>
      </p:sp>
    </p:spTree>
    <p:extLst>
      <p:ext uri="{BB962C8B-B14F-4D97-AF65-F5344CB8AC3E}">
        <p14:creationId xmlns:p14="http://schemas.microsoft.com/office/powerpoint/2010/main" val="883871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C5547E-BF2E-46ED-A440-9A3424805D4A}" type="datetimeFigureOut">
              <a:rPr kumimoji="1" lang="ja-JP" altLang="en-US" smtClean="0"/>
              <a:t>2026/4/9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B24B2E-91C2-4640-8291-571ACE8B0750}" type="slidenum">
              <a:rPr kumimoji="1" lang="ja-JP" altLang="en-US" smtClean="0"/>
              <a:t>‹#›</a:t>
            </a:fld>
            <a:endParaRPr kumimoji="1" lang="ja-JP" altLang="en-US"/>
          </a:p>
        </p:txBody>
      </p:sp>
    </p:spTree>
    <p:extLst>
      <p:ext uri="{BB962C8B-B14F-4D97-AF65-F5344CB8AC3E}">
        <p14:creationId xmlns:p14="http://schemas.microsoft.com/office/powerpoint/2010/main" val="3038642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184667"/>
            <a:ext cx="9906000" cy="356667"/>
          </a:xfrm>
          <a:prstGeom prst="rect">
            <a:avLst/>
          </a:prstGeom>
          <a:ln w="28575">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dirty="0">
                <a:latin typeface="BIZ UDPゴシック" panose="020B0400000000000000" pitchFamily="50" charset="-128"/>
                <a:ea typeface="BIZ UDPゴシック" panose="020B0400000000000000" pitchFamily="50" charset="-128"/>
              </a:rPr>
              <a:t>　　　　　</a:t>
            </a:r>
            <a:r>
              <a:rPr kumimoji="1" lang="ja-JP" altLang="en-US" b="1" dirty="0">
                <a:latin typeface="BIZ UDPゴシック" panose="020B0400000000000000" pitchFamily="50" charset="-128"/>
                <a:ea typeface="BIZ UDPゴシック" panose="020B0400000000000000" pitchFamily="50" charset="-128"/>
              </a:rPr>
              <a:t>コンテンツ名（案も可とする）を記載</a:t>
            </a:r>
          </a:p>
        </p:txBody>
      </p:sp>
      <p:sp>
        <p:nvSpPr>
          <p:cNvPr id="30" name="正方形/長方形 29"/>
          <p:cNvSpPr/>
          <p:nvPr/>
        </p:nvSpPr>
        <p:spPr>
          <a:xfrm>
            <a:off x="84821" y="681644"/>
            <a:ext cx="4894504" cy="1041080"/>
          </a:xfrm>
          <a:prstGeom prst="rect">
            <a:avLst/>
          </a:prstGeom>
          <a:solidFill>
            <a:schemeClr val="accent1">
              <a:lumMod val="20000"/>
              <a:lumOff val="80000"/>
            </a:schemeClr>
          </a:solidFill>
          <a:ln w="12700">
            <a:solidFill>
              <a:schemeClr val="accent1">
                <a:lumMod val="20000"/>
                <a:lumOff val="80000"/>
              </a:schemeClr>
            </a:solidFill>
          </a:ln>
        </p:spPr>
        <p:style>
          <a:lnRef idx="2">
            <a:schemeClr val="accent6"/>
          </a:lnRef>
          <a:fillRef idx="1">
            <a:schemeClr val="lt1"/>
          </a:fillRef>
          <a:effectRef idx="0">
            <a:schemeClr val="accent6"/>
          </a:effectRef>
          <a:fontRef idx="minor">
            <a:schemeClr val="dk1"/>
          </a:fontRef>
        </p:style>
        <p:txBody>
          <a:bodyPr rtlCol="0" anchor="ctr"/>
          <a:lstStyle/>
          <a:p>
            <a:endParaRPr kumimoji="1" lang="ja-JP" altLang="en-US" dirty="0">
              <a:latin typeface="BIZ UDPゴシック" panose="020B0400000000000000" pitchFamily="50" charset="-128"/>
              <a:ea typeface="BIZ UDPゴシック" panose="020B0400000000000000" pitchFamily="50" charset="-128"/>
            </a:endParaRPr>
          </a:p>
        </p:txBody>
      </p:sp>
      <p:sp>
        <p:nvSpPr>
          <p:cNvPr id="34" name="四角形: 角を丸くする 33"/>
          <p:cNvSpPr/>
          <p:nvPr/>
        </p:nvSpPr>
        <p:spPr>
          <a:xfrm>
            <a:off x="80028" y="600104"/>
            <a:ext cx="1944000" cy="252000"/>
          </a:xfrm>
          <a:prstGeom prst="roundRect">
            <a:avLst>
              <a:gd name="adj" fmla="val 9466"/>
            </a:avLst>
          </a:prstGeom>
          <a:solidFill>
            <a:schemeClr val="accent1">
              <a:lumMod val="60000"/>
              <a:lumOff val="40000"/>
            </a:schemeClr>
          </a:solidFill>
          <a:ln w="19050">
            <a:solidFill>
              <a:schemeClr val="accent1">
                <a:lumMod val="60000"/>
                <a:lumOff val="40000"/>
              </a:schemeClr>
            </a:solidFill>
          </a:ln>
        </p:spPr>
        <p:style>
          <a:lnRef idx="2">
            <a:schemeClr val="accent6"/>
          </a:lnRef>
          <a:fillRef idx="1">
            <a:schemeClr val="lt1"/>
          </a:fillRef>
          <a:effectRef idx="0">
            <a:schemeClr val="accent6"/>
          </a:effectRef>
          <a:fontRef idx="minor">
            <a:schemeClr val="dk1"/>
          </a:fontRef>
        </p:style>
        <p:txBody>
          <a:bodyPr rtlCol="0" anchor="t"/>
          <a:lstStyle/>
          <a:p>
            <a:pPr algn="ctr">
              <a:lnSpc>
                <a:spcPts val="1200"/>
              </a:lnSpc>
            </a:pPr>
            <a:r>
              <a:rPr kumimoji="1" lang="en-US" altLang="ja-JP" sz="1200" dirty="0">
                <a:latin typeface="BIZ UDPゴシック" panose="020B0400000000000000" pitchFamily="50" charset="-128"/>
                <a:ea typeface="BIZ UDPゴシック" panose="020B0400000000000000" pitchFamily="50" charset="-128"/>
              </a:rPr>
              <a:t>1.</a:t>
            </a:r>
            <a:r>
              <a:rPr kumimoji="1" lang="ja-JP" altLang="en-US" sz="1200" dirty="0">
                <a:latin typeface="BIZ UDPゴシック" panose="020B0400000000000000" pitchFamily="50" charset="-128"/>
                <a:ea typeface="BIZ UDPゴシック" panose="020B0400000000000000" pitchFamily="50" charset="-128"/>
              </a:rPr>
              <a:t>事業の概要</a:t>
            </a:r>
          </a:p>
        </p:txBody>
      </p:sp>
      <p:sp>
        <p:nvSpPr>
          <p:cNvPr id="5" name="四角形: 角を丸くする 4"/>
          <p:cNvSpPr/>
          <p:nvPr/>
        </p:nvSpPr>
        <p:spPr>
          <a:xfrm>
            <a:off x="5080537" y="4472868"/>
            <a:ext cx="4749725" cy="2333800"/>
          </a:xfrm>
          <a:prstGeom prst="roundRect">
            <a:avLst>
              <a:gd name="adj" fmla="val 4193"/>
            </a:avLst>
          </a:prstGeom>
          <a:solidFill>
            <a:schemeClr val="bg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latin typeface="BIZ UDPゴシック" panose="020B0400000000000000" pitchFamily="50" charset="-128"/>
                <a:ea typeface="BIZ UDPゴシック" panose="020B0400000000000000" pitchFamily="50" charset="-128"/>
              </a:rPr>
              <a:t>イメージ写真</a:t>
            </a:r>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2000" dirty="0">
                <a:solidFill>
                  <a:schemeClr val="tx1"/>
                </a:solidFill>
                <a:latin typeface="BIZ UDPゴシック" panose="020B0400000000000000" pitchFamily="50" charset="-128"/>
                <a:ea typeface="BIZ UDPゴシック" panose="020B0400000000000000" pitchFamily="50" charset="-128"/>
              </a:rPr>
              <a:t>イラスト等</a:t>
            </a:r>
          </a:p>
        </p:txBody>
      </p:sp>
      <p:sp>
        <p:nvSpPr>
          <p:cNvPr id="6" name="四角形: 角を丸くする 5"/>
          <p:cNvSpPr/>
          <p:nvPr/>
        </p:nvSpPr>
        <p:spPr>
          <a:xfrm>
            <a:off x="5072224" y="2278333"/>
            <a:ext cx="4748956" cy="2091957"/>
          </a:xfrm>
          <a:prstGeom prst="roundRect">
            <a:avLst>
              <a:gd name="adj" fmla="val 4314"/>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05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dirty="0">
                <a:solidFill>
                  <a:schemeClr val="tx1"/>
                </a:solidFill>
                <a:latin typeface="BIZ UDPゴシック" panose="020B0400000000000000" pitchFamily="50" charset="-128"/>
                <a:ea typeface="BIZ UDPゴシック" panose="020B0400000000000000" pitchFamily="50" charset="-128"/>
              </a:rPr>
              <a:t>・実施体制（役割）</a:t>
            </a:r>
            <a:endParaRPr kumimoji="1" lang="en-US" altLang="ja-JP" sz="105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dirty="0">
                <a:solidFill>
                  <a:schemeClr val="tx1"/>
                </a:solidFill>
                <a:latin typeface="BIZ UDPゴシック" panose="020B0400000000000000" pitchFamily="50" charset="-128"/>
                <a:ea typeface="BIZ UDPゴシック" panose="020B0400000000000000" pitchFamily="50" charset="-128"/>
              </a:rPr>
              <a:t>それぞれの役割を含め記載すること。</a:t>
            </a:r>
            <a:r>
              <a:rPr kumimoji="1" lang="en-US" altLang="ja-JP" sz="1050" dirty="0">
                <a:solidFill>
                  <a:schemeClr val="tx1"/>
                </a:solidFill>
                <a:latin typeface="BIZ UDPゴシック" panose="020B0400000000000000" pitchFamily="50" charset="-128"/>
                <a:ea typeface="BIZ UDPゴシック" panose="020B0400000000000000" pitchFamily="50" charset="-128"/>
              </a:rPr>
              <a:t>※</a:t>
            </a:r>
            <a:r>
              <a:rPr kumimoji="1" lang="ja-JP" altLang="en-US" sz="1050" dirty="0">
                <a:solidFill>
                  <a:schemeClr val="tx1"/>
                </a:solidFill>
                <a:latin typeface="BIZ UDPゴシック" panose="020B0400000000000000" pitchFamily="50" charset="-128"/>
                <a:ea typeface="BIZ UDPゴシック" panose="020B0400000000000000" pitchFamily="50" charset="-128"/>
              </a:rPr>
              <a:t>実施体制図を添付のこと。</a:t>
            </a:r>
          </a:p>
          <a:p>
            <a:endParaRPr kumimoji="1" lang="en-US" altLang="ja-JP" sz="105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　　</a:t>
            </a:r>
          </a:p>
        </p:txBody>
      </p:sp>
      <p:cxnSp>
        <p:nvCxnSpPr>
          <p:cNvPr id="10" name="直線コネクタ 9"/>
          <p:cNvCxnSpPr/>
          <p:nvPr/>
        </p:nvCxnSpPr>
        <p:spPr>
          <a:xfrm>
            <a:off x="-190428" y="508762"/>
            <a:ext cx="10249593"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正方形/長方形 19"/>
          <p:cNvSpPr/>
          <p:nvPr/>
        </p:nvSpPr>
        <p:spPr>
          <a:xfrm>
            <a:off x="84820" y="1804264"/>
            <a:ext cx="4919442" cy="2938869"/>
          </a:xfrm>
          <a:prstGeom prst="rect">
            <a:avLst/>
          </a:prstGeom>
          <a:solidFill>
            <a:schemeClr val="accent1">
              <a:lumMod val="20000"/>
              <a:lumOff val="80000"/>
            </a:schemeClr>
          </a:solidFill>
          <a:ln w="12700">
            <a:solidFill>
              <a:schemeClr val="accent1">
                <a:lumMod val="20000"/>
                <a:lumOff val="80000"/>
              </a:schemeClr>
            </a:solidFill>
          </a:ln>
        </p:spPr>
        <p:style>
          <a:lnRef idx="2">
            <a:schemeClr val="accent6"/>
          </a:lnRef>
          <a:fillRef idx="1">
            <a:schemeClr val="lt1"/>
          </a:fillRef>
          <a:effectRef idx="0">
            <a:schemeClr val="accent6"/>
          </a:effectRef>
          <a:fontRef idx="minor">
            <a:schemeClr val="dk1"/>
          </a:fontRef>
        </p:style>
        <p:txBody>
          <a:bodyPr rtlCol="0" anchor="ctr"/>
          <a:lstStyle/>
          <a:p>
            <a:endParaRPr kumimoji="1" lang="ja-JP" altLang="en-US" dirty="0">
              <a:latin typeface="BIZ UDPゴシック" panose="020B0400000000000000" pitchFamily="50" charset="-128"/>
              <a:ea typeface="BIZ UDPゴシック" panose="020B0400000000000000" pitchFamily="50" charset="-128"/>
            </a:endParaRPr>
          </a:p>
        </p:txBody>
      </p:sp>
      <p:sp>
        <p:nvSpPr>
          <p:cNvPr id="22" name="四角形: 角を丸くする 33"/>
          <p:cNvSpPr/>
          <p:nvPr/>
        </p:nvSpPr>
        <p:spPr>
          <a:xfrm>
            <a:off x="84820" y="1766420"/>
            <a:ext cx="1944000" cy="252000"/>
          </a:xfrm>
          <a:prstGeom prst="roundRect">
            <a:avLst>
              <a:gd name="adj" fmla="val 9466"/>
            </a:avLst>
          </a:prstGeom>
          <a:solidFill>
            <a:schemeClr val="accent1">
              <a:lumMod val="60000"/>
              <a:lumOff val="40000"/>
            </a:schemeClr>
          </a:solidFill>
          <a:ln w="19050">
            <a:solidFill>
              <a:schemeClr val="accent1">
                <a:lumMod val="60000"/>
                <a:lumOff val="40000"/>
              </a:schemeClr>
            </a:solidFill>
          </a:ln>
        </p:spPr>
        <p:style>
          <a:lnRef idx="2">
            <a:schemeClr val="accent6"/>
          </a:lnRef>
          <a:fillRef idx="1">
            <a:schemeClr val="lt1"/>
          </a:fillRef>
          <a:effectRef idx="0">
            <a:schemeClr val="accent6"/>
          </a:effectRef>
          <a:fontRef idx="minor">
            <a:schemeClr val="dk1"/>
          </a:fontRef>
        </p:style>
        <p:txBody>
          <a:bodyPr rtlCol="0" anchor="t"/>
          <a:lstStyle/>
          <a:p>
            <a:pPr algn="ctr">
              <a:lnSpc>
                <a:spcPts val="1200"/>
              </a:lnSpc>
            </a:pPr>
            <a:r>
              <a:rPr kumimoji="1" lang="en-US" altLang="ja-JP" sz="1200" dirty="0">
                <a:latin typeface="BIZ UDPゴシック" panose="020B0400000000000000" pitchFamily="50" charset="-128"/>
                <a:ea typeface="BIZ UDPゴシック" panose="020B0400000000000000" pitchFamily="50" charset="-128"/>
              </a:rPr>
              <a:t>2.</a:t>
            </a:r>
            <a:r>
              <a:rPr kumimoji="1" lang="ja-JP" altLang="en-US" sz="1200" dirty="0">
                <a:latin typeface="BIZ UDPゴシック" panose="020B0400000000000000" pitchFamily="50" charset="-128"/>
                <a:ea typeface="BIZ UDPゴシック" panose="020B0400000000000000" pitchFamily="50" charset="-128"/>
              </a:rPr>
              <a:t>実施内容</a:t>
            </a:r>
          </a:p>
        </p:txBody>
      </p:sp>
      <p:sp>
        <p:nvSpPr>
          <p:cNvPr id="23" name="正方形/長方形 22"/>
          <p:cNvSpPr/>
          <p:nvPr/>
        </p:nvSpPr>
        <p:spPr>
          <a:xfrm>
            <a:off x="80028" y="4882595"/>
            <a:ext cx="4919442" cy="1924074"/>
          </a:xfrm>
          <a:prstGeom prst="rect">
            <a:avLst/>
          </a:prstGeom>
          <a:solidFill>
            <a:schemeClr val="accent1">
              <a:lumMod val="20000"/>
              <a:lumOff val="80000"/>
            </a:schemeClr>
          </a:solidFill>
          <a:ln w="12700">
            <a:solidFill>
              <a:schemeClr val="accent1">
                <a:lumMod val="20000"/>
                <a:lumOff val="80000"/>
              </a:schemeClr>
            </a:solidFill>
          </a:ln>
        </p:spPr>
        <p:style>
          <a:lnRef idx="2">
            <a:schemeClr val="accent6"/>
          </a:lnRef>
          <a:fillRef idx="1">
            <a:schemeClr val="lt1"/>
          </a:fillRef>
          <a:effectRef idx="0">
            <a:schemeClr val="accent6"/>
          </a:effectRef>
          <a:fontRef idx="minor">
            <a:schemeClr val="dk1"/>
          </a:fontRef>
        </p:style>
        <p:txBody>
          <a:bodyPr rtlCol="0" anchor="ctr"/>
          <a:lstStyle/>
          <a:p>
            <a:endParaRPr kumimoji="1" lang="ja-JP" altLang="en-US" dirty="0">
              <a:latin typeface="BIZ UDPゴシック" panose="020B0400000000000000" pitchFamily="50" charset="-128"/>
              <a:ea typeface="BIZ UDPゴシック" panose="020B0400000000000000" pitchFamily="50" charset="-128"/>
            </a:endParaRPr>
          </a:p>
        </p:txBody>
      </p:sp>
      <p:sp>
        <p:nvSpPr>
          <p:cNvPr id="25" name="四角形: 角を丸くする 33"/>
          <p:cNvSpPr/>
          <p:nvPr/>
        </p:nvSpPr>
        <p:spPr>
          <a:xfrm>
            <a:off x="80028" y="4781428"/>
            <a:ext cx="1944000" cy="252000"/>
          </a:xfrm>
          <a:prstGeom prst="roundRect">
            <a:avLst>
              <a:gd name="adj" fmla="val 9466"/>
            </a:avLst>
          </a:prstGeom>
          <a:solidFill>
            <a:schemeClr val="accent1">
              <a:lumMod val="60000"/>
              <a:lumOff val="40000"/>
            </a:schemeClr>
          </a:solidFill>
          <a:ln w="19050">
            <a:solidFill>
              <a:schemeClr val="accent1">
                <a:lumMod val="60000"/>
                <a:lumOff val="40000"/>
              </a:schemeClr>
            </a:solidFill>
          </a:ln>
        </p:spPr>
        <p:style>
          <a:lnRef idx="2">
            <a:schemeClr val="accent6"/>
          </a:lnRef>
          <a:fillRef idx="1">
            <a:schemeClr val="lt1"/>
          </a:fillRef>
          <a:effectRef idx="0">
            <a:schemeClr val="accent6"/>
          </a:effectRef>
          <a:fontRef idx="minor">
            <a:schemeClr val="dk1"/>
          </a:fontRef>
        </p:style>
        <p:txBody>
          <a:bodyPr rtlCol="0" anchor="t"/>
          <a:lstStyle/>
          <a:p>
            <a:pPr algn="ctr">
              <a:lnSpc>
                <a:spcPts val="1200"/>
              </a:lnSpc>
            </a:pPr>
            <a:r>
              <a:rPr kumimoji="1" lang="en-US" altLang="ja-JP" sz="1200" dirty="0">
                <a:latin typeface="BIZ UDPゴシック" panose="020B0400000000000000" pitchFamily="50" charset="-128"/>
                <a:ea typeface="BIZ UDPゴシック" panose="020B0400000000000000" pitchFamily="50" charset="-128"/>
              </a:rPr>
              <a:t>3.</a:t>
            </a:r>
            <a:r>
              <a:rPr kumimoji="1" lang="ja-JP" altLang="en-US" sz="1200" dirty="0">
                <a:latin typeface="BIZ UDPゴシック" panose="020B0400000000000000" pitchFamily="50" charset="-128"/>
                <a:ea typeface="BIZ UDPゴシック" panose="020B0400000000000000" pitchFamily="50" charset="-128"/>
              </a:rPr>
              <a:t>事業の目標等</a:t>
            </a:r>
          </a:p>
        </p:txBody>
      </p:sp>
      <p:sp>
        <p:nvSpPr>
          <p:cNvPr id="11" name="正方形/長方形 10"/>
          <p:cNvSpPr/>
          <p:nvPr/>
        </p:nvSpPr>
        <p:spPr>
          <a:xfrm>
            <a:off x="173370" y="910874"/>
            <a:ext cx="4726031" cy="73865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latin typeface="BIZ UDPゴシック" panose="020B0400000000000000" pitchFamily="50" charset="-128"/>
                <a:ea typeface="BIZ UDPゴシック" panose="020B0400000000000000" pitchFamily="50" charset="-128"/>
              </a:rPr>
              <a:t>どのような地域の観光資源を活かした観光コンテンツ開発に取り組み、どのような沖縄観光の課題解決に資するのか記載。本文は原則</a:t>
            </a:r>
            <a:r>
              <a:rPr kumimoji="1" lang="en-US" altLang="ja-JP" sz="1050" dirty="0">
                <a:solidFill>
                  <a:schemeClr val="tx1"/>
                </a:solidFill>
                <a:latin typeface="BIZ UDPゴシック" panose="020B0400000000000000" pitchFamily="50" charset="-128"/>
                <a:ea typeface="BIZ UDPゴシック" panose="020B0400000000000000" pitchFamily="50" charset="-128"/>
              </a:rPr>
              <a:t>10.5pt</a:t>
            </a:r>
            <a:r>
              <a:rPr kumimoji="1" lang="ja-JP" altLang="en-US" sz="1050" dirty="0">
                <a:solidFill>
                  <a:schemeClr val="tx1"/>
                </a:solidFill>
                <a:latin typeface="BIZ UDPゴシック" panose="020B0400000000000000" pitchFamily="50" charset="-128"/>
                <a:ea typeface="BIZ UDPゴシック" panose="020B0400000000000000" pitchFamily="50" charset="-128"/>
              </a:rPr>
              <a:t>以上とする。</a:t>
            </a:r>
          </a:p>
        </p:txBody>
      </p:sp>
      <p:sp>
        <p:nvSpPr>
          <p:cNvPr id="4" name="テキスト ボックス 3"/>
          <p:cNvSpPr txBox="1"/>
          <p:nvPr/>
        </p:nvSpPr>
        <p:spPr>
          <a:xfrm>
            <a:off x="0" y="6574"/>
            <a:ext cx="2274921" cy="276999"/>
          </a:xfrm>
          <a:prstGeom prst="rect">
            <a:avLst/>
          </a:prstGeom>
          <a:noFill/>
        </p:spPr>
        <p:txBody>
          <a:bodyPr wrap="square" rtlCol="0">
            <a:spAutoFit/>
          </a:bodyPr>
          <a:lstStyle/>
          <a:p>
            <a:r>
              <a:rPr kumimoji="1" lang="ja-JP" altLang="en-US" sz="1000" dirty="0">
                <a:latin typeface="BIZ UDPゴシック" panose="020B0400000000000000" pitchFamily="50" charset="-128"/>
                <a:ea typeface="BIZ UDPゴシック" panose="020B0400000000000000" pitchFamily="50" charset="-128"/>
              </a:rPr>
              <a:t>別記様式１</a:t>
            </a:r>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④</a:t>
            </a:r>
            <a:r>
              <a:rPr kumimoji="1" lang="ja-JP" altLang="en-US" sz="1200" dirty="0">
                <a:latin typeface="BIZ UDPゴシック" panose="020B0400000000000000" pitchFamily="50" charset="-128"/>
                <a:ea typeface="BIZ UDPゴシック" panose="020B0400000000000000" pitchFamily="50" charset="-128"/>
              </a:rPr>
              <a:t>　　　　　　　　　　　　　　　　　　</a:t>
            </a:r>
            <a:r>
              <a:rPr kumimoji="1" lang="ja-JP" altLang="en-US" sz="1200" u="sng" dirty="0">
                <a:latin typeface="BIZ UDPゴシック" panose="020B0400000000000000" pitchFamily="50" charset="-128"/>
                <a:ea typeface="BIZ UDPゴシック" panose="020B0400000000000000" pitchFamily="50" charset="-128"/>
              </a:rPr>
              <a:t>　　　　　　　</a:t>
            </a:r>
          </a:p>
        </p:txBody>
      </p:sp>
      <p:sp>
        <p:nvSpPr>
          <p:cNvPr id="42" name="正方形/長方形 41"/>
          <p:cNvSpPr/>
          <p:nvPr/>
        </p:nvSpPr>
        <p:spPr>
          <a:xfrm>
            <a:off x="5050007" y="681645"/>
            <a:ext cx="4774662" cy="1494110"/>
          </a:xfrm>
          <a:prstGeom prst="rect">
            <a:avLst/>
          </a:prstGeom>
          <a:solidFill>
            <a:schemeClr val="accent1">
              <a:lumMod val="20000"/>
              <a:lumOff val="80000"/>
            </a:schemeClr>
          </a:solidFill>
          <a:ln w="12700">
            <a:solidFill>
              <a:schemeClr val="accent1">
                <a:lumMod val="20000"/>
                <a:lumOff val="80000"/>
              </a:schemeClr>
            </a:solidFill>
          </a:ln>
        </p:spPr>
        <p:style>
          <a:lnRef idx="2">
            <a:schemeClr val="accent6"/>
          </a:lnRef>
          <a:fillRef idx="1">
            <a:schemeClr val="lt1"/>
          </a:fillRef>
          <a:effectRef idx="0">
            <a:schemeClr val="accent6"/>
          </a:effectRef>
          <a:fontRef idx="minor">
            <a:schemeClr val="dk1"/>
          </a:fontRef>
        </p:style>
        <p:txBody>
          <a:bodyPr rtlCol="0" anchor="ctr"/>
          <a:lstStyle/>
          <a:p>
            <a:endParaRPr kumimoji="1" lang="ja-JP" altLang="en-US" dirty="0">
              <a:latin typeface="BIZ UDPゴシック" panose="020B0400000000000000" pitchFamily="50" charset="-128"/>
              <a:ea typeface="BIZ UDPゴシック" panose="020B0400000000000000" pitchFamily="50" charset="-128"/>
            </a:endParaRPr>
          </a:p>
        </p:txBody>
      </p:sp>
      <p:sp>
        <p:nvSpPr>
          <p:cNvPr id="45" name="正方形/長方形 44"/>
          <p:cNvSpPr/>
          <p:nvPr/>
        </p:nvSpPr>
        <p:spPr>
          <a:xfrm>
            <a:off x="5138531" y="910874"/>
            <a:ext cx="4608000" cy="112664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latin typeface="BIZ UDPゴシック" panose="020B0400000000000000" pitchFamily="50" charset="-128"/>
                <a:ea typeface="BIZ UDPゴシック" panose="020B0400000000000000" pitchFamily="50" charset="-128"/>
              </a:rPr>
              <a:t>（４）事業の継続に向けた取り組み</a:t>
            </a:r>
            <a:endParaRPr kumimoji="1" lang="en-US" altLang="ja-JP" sz="105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47" name="正方形/長方形 46"/>
          <p:cNvSpPr/>
          <p:nvPr/>
        </p:nvSpPr>
        <p:spPr>
          <a:xfrm>
            <a:off x="173370" y="2056264"/>
            <a:ext cx="4739451" cy="260532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latin typeface="BIZ UDPゴシック" panose="020B0400000000000000" pitchFamily="50" charset="-128"/>
                <a:ea typeface="BIZ UDPゴシック" panose="020B0400000000000000" pitchFamily="50" charset="-128"/>
              </a:rPr>
              <a:t>下記の項目について記載</a:t>
            </a:r>
            <a:endParaRPr kumimoji="1" lang="en-US" altLang="ja-JP" sz="105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dirty="0">
                <a:solidFill>
                  <a:schemeClr val="tx1"/>
                </a:solidFill>
                <a:latin typeface="BIZ UDPゴシック" panose="020B0400000000000000" pitchFamily="50" charset="-128"/>
                <a:ea typeface="BIZ UDPゴシック" panose="020B0400000000000000" pitchFamily="50" charset="-128"/>
              </a:rPr>
              <a:t>（</a:t>
            </a:r>
            <a:r>
              <a:rPr kumimoji="1" lang="en-US" altLang="ja-JP" sz="1050" dirty="0">
                <a:solidFill>
                  <a:schemeClr val="tx1"/>
                </a:solidFill>
                <a:latin typeface="BIZ UDPゴシック" panose="020B0400000000000000" pitchFamily="50" charset="-128"/>
                <a:ea typeface="BIZ UDPゴシック" panose="020B0400000000000000" pitchFamily="50" charset="-128"/>
              </a:rPr>
              <a:t>1</a:t>
            </a:r>
            <a:r>
              <a:rPr kumimoji="1" lang="ja-JP" altLang="en-US" sz="1050" dirty="0">
                <a:solidFill>
                  <a:schemeClr val="tx1"/>
                </a:solidFill>
                <a:latin typeface="BIZ UDPゴシック" panose="020B0400000000000000" pitchFamily="50" charset="-128"/>
                <a:ea typeface="BIZ UDPゴシック" panose="020B0400000000000000" pitchFamily="50" charset="-128"/>
              </a:rPr>
              <a:t>）実施地域</a:t>
            </a:r>
            <a:endParaRPr kumimoji="1" lang="en-US" altLang="ja-JP" sz="1050" dirty="0">
              <a:solidFill>
                <a:schemeClr val="tx1"/>
              </a:solidFill>
              <a:latin typeface="BIZ UDPゴシック" panose="020B0400000000000000" pitchFamily="50" charset="-128"/>
              <a:ea typeface="BIZ UDPゴシック" panose="020B0400000000000000" pitchFamily="50" charset="-128"/>
            </a:endParaRPr>
          </a:p>
          <a:p>
            <a:pPr lvl="0" defTabSz="914400">
              <a:defRPr/>
            </a:pPr>
            <a:r>
              <a:rPr kumimoji="1" lang="ja-JP" altLang="en-US" sz="1050" dirty="0">
                <a:solidFill>
                  <a:schemeClr val="tx1"/>
                </a:solidFill>
                <a:latin typeface="BIZ UDPゴシック" panose="020B0400000000000000" pitchFamily="50" charset="-128"/>
                <a:ea typeface="BIZ UDPゴシック" panose="020B0400000000000000" pitchFamily="50" charset="-128"/>
              </a:rPr>
              <a:t>（</a:t>
            </a:r>
            <a:r>
              <a:rPr kumimoji="1" lang="en-US" altLang="ja-JP" sz="1050" dirty="0">
                <a:solidFill>
                  <a:schemeClr val="tx1"/>
                </a:solidFill>
                <a:latin typeface="BIZ UDPゴシック" panose="020B0400000000000000" pitchFamily="50" charset="-128"/>
                <a:ea typeface="BIZ UDPゴシック" panose="020B0400000000000000" pitchFamily="50" charset="-128"/>
              </a:rPr>
              <a:t>2</a:t>
            </a:r>
            <a:r>
              <a:rPr kumimoji="1" lang="ja-JP" altLang="en-US" sz="1050" dirty="0">
                <a:solidFill>
                  <a:schemeClr val="tx1"/>
                </a:solidFill>
                <a:latin typeface="BIZ UDPゴシック" panose="020B0400000000000000" pitchFamily="50" charset="-128"/>
                <a:ea typeface="BIZ UDPゴシック" panose="020B0400000000000000" pitchFamily="50" charset="-128"/>
              </a:rPr>
              <a:t>）実施時期</a:t>
            </a:r>
            <a:endParaRPr kumimoji="1" lang="en-US" altLang="ja-JP" sz="1050" dirty="0">
              <a:solidFill>
                <a:schemeClr val="tx1"/>
              </a:solidFill>
              <a:latin typeface="BIZ UDPゴシック" panose="020B0400000000000000" pitchFamily="50" charset="-128"/>
              <a:ea typeface="BIZ UDPゴシック" panose="020B0400000000000000" pitchFamily="50" charset="-128"/>
            </a:endParaRPr>
          </a:p>
          <a:p>
            <a:pPr lvl="0" defTabSz="914400">
              <a:defRPr/>
            </a:pPr>
            <a:r>
              <a:rPr kumimoji="1" lang="ja-JP" altLang="en-US" sz="1050" dirty="0">
                <a:solidFill>
                  <a:schemeClr val="tx1"/>
                </a:solidFill>
                <a:latin typeface="BIZ UDPゴシック" panose="020B0400000000000000" pitchFamily="50" charset="-128"/>
                <a:ea typeface="BIZ UDPゴシック" panose="020B0400000000000000" pitchFamily="50" charset="-128"/>
              </a:rPr>
              <a:t>（</a:t>
            </a:r>
            <a:r>
              <a:rPr kumimoji="1" lang="en-US" altLang="ja-JP" sz="1050" dirty="0">
                <a:solidFill>
                  <a:schemeClr val="tx1"/>
                </a:solidFill>
                <a:latin typeface="BIZ UDPゴシック" panose="020B0400000000000000" pitchFamily="50" charset="-128"/>
                <a:ea typeface="BIZ UDPゴシック" panose="020B0400000000000000" pitchFamily="50" charset="-128"/>
              </a:rPr>
              <a:t>3</a:t>
            </a:r>
            <a:r>
              <a:rPr kumimoji="1" lang="ja-JP" altLang="en-US" sz="1050" dirty="0">
                <a:solidFill>
                  <a:schemeClr val="tx1"/>
                </a:solidFill>
                <a:latin typeface="BIZ UDPゴシック" panose="020B0400000000000000" pitchFamily="50" charset="-128"/>
                <a:ea typeface="BIZ UDPゴシック" panose="020B0400000000000000" pitchFamily="50" charset="-128"/>
              </a:rPr>
              <a:t>）磨き上げる（活用する）資源</a:t>
            </a:r>
          </a:p>
          <a:p>
            <a:pPr lvl="0" defTabSz="914400">
              <a:defRPr/>
            </a:pPr>
            <a:r>
              <a:rPr kumimoji="1" lang="ja-JP" altLang="en-US" sz="1050" dirty="0">
                <a:solidFill>
                  <a:schemeClr val="tx1"/>
                </a:solidFill>
                <a:latin typeface="BIZ UDPゴシック" panose="020B0400000000000000" pitchFamily="50" charset="-128"/>
                <a:ea typeface="BIZ UDPゴシック" panose="020B0400000000000000" pitchFamily="50" charset="-128"/>
              </a:rPr>
              <a:t>（</a:t>
            </a:r>
            <a:r>
              <a:rPr kumimoji="1" lang="en-US" altLang="ja-JP" sz="1050" dirty="0">
                <a:solidFill>
                  <a:schemeClr val="tx1"/>
                </a:solidFill>
                <a:latin typeface="BIZ UDPゴシック" panose="020B0400000000000000" pitchFamily="50" charset="-128"/>
                <a:ea typeface="BIZ UDPゴシック" panose="020B0400000000000000" pitchFamily="50" charset="-128"/>
              </a:rPr>
              <a:t>4</a:t>
            </a:r>
            <a:r>
              <a:rPr kumimoji="1" lang="ja-JP" altLang="en-US" sz="1050" dirty="0">
                <a:solidFill>
                  <a:schemeClr val="tx1"/>
                </a:solidFill>
                <a:latin typeface="BIZ UDPゴシック" panose="020B0400000000000000" pitchFamily="50" charset="-128"/>
                <a:ea typeface="BIZ UDPゴシック" panose="020B0400000000000000" pitchFamily="50" charset="-128"/>
              </a:rPr>
              <a:t>）想定ターゲット</a:t>
            </a:r>
          </a:p>
          <a:p>
            <a:pPr lvl="0" defTabSz="914400">
              <a:defRPr/>
            </a:pPr>
            <a:r>
              <a:rPr kumimoji="1" lang="ja-JP" altLang="en-US" sz="1050" dirty="0">
                <a:solidFill>
                  <a:schemeClr val="tx1"/>
                </a:solidFill>
                <a:latin typeface="BIZ UDPゴシック" panose="020B0400000000000000" pitchFamily="50" charset="-128"/>
                <a:ea typeface="BIZ UDPゴシック" panose="020B0400000000000000" pitchFamily="50" charset="-128"/>
              </a:rPr>
              <a:t>（</a:t>
            </a:r>
            <a:r>
              <a:rPr kumimoji="1" lang="en-US" altLang="ja-JP" sz="1050" dirty="0">
                <a:solidFill>
                  <a:schemeClr val="tx1"/>
                </a:solidFill>
                <a:latin typeface="BIZ UDPゴシック" panose="020B0400000000000000" pitchFamily="50" charset="-128"/>
                <a:ea typeface="BIZ UDPゴシック" panose="020B0400000000000000" pitchFamily="50" charset="-128"/>
              </a:rPr>
              <a:t>5</a:t>
            </a:r>
            <a:r>
              <a:rPr kumimoji="1" lang="ja-JP" altLang="en-US" sz="1050" dirty="0">
                <a:solidFill>
                  <a:schemeClr val="tx1"/>
                </a:solidFill>
                <a:latin typeface="BIZ UDPゴシック" panose="020B0400000000000000" pitchFamily="50" charset="-128"/>
                <a:ea typeface="BIZ UDPゴシック" panose="020B0400000000000000" pitchFamily="50" charset="-128"/>
              </a:rPr>
              <a:t>）ビジネスモデル</a:t>
            </a:r>
            <a:endParaRPr kumimoji="1" lang="en-US" altLang="ja-JP" sz="1050" dirty="0">
              <a:solidFill>
                <a:schemeClr val="tx1"/>
              </a:solidFill>
              <a:latin typeface="BIZ UDPゴシック" panose="020B0400000000000000" pitchFamily="50" charset="-128"/>
              <a:ea typeface="BIZ UDPゴシック" panose="020B0400000000000000" pitchFamily="50" charset="-128"/>
            </a:endParaRPr>
          </a:p>
          <a:p>
            <a:pPr defTabSz="914400">
              <a:defRPr/>
            </a:pPr>
            <a:r>
              <a:rPr kumimoji="1" lang="ja-JP" altLang="en-US" sz="1050" dirty="0">
                <a:solidFill>
                  <a:schemeClr val="tx1"/>
                </a:solidFill>
                <a:latin typeface="BIZ UDPゴシック" panose="020B0400000000000000" pitchFamily="50" charset="-128"/>
                <a:ea typeface="BIZ UDPゴシック" panose="020B0400000000000000" pitchFamily="50" charset="-128"/>
              </a:rPr>
              <a:t>（</a:t>
            </a:r>
            <a:r>
              <a:rPr kumimoji="1" lang="en-US" altLang="ja-JP" sz="1050" dirty="0">
                <a:solidFill>
                  <a:schemeClr val="tx1"/>
                </a:solidFill>
                <a:latin typeface="BIZ UDPゴシック" panose="020B0400000000000000" pitchFamily="50" charset="-128"/>
                <a:ea typeface="BIZ UDPゴシック" panose="020B0400000000000000" pitchFamily="50" charset="-128"/>
              </a:rPr>
              <a:t>6</a:t>
            </a:r>
            <a:r>
              <a:rPr kumimoji="1" lang="ja-JP" altLang="en-US" sz="1050" dirty="0">
                <a:solidFill>
                  <a:schemeClr val="tx1"/>
                </a:solidFill>
                <a:latin typeface="BIZ UDPゴシック" panose="020B0400000000000000" pitchFamily="50" charset="-128"/>
                <a:ea typeface="BIZ UDPゴシック" panose="020B0400000000000000" pitchFamily="50" charset="-128"/>
              </a:rPr>
              <a:t>）実施事業内容</a:t>
            </a:r>
          </a:p>
          <a:p>
            <a:pPr lvl="0" defTabSz="914400">
              <a:defRPr/>
            </a:pPr>
            <a:r>
              <a:rPr kumimoji="1" lang="ja-JP" altLang="en-US" sz="1050" dirty="0">
                <a:solidFill>
                  <a:schemeClr val="tx1"/>
                </a:solidFill>
                <a:latin typeface="BIZ UDPゴシック" panose="020B0400000000000000" pitchFamily="50" charset="-128"/>
                <a:ea typeface="BIZ UDPゴシック" panose="020B0400000000000000" pitchFamily="50" charset="-128"/>
              </a:rPr>
              <a:t>（</a:t>
            </a:r>
            <a:r>
              <a:rPr kumimoji="1" lang="en-US" altLang="ja-JP" sz="1050" dirty="0">
                <a:solidFill>
                  <a:schemeClr val="tx1"/>
                </a:solidFill>
                <a:latin typeface="BIZ UDPゴシック" panose="020B0400000000000000" pitchFamily="50" charset="-128"/>
                <a:ea typeface="BIZ UDPゴシック" panose="020B0400000000000000" pitchFamily="50" charset="-128"/>
              </a:rPr>
              <a:t>7</a:t>
            </a:r>
            <a:r>
              <a:rPr kumimoji="1" lang="ja-JP" altLang="en-US" sz="1050" dirty="0">
                <a:solidFill>
                  <a:schemeClr val="tx1"/>
                </a:solidFill>
                <a:latin typeface="BIZ UDPゴシック" panose="020B0400000000000000" pitchFamily="50" charset="-128"/>
                <a:ea typeface="BIZ UDPゴシック" panose="020B0400000000000000" pitchFamily="50" charset="-128"/>
              </a:rPr>
              <a:t>）事業費</a:t>
            </a:r>
            <a:r>
              <a:rPr kumimoji="1" lang="en-US" altLang="ja-JP" sz="1050" dirty="0">
                <a:solidFill>
                  <a:schemeClr val="tx1"/>
                </a:solidFill>
                <a:latin typeface="BIZ UDPゴシック" panose="020B0400000000000000" pitchFamily="50" charset="-128"/>
                <a:ea typeface="BIZ UDPゴシック" panose="020B0400000000000000" pitchFamily="50" charset="-128"/>
              </a:rPr>
              <a:t>(</a:t>
            </a:r>
            <a:r>
              <a:rPr kumimoji="1" lang="ja-JP" altLang="en-US" sz="1050" dirty="0">
                <a:solidFill>
                  <a:schemeClr val="tx1"/>
                </a:solidFill>
                <a:latin typeface="BIZ UDPゴシック" panose="020B0400000000000000" pitchFamily="50" charset="-128"/>
                <a:ea typeface="BIZ UDPゴシック" panose="020B0400000000000000" pitchFamily="50" charset="-128"/>
              </a:rPr>
              <a:t>総事業費、補助額）</a:t>
            </a: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p:txBody>
      </p:sp>
      <p:sp>
        <p:nvSpPr>
          <p:cNvPr id="48" name="正方形/長方形 47"/>
          <p:cNvSpPr/>
          <p:nvPr/>
        </p:nvSpPr>
        <p:spPr>
          <a:xfrm>
            <a:off x="159950" y="5071723"/>
            <a:ext cx="4739451" cy="169989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latin typeface="BIZ UDPゴシック" panose="020B0400000000000000" pitchFamily="50" charset="-128"/>
                <a:ea typeface="BIZ UDPゴシック" panose="020B0400000000000000" pitchFamily="50" charset="-128"/>
              </a:rPr>
              <a:t>目標については、以下の視点で記載</a:t>
            </a:r>
            <a:endParaRPr kumimoji="1" lang="en-US" altLang="ja-JP" sz="105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dirty="0">
                <a:solidFill>
                  <a:schemeClr val="tx1"/>
                </a:solidFill>
                <a:latin typeface="BIZ UDPゴシック" panose="020B0400000000000000" pitchFamily="50" charset="-128"/>
                <a:ea typeface="BIZ UDPゴシック" panose="020B0400000000000000" pitchFamily="50" charset="-128"/>
              </a:rPr>
              <a:t>（</a:t>
            </a:r>
            <a:r>
              <a:rPr kumimoji="1" lang="en-US" altLang="ja-JP" sz="1050" dirty="0">
                <a:solidFill>
                  <a:schemeClr val="tx1"/>
                </a:solidFill>
                <a:latin typeface="BIZ UDPゴシック" panose="020B0400000000000000" pitchFamily="50" charset="-128"/>
                <a:ea typeface="BIZ UDPゴシック" panose="020B0400000000000000" pitchFamily="50" charset="-128"/>
              </a:rPr>
              <a:t>1</a:t>
            </a:r>
            <a:r>
              <a:rPr kumimoji="1" lang="ja-JP" altLang="en-US" sz="1050" dirty="0">
                <a:solidFill>
                  <a:schemeClr val="tx1"/>
                </a:solidFill>
                <a:latin typeface="BIZ UDPゴシック" panose="020B0400000000000000" pitchFamily="50" charset="-128"/>
                <a:ea typeface="BIZ UDPゴシック" panose="020B0400000000000000" pitchFamily="50" charset="-128"/>
              </a:rPr>
              <a:t>）目標（定量目標および定性目標）</a:t>
            </a:r>
            <a:endParaRPr kumimoji="1" lang="en-US" altLang="ja-JP" sz="105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dirty="0">
                <a:solidFill>
                  <a:schemeClr val="tx1"/>
                </a:solidFill>
                <a:latin typeface="BIZ UDPゴシック" panose="020B0400000000000000" pitchFamily="50" charset="-128"/>
                <a:ea typeface="BIZ UDPゴシック" panose="020B0400000000000000" pitchFamily="50" charset="-128"/>
              </a:rPr>
              <a:t>（</a:t>
            </a:r>
            <a:r>
              <a:rPr kumimoji="1" lang="en-US" altLang="ja-JP" sz="1050" dirty="0">
                <a:solidFill>
                  <a:schemeClr val="tx1"/>
                </a:solidFill>
                <a:latin typeface="BIZ UDPゴシック" panose="020B0400000000000000" pitchFamily="50" charset="-128"/>
                <a:ea typeface="BIZ UDPゴシック" panose="020B0400000000000000" pitchFamily="50" charset="-128"/>
              </a:rPr>
              <a:t>2</a:t>
            </a:r>
            <a:r>
              <a:rPr kumimoji="1" lang="ja-JP" altLang="en-US" sz="1050" dirty="0">
                <a:solidFill>
                  <a:schemeClr val="tx1"/>
                </a:solidFill>
                <a:latin typeface="BIZ UDPゴシック" panose="020B0400000000000000" pitchFamily="50" charset="-128"/>
                <a:ea typeface="BIZ UDPゴシック" panose="020B0400000000000000" pitchFamily="50" charset="-128"/>
              </a:rPr>
              <a:t>）事業の効果</a:t>
            </a:r>
            <a:endParaRPr kumimoji="1" lang="en-US" altLang="ja-JP" sz="105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dirty="0">
                <a:solidFill>
                  <a:schemeClr val="tx1"/>
                </a:solidFill>
                <a:latin typeface="BIZ UDPゴシック" panose="020B0400000000000000" pitchFamily="50" charset="-128"/>
                <a:ea typeface="BIZ UDPゴシック" panose="020B0400000000000000" pitchFamily="50" charset="-128"/>
              </a:rPr>
              <a:t>（</a:t>
            </a:r>
            <a:r>
              <a:rPr kumimoji="1" lang="en-US" altLang="ja-JP" sz="1050" dirty="0">
                <a:solidFill>
                  <a:schemeClr val="tx1"/>
                </a:solidFill>
                <a:latin typeface="BIZ UDPゴシック" panose="020B0400000000000000" pitchFamily="50" charset="-128"/>
                <a:ea typeface="BIZ UDPゴシック" panose="020B0400000000000000" pitchFamily="50" charset="-128"/>
              </a:rPr>
              <a:t>3</a:t>
            </a:r>
            <a:r>
              <a:rPr kumimoji="1" lang="ja-JP" altLang="en-US" sz="1050" dirty="0">
                <a:solidFill>
                  <a:schemeClr val="tx1"/>
                </a:solidFill>
                <a:latin typeface="BIZ UDPゴシック" panose="020B0400000000000000" pitchFamily="50" charset="-128"/>
                <a:ea typeface="BIZ UDPゴシック" panose="020B0400000000000000" pitchFamily="50" charset="-128"/>
              </a:rPr>
              <a:t>）実現のための課題</a:t>
            </a:r>
            <a:endParaRPr kumimoji="1"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43" name="四角形: 角を丸くする 33"/>
          <p:cNvSpPr/>
          <p:nvPr/>
        </p:nvSpPr>
        <p:spPr>
          <a:xfrm>
            <a:off x="5245251" y="2101044"/>
            <a:ext cx="1944000" cy="252000"/>
          </a:xfrm>
          <a:prstGeom prst="roundRect">
            <a:avLst>
              <a:gd name="adj" fmla="val 9466"/>
            </a:avLst>
          </a:prstGeom>
          <a:solidFill>
            <a:schemeClr val="accent1">
              <a:lumMod val="60000"/>
              <a:lumOff val="40000"/>
            </a:schemeClr>
          </a:solidFill>
          <a:ln w="19050">
            <a:solidFill>
              <a:schemeClr val="accent1">
                <a:lumMod val="60000"/>
                <a:lumOff val="40000"/>
              </a:schemeClr>
            </a:solidFill>
          </a:ln>
        </p:spPr>
        <p:style>
          <a:lnRef idx="2">
            <a:schemeClr val="accent6"/>
          </a:lnRef>
          <a:fillRef idx="1">
            <a:schemeClr val="lt1"/>
          </a:fillRef>
          <a:effectRef idx="0">
            <a:schemeClr val="accent6"/>
          </a:effectRef>
          <a:fontRef idx="minor">
            <a:schemeClr val="dk1"/>
          </a:fontRef>
        </p:style>
        <p:txBody>
          <a:bodyPr rtlCol="0" anchor="t"/>
          <a:lstStyle/>
          <a:p>
            <a:pPr algn="ctr">
              <a:lnSpc>
                <a:spcPts val="1200"/>
              </a:lnSpc>
            </a:pPr>
            <a:r>
              <a:rPr kumimoji="1" lang="en-US" altLang="ja-JP" sz="1200" dirty="0">
                <a:latin typeface="BIZ UDPゴシック" panose="020B0400000000000000" pitchFamily="50" charset="-128"/>
                <a:ea typeface="BIZ UDPゴシック" panose="020B0400000000000000" pitchFamily="50" charset="-128"/>
              </a:rPr>
              <a:t>4.</a:t>
            </a:r>
            <a:r>
              <a:rPr kumimoji="1" lang="ja-JP" altLang="en-US" sz="1200" dirty="0">
                <a:latin typeface="BIZ UDPゴシック" panose="020B0400000000000000" pitchFamily="50" charset="-128"/>
                <a:ea typeface="BIZ UDPゴシック" panose="020B0400000000000000" pitchFamily="50" charset="-128"/>
              </a:rPr>
              <a:t>実施体制</a:t>
            </a:r>
          </a:p>
        </p:txBody>
      </p:sp>
    </p:spTree>
    <p:extLst>
      <p:ext uri="{BB962C8B-B14F-4D97-AF65-F5344CB8AC3E}">
        <p14:creationId xmlns:p14="http://schemas.microsoft.com/office/powerpoint/2010/main" val="47675978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702</TotalTime>
  <Words>194</Words>
  <Application>Microsoft Office PowerPoint</Application>
  <PresentationFormat>A4 210 x 297 mm</PresentationFormat>
  <Paragraphs>27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吉浜 武</dc:creator>
  <cp:lastModifiedBy>仲間　怜俐</cp:lastModifiedBy>
  <cp:revision>73</cp:revision>
  <cp:lastPrinted>2026-04-08T05:01:11Z</cp:lastPrinted>
  <dcterms:created xsi:type="dcterms:W3CDTF">2017-04-10T05:54:08Z</dcterms:created>
  <dcterms:modified xsi:type="dcterms:W3CDTF">2026-04-09T10:57:44Z</dcterms:modified>
</cp:coreProperties>
</file>