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906000" cy="6858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CC33"/>
    <a:srgbClr val="FFFFCC"/>
    <a:srgbClr val="DEE7D1"/>
    <a:srgbClr val="4A7EBB"/>
    <a:srgbClr val="D0D8E8"/>
    <a:srgbClr val="008000"/>
    <a:srgbClr val="E9EDF4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>
      <p:cViewPr varScale="1">
        <p:scale>
          <a:sx n="73" d="100"/>
          <a:sy n="73" d="100"/>
        </p:scale>
        <p:origin x="816" y="54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1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l">
              <a:defRPr sz="1100"/>
            </a:lvl1pPr>
          </a:lstStyle>
          <a:p>
            <a:r>
              <a:rPr kumimoji="1" lang="ja-JP" altLang="en-US" smtClean="0"/>
              <a:t>（参考１）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r">
              <a:defRPr sz="1100"/>
            </a:lvl1pPr>
          </a:lstStyle>
          <a:p>
            <a:fld id="{E76FBDE2-DA0E-4A2D-8092-14791E54DA32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5" y="9374037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l">
              <a:defRPr sz="1100"/>
            </a:lvl1pPr>
          </a:lstStyle>
          <a:p>
            <a:r>
              <a:rPr kumimoji="1" lang="en-US" altLang="ja-JP" smtClean="0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037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r">
              <a:defRPr sz="1100"/>
            </a:lvl1pPr>
          </a:lstStyle>
          <a:p>
            <a:fld id="{7014B484-211D-4E17-918D-3F232A38A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9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6" y="44"/>
            <a:ext cx="2919413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l">
              <a:defRPr sz="1100"/>
            </a:lvl1pPr>
          </a:lstStyle>
          <a:p>
            <a:r>
              <a:rPr kumimoji="1" lang="ja-JP" altLang="en-US" smtClean="0"/>
              <a:t>（参考１）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4"/>
            <a:ext cx="2919412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r">
              <a:defRPr sz="1100"/>
            </a:lvl1pPr>
          </a:lstStyle>
          <a:p>
            <a:fld id="{762E8829-31D2-4D1E-9738-259C5F91D8E0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2950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7" tIns="45545" rIns="91077" bIns="455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4" y="4687828"/>
            <a:ext cx="5389564" cy="4441667"/>
          </a:xfrm>
          <a:prstGeom prst="rect">
            <a:avLst/>
          </a:prstGeom>
        </p:spPr>
        <p:txBody>
          <a:bodyPr vert="horz" lIns="91077" tIns="45545" rIns="91077" bIns="4554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6" y="9374029"/>
            <a:ext cx="2919413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l">
              <a:defRPr sz="1100"/>
            </a:lvl1pPr>
          </a:lstStyle>
          <a:p>
            <a:r>
              <a:rPr kumimoji="1" lang="en-US" altLang="ja-JP" smtClean="0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r">
              <a:defRPr sz="1100"/>
            </a:lvl1pPr>
          </a:lstStyle>
          <a:p>
            <a:fld id="{1B94764B-1B2A-4B32-973F-D6CC61F8D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499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42950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4764B-1B2A-4B32-973F-D6CC61F8DC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（参考１）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5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DB3-B22C-4725-BCBE-50B47BD866FF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C2D6-736B-413F-917A-3346C28AA8C0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B09B-7D3C-4C31-A2BF-5D593D1CF1A7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C80-F102-4345-ACD0-ABE12EA40CAC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1153-93D2-409D-A315-25A1C7939BD4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761F-5597-4314-A617-6A81D84D3CED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9E-5BFA-4655-8623-5796A9EA2BEB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5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D249-5168-4A52-952A-CE28A6D5EB0B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7FAE-C8D1-4267-BD2C-3FAD89CCBE1A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FFB9-7D1F-4874-A7B5-B52AA6FB41A3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B60F-A0C0-461A-B391-7CDEE5146A77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3ED8-9768-442A-9AE1-8B247CED0637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 smtClean="0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705605"/>
              </p:ext>
            </p:extLst>
          </p:nvPr>
        </p:nvGraphicFramePr>
        <p:xfrm>
          <a:off x="4989323" y="1510954"/>
          <a:ext cx="4896000" cy="3837875"/>
        </p:xfrm>
        <a:graphic>
          <a:graphicData uri="http://schemas.openxmlformats.org/drawingml/2006/table">
            <a:tbl>
              <a:tblPr/>
              <a:tblGrid>
                <a:gridCol w="4896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31829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事業効果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3519582"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再エネ電源比率の向上内容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太陽光発電設備（出力合計）：○○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年間目標発電量：○○○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kWh/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再生可能エネルギー電源比率（○○島）：○○％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再生可能エネルギー電源比率（沖縄県）：○○％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 出力抑制から回避可能な効果：○○○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kWh/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既存のＥＭＳにより、再エネ比率を高める内容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エネルギーマネジメントシステムの概要を記入ください。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21" name="タイトル 3"/>
          <p:cNvSpPr txBox="1">
            <a:spLocks/>
          </p:cNvSpPr>
          <p:nvPr/>
        </p:nvSpPr>
        <p:spPr>
          <a:xfrm>
            <a:off x="6792" y="601432"/>
            <a:ext cx="8762631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令和６年度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離島再生可能エネルギー導入促進事業補助金（</a:t>
            </a:r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島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しょ型エネルギー社会基盤構築事業）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06350"/>
              </p:ext>
            </p:extLst>
          </p:nvPr>
        </p:nvGraphicFramePr>
        <p:xfrm>
          <a:off x="16317" y="1512630"/>
          <a:ext cx="4896000" cy="3837875"/>
        </p:xfrm>
        <a:graphic>
          <a:graphicData uri="http://schemas.openxmlformats.org/drawingml/2006/table">
            <a:tbl>
              <a:tblPr/>
              <a:tblGrid>
                <a:gridCol w="4896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31829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事業の目的・概要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3519582"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事業目的・概要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○○○○○○○○○○○○○○○○○○○○○○○○○○○○○○○○○○○○サービス契約数（需要家数）：○○件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対象離島全体で再生可能エネルギーの割合を高め、需要家を含め対象離島全体の経済性についても記入。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補助事業に要する経費：○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○○○万円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補助対象経費：○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○○○万円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補助金交付申請額：○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○○○万円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応募申請書の「交付申請額」を記載する。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資金計画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46" name="タイトル 3"/>
          <p:cNvSpPr txBox="1">
            <a:spLocks/>
          </p:cNvSpPr>
          <p:nvPr/>
        </p:nvSpPr>
        <p:spPr>
          <a:xfrm>
            <a:off x="8473212" y="602045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</a:t>
            </a:r>
            <a:r>
              <a:rPr lang="ja-JP" altLang="en-US" sz="12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</a:t>
            </a:r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＞</a:t>
            </a:r>
            <a:endParaRPr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0604" y="858692"/>
            <a:ext cx="6568224" cy="520916"/>
          </a:xfrm>
          <a:prstGeom prst="roundRect">
            <a:avLst>
              <a:gd name="adj" fmla="val 627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事業名：○○島○○事業（例）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6681192" y="859698"/>
            <a:ext cx="3216937" cy="520916"/>
          </a:xfrm>
          <a:prstGeom prst="roundRect">
            <a:avLst>
              <a:gd name="adj" fmla="val 627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会社名（代表企業）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000">
              <a:lnSpc>
                <a:spcPts val="1600"/>
              </a:lnSpc>
            </a:pP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会社名、会社名、会社名</a:t>
            </a: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3A4075D0-6B75-4A20-9F53-CB46FCB3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801691"/>
              </p:ext>
            </p:extLst>
          </p:nvPr>
        </p:nvGraphicFramePr>
        <p:xfrm>
          <a:off x="39524" y="5696755"/>
          <a:ext cx="9839401" cy="1129087"/>
        </p:xfrm>
        <a:graphic>
          <a:graphicData uri="http://schemas.openxmlformats.org/drawingml/2006/table">
            <a:tbl>
              <a:tblPr firstRow="1" bandRow="1"/>
              <a:tblGrid>
                <a:gridCol w="3366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864198399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3494397898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643350761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3921559386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715218627"/>
                    </a:ext>
                  </a:extLst>
                </a:gridCol>
              </a:tblGrid>
              <a:tr h="17423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3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0514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525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235656" y="5413070"/>
            <a:ext cx="8670344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</a:t>
            </a:r>
            <a:r>
              <a:rPr kumimoji="0"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の「事業実施スケジュール」を要約して記載する。スケジュール表は、適宜修正してください。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-38658" y="5423931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956840"/>
              </p:ext>
            </p:extLst>
          </p:nvPr>
        </p:nvGraphicFramePr>
        <p:xfrm>
          <a:off x="4994744" y="7352230"/>
          <a:ext cx="4339894" cy="822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4294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成果目標</a:t>
                      </a:r>
                      <a:endParaRPr kumimoji="1" lang="ja-JP" altLang="en-US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再生可能エネルギー電源比率</a:t>
                      </a:r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エネルギー自給率</a:t>
                      </a:r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水素・アンモニア電源比率</a:t>
                      </a:r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4862873" y="7003270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事業効果</a:t>
            </a:r>
            <a:r>
              <a:rPr kumimoji="0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0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623560" y="6968823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事業計画書の「事業効果」を記載する。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9522" y="421598"/>
            <a:ext cx="984167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-38658" y="81052"/>
            <a:ext cx="9918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余白（パンチ穴のとじしろ）</a:t>
            </a: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880628"/>
              </p:ext>
            </p:extLst>
          </p:nvPr>
        </p:nvGraphicFramePr>
        <p:xfrm>
          <a:off x="2911132" y="4324116"/>
          <a:ext cx="4253559" cy="1154040"/>
        </p:xfrm>
        <a:graphic>
          <a:graphicData uri="http://schemas.openxmlformats.org/drawingml/2006/table">
            <a:tbl>
              <a:tblPr/>
              <a:tblGrid>
                <a:gridCol w="4253559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15818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注意点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98345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事業計画書の内容を記載（１枚以内に収めること）</a:t>
                      </a:r>
                      <a:endParaRPr kumimoji="1" lang="en-US" altLang="ja-JP" sz="1000" b="0" dirty="0" smtClean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文字の大きさは</a:t>
                      </a:r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ポイント以上</a:t>
                      </a:r>
                      <a:endParaRPr kumimoji="1" lang="en-US" altLang="ja-JP" sz="1000" b="0" dirty="0" smtClean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図表やイラストを挿入し、技術・専門的内容をわかりやすく伝えるための配慮をお願いします。</a:t>
                      </a:r>
                      <a:endParaRPr kumimoji="1" lang="en-US" altLang="ja-JP" sz="1000" b="0" dirty="0" smtClean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 smtClean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様式中の注意点、例示・注釈文（朱書き文字）は、提出時に削除してください。</a:t>
                      </a:r>
                      <a:endParaRPr kumimoji="1" lang="en-US" altLang="ja-JP" sz="1000" b="0" dirty="0" smtClean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18" name="タイトル 3"/>
          <p:cNvSpPr txBox="1">
            <a:spLocks/>
          </p:cNvSpPr>
          <p:nvPr/>
        </p:nvSpPr>
        <p:spPr>
          <a:xfrm>
            <a:off x="8485109" y="396782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様式３</a:t>
            </a:r>
            <a:endParaRPr lang="ja-JP" altLang="en-US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81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noFill/>
        </a:ln>
      </a:spPr>
      <a:bodyPr vert="horz" lIns="0" tIns="0" rIns="0" bIns="0" rtlCol="0" anchor="ctr"/>
      <a:lstStyle>
        <a:defPPr algn="ctr" defTabSz="457200">
          <a:defRPr sz="1600" b="1" dirty="0">
            <a:solidFill>
              <a:schemeClr val="bg1"/>
            </a:solidFill>
            <a:latin typeface="BIZ UDゴシック" panose="020B0400000000000000" pitchFamily="49" charset="-128"/>
            <a:ea typeface="BIZ UDゴシック" panose="020B0400000000000000" pitchFamily="49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31847</TotalTime>
  <Words>597</Words>
  <Application>Microsoft Office PowerPoint</Application>
  <PresentationFormat>A4 210 x 297 mm</PresentationFormat>
  <Paragraphs>72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Meiryo UI</vt:lpstr>
      <vt:lpstr>ＭＳ Ｐゴシック</vt:lpstr>
      <vt:lpstr>新細明體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大学発SDGs社会課題解決型研究パイロット事業委託業務</dc:title>
  <dc:creator>togo miyagi（沖縄県）</dc:creator>
  <cp:lastModifiedBy>沖縄県</cp:lastModifiedBy>
  <cp:revision>842</cp:revision>
  <cp:lastPrinted>2024-04-10T08:22:01Z</cp:lastPrinted>
  <dcterms:created xsi:type="dcterms:W3CDTF">2014-05-20T06:27:08Z</dcterms:created>
  <dcterms:modified xsi:type="dcterms:W3CDTF">2024-04-10T08:23:58Z</dcterms:modified>
</cp:coreProperties>
</file>