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32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41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20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052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687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99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860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902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551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478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0326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5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135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744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336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982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BB0BE20-B9D7-466D-86D9-689C94BC54D0}" type="datetimeFigureOut">
              <a:rPr lang="ja-JP" altLang="en-US"/>
              <a:pPr>
                <a:defRPr/>
              </a:pPr>
              <a:t>2016/11/1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0BCE0F6-2FB2-40E6-B6BE-68C8BF8633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7359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F58033A-BA4F-4867-A386-5A2A7AC494AA}" type="datetimeFigureOut">
              <a:rPr lang="ja-JP" altLang="en-US"/>
              <a:pPr>
                <a:defRPr/>
              </a:pPr>
              <a:t>2016/11/1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38728A5-668C-4168-AEDF-1B8D4728F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03597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8FE0021-CB18-4170-B70C-0BFD21F94448}" type="datetimeFigureOut">
              <a:rPr lang="ja-JP" altLang="en-US"/>
              <a:pPr>
                <a:defRPr/>
              </a:pPr>
              <a:t>2016/11/1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820B2DF-F0EE-4BA2-AFF5-5F636E66710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11267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B478A18-378B-4F18-BEBD-02F0C168DF60}" type="datetimeFigureOut">
              <a:rPr lang="ja-JP" altLang="en-US"/>
              <a:pPr>
                <a:defRPr/>
              </a:pPr>
              <a:t>2016/11/1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3EC2DFD-4DBB-4050-809F-C13DC0FC59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1259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D344E8A-C10C-480F-AA3E-C1EE324BBF35}" type="datetimeFigureOut">
              <a:rPr lang="ja-JP" altLang="en-US"/>
              <a:pPr>
                <a:defRPr/>
              </a:pPr>
              <a:t>2016/11/1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DBC2F22-3056-42FA-B1A9-2B23E8EE68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27916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3661156-4E0A-41AB-AE0E-CC1DDBF4CB94}" type="datetimeFigureOut">
              <a:rPr lang="ja-JP" altLang="en-US"/>
              <a:pPr>
                <a:defRPr/>
              </a:pPr>
              <a:t>2016/11/1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0B01CF9-241C-4BCB-8D68-D89FE2B2BC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2488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BE0914A-596D-4E4D-B962-C172EA0C43FA}" type="datetimeFigureOut">
              <a:rPr lang="ja-JP" altLang="en-US"/>
              <a:pPr>
                <a:defRPr/>
              </a:pPr>
              <a:t>2016/11/1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999C01B-5B6A-48E2-A15B-0D6023BF43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203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427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18AD7CC-EB11-4B52-BA68-923F16833A5C}" type="datetimeFigureOut">
              <a:rPr lang="ja-JP" altLang="en-US"/>
              <a:pPr>
                <a:defRPr/>
              </a:pPr>
              <a:t>2016/11/1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893A588-2416-442B-A62B-77A62A3EE49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58896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545C850-7875-42FB-A17F-F3968A8FF4E6}" type="datetimeFigureOut">
              <a:rPr lang="ja-JP" altLang="en-US"/>
              <a:pPr>
                <a:defRPr/>
              </a:pPr>
              <a:t>2016/11/1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B510089-3071-4C17-BBD5-790E4558CF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49727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F85649E-4C0D-4603-AED0-3AF94EE6D25C}" type="datetimeFigureOut">
              <a:rPr lang="ja-JP" altLang="en-US"/>
              <a:pPr>
                <a:defRPr/>
              </a:pPr>
              <a:t>2016/11/1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0B8B954-B411-4AE0-AF41-EBF92DD1C52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57611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27A5B54-6A09-467D-BF07-3248EC316A96}" type="datetimeFigureOut">
              <a:rPr lang="ja-JP" altLang="en-US"/>
              <a:pPr>
                <a:defRPr/>
              </a:pPr>
              <a:t>2016/11/1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B7B6ACC-F057-415A-B965-4E7D331352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855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25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03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12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601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08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93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06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7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3913645A-E6BD-4642-A905-2BD67FF30E00}" type="datetimeFigureOut">
              <a:rPr lang="ja-JP" altLang="en-US"/>
              <a:pPr>
                <a:defRPr/>
              </a:pPr>
              <a:t>2016/11/1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738CA4FE-D4D1-4051-8428-7EA5942136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836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203199" y="4012063"/>
            <a:ext cx="8521699" cy="25834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03200" y="1506614"/>
            <a:ext cx="8521699" cy="242191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00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ja-JP" altLang="en-US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沖縄本島　</a:t>
            </a:r>
            <a:r>
              <a:rPr lang="ja-JP" altLang="en-US" sz="28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メイチュウ類（カンシャシンクイハマキ</a:t>
            </a:r>
            <a:r>
              <a:rPr lang="ja-JP" altLang="en-US" sz="28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8491" y="4012063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フェロモントラップ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491" y="156396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芯枯茎率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88983" y="105915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過去２年間のデータ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9323" y="107299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今年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33297"/>
            <a:ext cx="3167063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33297"/>
            <a:ext cx="3433763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67" y="4463493"/>
            <a:ext cx="3205163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429125"/>
            <a:ext cx="3433763" cy="200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694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203199" y="4012063"/>
            <a:ext cx="8521699" cy="25834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03200" y="1403162"/>
            <a:ext cx="8521699" cy="242191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00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28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沖縄本島</a:t>
            </a:r>
            <a:r>
              <a:rPr lang="ja-JP" altLang="en-US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メイチュウ類（イネヨトウ</a:t>
            </a:r>
            <a:r>
              <a:rPr lang="ja-JP" altLang="en-US" sz="28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1656" y="144554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芯枯茎率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7784" y="4173097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フェロモントラップ</a:t>
            </a: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203200" y="836613"/>
            <a:ext cx="7886700" cy="7239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ja-JP" altLang="en-US" sz="1800" dirty="0" smtClean="0">
                <a:solidFill>
                  <a:prstClr val="black"/>
                </a:solidFill>
              </a:rPr>
              <a:t>　　　</a:t>
            </a:r>
            <a:r>
              <a:rPr lang="ja-JP" altLang="en-US" dirty="0" smtClean="0">
                <a:solidFill>
                  <a:prstClr val="black"/>
                </a:solidFill>
              </a:rPr>
              <a:t>　　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0" indent="0">
              <a:buFontTx/>
              <a:buNone/>
              <a:defRPr/>
            </a:pPr>
            <a:endParaRPr lang="en-US" altLang="ja-JP" dirty="0" smtClean="0">
              <a:solidFill>
                <a:prstClr val="black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9323" y="96954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今年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63837" y="95385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過去２年間のデータ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56" y="1772559"/>
            <a:ext cx="3167063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72559"/>
            <a:ext cx="322897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0" y="4542429"/>
            <a:ext cx="3151187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578" y="4542429"/>
            <a:ext cx="3173413" cy="190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90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46876" y="136016"/>
            <a:ext cx="7229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prstClr val="black"/>
                </a:solidFill>
              </a:rPr>
              <a:t>サトウキビ</a:t>
            </a:r>
            <a:r>
              <a:rPr lang="en-US" altLang="ja-JP" sz="3200" dirty="0">
                <a:solidFill>
                  <a:prstClr val="black"/>
                </a:solidFill>
              </a:rPr>
              <a:t>(</a:t>
            </a:r>
            <a:r>
              <a:rPr lang="ja-JP" altLang="en-US" sz="3200" dirty="0">
                <a:solidFill>
                  <a:prstClr val="black"/>
                </a:solidFill>
              </a:rPr>
              <a:t>宮古</a:t>
            </a:r>
            <a:r>
              <a:rPr lang="en-US" altLang="ja-JP" sz="3200" dirty="0">
                <a:solidFill>
                  <a:prstClr val="black"/>
                </a:solidFill>
              </a:rPr>
              <a:t>)</a:t>
            </a:r>
            <a:r>
              <a:rPr lang="ja-JP" altLang="en-US" sz="3200" dirty="0">
                <a:solidFill>
                  <a:prstClr val="black"/>
                </a:solidFill>
              </a:rPr>
              <a:t>：カンシャシンクイハマキ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222250" y="990476"/>
            <a:ext cx="8474075" cy="2660650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kumimoji="0" lang="ja-JP" altLang="en-US" kern="0" dirty="0">
              <a:solidFill>
                <a:prstClr val="white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22250" y="3668802"/>
            <a:ext cx="8474075" cy="26924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kumimoji="0" lang="ja-JP" altLang="en-US" kern="0" dirty="0">
              <a:solidFill>
                <a:prstClr val="white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99670" y="692696"/>
            <a:ext cx="245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過去２年間のデータ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60559" y="69269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今年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40819" y="3650044"/>
            <a:ext cx="2879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</a:rPr>
              <a:t>平年：</a:t>
            </a:r>
            <a:r>
              <a:rPr lang="en-US" altLang="ja-JP" sz="1600" dirty="0">
                <a:solidFill>
                  <a:prstClr val="black"/>
                </a:solidFill>
              </a:rPr>
              <a:t>22.7</a:t>
            </a:r>
            <a:r>
              <a:rPr lang="ja-JP" altLang="en-US" sz="1600" dirty="0" err="1">
                <a:solidFill>
                  <a:prstClr val="black"/>
                </a:solidFill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</a:rPr>
              <a:t>前年：</a:t>
            </a:r>
            <a:r>
              <a:rPr lang="en-US" altLang="ja-JP" sz="1600" dirty="0">
                <a:solidFill>
                  <a:prstClr val="black"/>
                </a:solidFill>
              </a:rPr>
              <a:t>6.2</a:t>
            </a:r>
            <a:r>
              <a:rPr lang="ja-JP" altLang="en-US" sz="1600" dirty="0" err="1">
                <a:solidFill>
                  <a:prstClr val="black"/>
                </a:solidFill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</a:rPr>
              <a:t>今年：</a:t>
            </a:r>
            <a:r>
              <a:rPr lang="en-US" altLang="ja-JP" sz="1600" dirty="0">
                <a:solidFill>
                  <a:prstClr val="black"/>
                </a:solidFill>
              </a:rPr>
              <a:t>8.1</a:t>
            </a:r>
          </a:p>
        </p:txBody>
      </p:sp>
      <p:cxnSp>
        <p:nvCxnSpPr>
          <p:cNvPr id="21" name="直線コネクタ 20"/>
          <p:cNvCxnSpPr/>
          <p:nvPr/>
        </p:nvCxnSpPr>
        <p:spPr>
          <a:xfrm>
            <a:off x="4324350" y="982539"/>
            <a:ext cx="0" cy="5378663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137984" y="97143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芯枯率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40819" y="1326642"/>
            <a:ext cx="3783231" cy="2265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959943"/>
            <a:ext cx="3617147" cy="2317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22250" y="3645024"/>
            <a:ext cx="3118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カンシャシンクイハマキトラップ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734918" y="6444828"/>
            <a:ext cx="108555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○で掲載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399232"/>
            <a:ext cx="3434936" cy="2134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テキスト ボックス 24"/>
          <p:cNvSpPr txBox="1"/>
          <p:nvPr/>
        </p:nvSpPr>
        <p:spPr>
          <a:xfrm>
            <a:off x="4426371" y="1015712"/>
            <a:ext cx="2619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</a:rPr>
              <a:t>平年：</a:t>
            </a:r>
            <a:r>
              <a:rPr lang="en-US" altLang="ja-JP" sz="1600" dirty="0">
                <a:solidFill>
                  <a:prstClr val="black"/>
                </a:solidFill>
              </a:rPr>
              <a:t>1.5</a:t>
            </a:r>
            <a:r>
              <a:rPr lang="ja-JP" altLang="en-US" sz="1600" dirty="0" err="1">
                <a:solidFill>
                  <a:prstClr val="black"/>
                </a:solidFill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</a:rPr>
              <a:t>前年：</a:t>
            </a:r>
            <a:r>
              <a:rPr lang="en-US" altLang="ja-JP" sz="1600" dirty="0">
                <a:solidFill>
                  <a:prstClr val="black"/>
                </a:solidFill>
              </a:rPr>
              <a:t>2</a:t>
            </a:r>
            <a:r>
              <a:rPr lang="ja-JP" altLang="en-US" sz="1600" dirty="0" err="1">
                <a:solidFill>
                  <a:prstClr val="black"/>
                </a:solidFill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</a:rPr>
              <a:t>今年：</a:t>
            </a:r>
            <a:r>
              <a:rPr lang="en-US" altLang="ja-JP" sz="1600" dirty="0">
                <a:solidFill>
                  <a:prstClr val="black"/>
                </a:solidFill>
              </a:rPr>
              <a:t>3.7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517" y="4045969"/>
            <a:ext cx="3762990" cy="223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86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9029" y="986579"/>
            <a:ext cx="8474075" cy="2660650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kumimoji="0" lang="ja-JP" altLang="en-US" kern="0" dirty="0">
              <a:solidFill>
                <a:prstClr val="white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55654" y="692696"/>
            <a:ext cx="245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過去２年間のデータ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35696" y="69269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今年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6876" y="136016"/>
            <a:ext cx="49423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prstClr val="black"/>
                </a:solidFill>
              </a:rPr>
              <a:t>サトウキビ</a:t>
            </a:r>
            <a:r>
              <a:rPr lang="en-US" altLang="ja-JP" sz="3200" dirty="0">
                <a:solidFill>
                  <a:prstClr val="black"/>
                </a:solidFill>
              </a:rPr>
              <a:t>(</a:t>
            </a:r>
            <a:r>
              <a:rPr lang="ja-JP" altLang="en-US" sz="3200" dirty="0">
                <a:solidFill>
                  <a:prstClr val="black"/>
                </a:solidFill>
              </a:rPr>
              <a:t>宮古</a:t>
            </a:r>
            <a:r>
              <a:rPr lang="en-US" altLang="ja-JP" sz="3200" dirty="0">
                <a:solidFill>
                  <a:prstClr val="black"/>
                </a:solidFill>
              </a:rPr>
              <a:t>)</a:t>
            </a:r>
            <a:r>
              <a:rPr lang="ja-JP" altLang="en-US" sz="3200" dirty="0">
                <a:solidFill>
                  <a:prstClr val="black"/>
                </a:solidFill>
              </a:rPr>
              <a:t>：イネヨトウ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7984" y="950787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見取り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734918" y="6444828"/>
            <a:ext cx="103105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掲載なし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5496" y="3616920"/>
            <a:ext cx="8474075" cy="26924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kumimoji="0" lang="ja-JP" altLang="en-US" kern="0" dirty="0">
              <a:solidFill>
                <a:prstClr val="white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05193" y="3598162"/>
            <a:ext cx="2879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</a:rPr>
              <a:t>例年：</a:t>
            </a:r>
            <a:r>
              <a:rPr lang="en-US" altLang="ja-JP" sz="1600" dirty="0">
                <a:solidFill>
                  <a:prstClr val="black"/>
                </a:solidFill>
              </a:rPr>
              <a:t>3.7</a:t>
            </a:r>
            <a:r>
              <a:rPr lang="ja-JP" altLang="en-US" sz="1600" dirty="0" err="1">
                <a:solidFill>
                  <a:prstClr val="black"/>
                </a:solidFill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</a:rPr>
              <a:t>前年：</a:t>
            </a:r>
            <a:r>
              <a:rPr lang="en-US" altLang="ja-JP" sz="1600" dirty="0">
                <a:solidFill>
                  <a:prstClr val="black"/>
                </a:solidFill>
              </a:rPr>
              <a:t>0.07</a:t>
            </a:r>
            <a:r>
              <a:rPr lang="ja-JP" altLang="en-US" sz="1600" dirty="0" err="1">
                <a:solidFill>
                  <a:prstClr val="black"/>
                </a:solidFill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</a:rPr>
              <a:t>今年：</a:t>
            </a:r>
            <a:r>
              <a:rPr lang="en-US" altLang="ja-JP" sz="1600" dirty="0">
                <a:solidFill>
                  <a:prstClr val="black"/>
                </a:solidFill>
              </a:rPr>
              <a:t>0.8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06222" y="3934625"/>
            <a:ext cx="3820286" cy="2284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直線コネクタ 20"/>
          <p:cNvCxnSpPr/>
          <p:nvPr/>
        </p:nvCxnSpPr>
        <p:spPr>
          <a:xfrm>
            <a:off x="4324350" y="982539"/>
            <a:ext cx="0" cy="5378663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4" name="テキスト ボックス 13"/>
          <p:cNvSpPr txBox="1"/>
          <p:nvPr/>
        </p:nvSpPr>
        <p:spPr>
          <a:xfrm>
            <a:off x="35496" y="3593142"/>
            <a:ext cx="183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イネヨトウトラップ</a:t>
            </a:r>
          </a:p>
        </p:txBody>
      </p:sp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40819" y="1326642"/>
            <a:ext cx="3783231" cy="2265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399232"/>
            <a:ext cx="3434936" cy="2134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4426371" y="1015712"/>
            <a:ext cx="2619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</a:rPr>
              <a:t>平年：</a:t>
            </a:r>
            <a:r>
              <a:rPr lang="en-US" altLang="ja-JP" sz="1600" dirty="0">
                <a:solidFill>
                  <a:prstClr val="black"/>
                </a:solidFill>
              </a:rPr>
              <a:t>1.5</a:t>
            </a:r>
            <a:r>
              <a:rPr lang="ja-JP" altLang="en-US" sz="1600" dirty="0" err="1">
                <a:solidFill>
                  <a:prstClr val="black"/>
                </a:solidFill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</a:rPr>
              <a:t>前年：</a:t>
            </a:r>
            <a:r>
              <a:rPr lang="en-US" altLang="ja-JP" sz="1600" dirty="0">
                <a:solidFill>
                  <a:prstClr val="black"/>
                </a:solidFill>
              </a:rPr>
              <a:t>2</a:t>
            </a:r>
            <a:r>
              <a:rPr lang="ja-JP" altLang="en-US" sz="1600" dirty="0" err="1">
                <a:solidFill>
                  <a:prstClr val="black"/>
                </a:solidFill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</a:rPr>
              <a:t>今年：</a:t>
            </a:r>
            <a:r>
              <a:rPr lang="en-US" altLang="ja-JP" sz="1600" dirty="0">
                <a:solidFill>
                  <a:prstClr val="black"/>
                </a:solidFill>
              </a:rPr>
              <a:t>3.7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789" y="3934505"/>
            <a:ext cx="3799155" cy="2284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59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439738" y="4033838"/>
            <a:ext cx="8255000" cy="269716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39738" y="1220788"/>
            <a:ext cx="8255000" cy="26606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44036" name="テキスト ボックス 10"/>
          <p:cNvSpPr txBox="1">
            <a:spLocks noChangeArrowheads="1"/>
          </p:cNvSpPr>
          <p:nvPr/>
        </p:nvSpPr>
        <p:spPr bwMode="auto">
          <a:xfrm>
            <a:off x="450850" y="4033838"/>
            <a:ext cx="892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>
                <a:solidFill>
                  <a:srgbClr val="FFFFFF"/>
                </a:solidFill>
              </a:rPr>
              <a:t>トラップ</a:t>
            </a:r>
          </a:p>
        </p:txBody>
      </p:sp>
      <p:sp>
        <p:nvSpPr>
          <p:cNvPr id="44037" name="テキスト ボックス 4"/>
          <p:cNvSpPr txBox="1">
            <a:spLocks noChangeArrowheads="1"/>
          </p:cNvSpPr>
          <p:nvPr/>
        </p:nvSpPr>
        <p:spPr bwMode="auto">
          <a:xfrm>
            <a:off x="4551363" y="844550"/>
            <a:ext cx="3752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>
                <a:solidFill>
                  <a:srgbClr val="000000"/>
                </a:solidFill>
              </a:rPr>
              <a:t>過去２年間のデータ</a:t>
            </a:r>
          </a:p>
        </p:txBody>
      </p:sp>
      <p:sp>
        <p:nvSpPr>
          <p:cNvPr id="44038" name="テキスト ボックス 17"/>
          <p:cNvSpPr txBox="1">
            <a:spLocks noChangeArrowheads="1"/>
          </p:cNvSpPr>
          <p:nvPr/>
        </p:nvSpPr>
        <p:spPr bwMode="auto">
          <a:xfrm>
            <a:off x="447675" y="850900"/>
            <a:ext cx="3752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>
                <a:solidFill>
                  <a:srgbClr val="000000"/>
                </a:solidFill>
              </a:rPr>
              <a:t>今年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4541838" y="1212850"/>
            <a:ext cx="0" cy="5518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ja-JP" altLang="en-US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平成</a:t>
            </a:r>
            <a:r>
              <a:rPr lang="en-US" altLang="ja-JP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28</a:t>
            </a:r>
            <a:r>
              <a:rPr lang="ja-JP" altLang="en-US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年度６月調査：カンシャシンクイハマキ（八重山）</a:t>
            </a:r>
            <a:endParaRPr lang="en-US" altLang="ja-JP" sz="2500" dirty="0" smtClean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44041" name="図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4529138"/>
            <a:ext cx="31908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2" name="図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4548188"/>
            <a:ext cx="32004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3" name="図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608138"/>
            <a:ext cx="31908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4" name="図 2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0" y="1636713"/>
            <a:ext cx="31527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38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527050" y="4062413"/>
            <a:ext cx="8145463" cy="269716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27050" y="1249363"/>
            <a:ext cx="8145463" cy="26606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45060" name="テキスト ボックス 10"/>
          <p:cNvSpPr txBox="1">
            <a:spLocks noChangeArrowheads="1"/>
          </p:cNvSpPr>
          <p:nvPr/>
        </p:nvSpPr>
        <p:spPr bwMode="auto">
          <a:xfrm>
            <a:off x="538163" y="4062413"/>
            <a:ext cx="892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>
                <a:solidFill>
                  <a:srgbClr val="FFFFFF"/>
                </a:solidFill>
              </a:rPr>
              <a:t>トラップ</a:t>
            </a:r>
          </a:p>
        </p:txBody>
      </p:sp>
      <p:sp>
        <p:nvSpPr>
          <p:cNvPr id="45061" name="テキスト ボックス 4"/>
          <p:cNvSpPr txBox="1">
            <a:spLocks noChangeArrowheads="1"/>
          </p:cNvSpPr>
          <p:nvPr/>
        </p:nvSpPr>
        <p:spPr bwMode="auto">
          <a:xfrm>
            <a:off x="4638675" y="873125"/>
            <a:ext cx="3752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>
                <a:solidFill>
                  <a:srgbClr val="000000"/>
                </a:solidFill>
              </a:rPr>
              <a:t>過去２年間のデータ</a:t>
            </a:r>
          </a:p>
        </p:txBody>
      </p:sp>
      <p:sp>
        <p:nvSpPr>
          <p:cNvPr id="45062" name="テキスト ボックス 17"/>
          <p:cNvSpPr txBox="1">
            <a:spLocks noChangeArrowheads="1"/>
          </p:cNvSpPr>
          <p:nvPr/>
        </p:nvSpPr>
        <p:spPr bwMode="auto">
          <a:xfrm>
            <a:off x="534988" y="879475"/>
            <a:ext cx="3752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>
                <a:solidFill>
                  <a:srgbClr val="000000"/>
                </a:solidFill>
              </a:rPr>
              <a:t>今年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4629150" y="1241425"/>
            <a:ext cx="0" cy="5518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ja-JP" altLang="en-US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平成</a:t>
            </a:r>
            <a:r>
              <a:rPr lang="en-US" altLang="ja-JP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28</a:t>
            </a:r>
            <a:r>
              <a:rPr lang="ja-JP" altLang="en-US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年度６月調査：イネヨトウ（八重山）</a:t>
            </a:r>
            <a:endParaRPr lang="en-US" altLang="ja-JP" sz="2500" dirty="0" smtClean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45065" name="図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4568825"/>
            <a:ext cx="31908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6" name="図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3" y="4568825"/>
            <a:ext cx="31527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7" name="図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1746250"/>
            <a:ext cx="31908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8" name="図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1746250"/>
            <a:ext cx="31527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3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127</Words>
  <Application>Microsoft Office PowerPoint</Application>
  <PresentationFormat>画面に合わせる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6</vt:i4>
      </vt:variant>
    </vt:vector>
  </HeadingPairs>
  <TitlesOfParts>
    <vt:vector size="9" baseType="lpstr">
      <vt:lpstr>Office テーマ</vt:lpstr>
      <vt:lpstr>Office ​​テーマ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沖縄県</dc:creator>
  <cp:lastModifiedBy>沖縄県</cp:lastModifiedBy>
  <cp:revision>3</cp:revision>
  <dcterms:created xsi:type="dcterms:W3CDTF">2016-11-01T09:52:32Z</dcterms:created>
  <dcterms:modified xsi:type="dcterms:W3CDTF">2016-11-01T10:02:57Z</dcterms:modified>
</cp:coreProperties>
</file>