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9" r:id="rId4"/>
    <p:sldId id="260" r:id="rId5"/>
    <p:sldId id="257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Sheet2!$J$20</c:f>
          <c:strCache>
            <c:ptCount val="1"/>
            <c:pt idx="0">
              <c:v>新植夏植ほ場における芯枯茎率の推移</c:v>
            </c:pt>
          </c:strCache>
        </c:strRef>
      </c:tx>
      <c:layout>
        <c:manualLayout>
          <c:xMode val="edge"/>
          <c:yMode val="edge"/>
          <c:x val="0.24757523134381615"/>
          <c:y val="0.8894493545449676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09575997749947"/>
          <c:y val="9.20407660586266E-2"/>
          <c:w val="0.79862089452244833"/>
          <c:h val="0.69849417618899234"/>
        </c:manualLayout>
      </c:layout>
      <c:lineChart>
        <c:grouping val="standard"/>
        <c:varyColors val="0"/>
        <c:ser>
          <c:idx val="2"/>
          <c:order val="0"/>
          <c:tx>
            <c:strRef>
              <c:f>自動計算!$Q$12</c:f>
              <c:strCache>
                <c:ptCount val="1"/>
                <c:pt idx="0">
                  <c:v>2013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7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自動計算!$R$2:$W$2</c:f>
              <c:numCache>
                <c:formatCode>General</c:formatCode>
                <c:ptCount val="6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</c:v>
                </c:pt>
                <c:pt idx="5">
                  <c:v>2</c:v>
                </c:pt>
              </c:numCache>
            </c:numRef>
          </c:cat>
          <c:val>
            <c:numRef>
              <c:f>自動計算!$R$12:$W$12</c:f>
              <c:numCache>
                <c:formatCode>General</c:formatCode>
                <c:ptCount val="6"/>
                <c:pt idx="0">
                  <c:v>1.25</c:v>
                </c:pt>
                <c:pt idx="1">
                  <c:v>0.4</c:v>
                </c:pt>
                <c:pt idx="2">
                  <c:v>0.8</c:v>
                </c:pt>
                <c:pt idx="3">
                  <c:v>4.0526315789473681</c:v>
                </c:pt>
                <c:pt idx="4">
                  <c:v>8</c:v>
                </c:pt>
                <c:pt idx="5">
                  <c:v>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自動計算!$Q$13</c:f>
              <c:strCache>
                <c:ptCount val="1"/>
                <c:pt idx="0">
                  <c:v>2014</c:v>
                </c:pt>
              </c:strCache>
            </c:strRef>
          </c:tx>
          <c:spPr>
            <a:ln w="19050">
              <a:solidFill>
                <a:schemeClr val="tx1"/>
              </a:solidFill>
              <a:prstDash val="solid"/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自動計算!$R$2:$W$2</c:f>
              <c:numCache>
                <c:formatCode>General</c:formatCode>
                <c:ptCount val="6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</c:v>
                </c:pt>
                <c:pt idx="5">
                  <c:v>2</c:v>
                </c:pt>
              </c:numCache>
            </c:numRef>
          </c:cat>
          <c:val>
            <c:numRef>
              <c:f>自動計算!$R$13:$W$13</c:f>
              <c:numCache>
                <c:formatCode>General</c:formatCode>
                <c:ptCount val="6"/>
                <c:pt idx="0">
                  <c:v>0.56338028169014087</c:v>
                </c:pt>
                <c:pt idx="1">
                  <c:v>0.28896166441918708</c:v>
                </c:pt>
                <c:pt idx="2">
                  <c:v>1.190273762965482</c:v>
                </c:pt>
                <c:pt idx="3">
                  <c:v>6.0522273425499238</c:v>
                </c:pt>
                <c:pt idx="4">
                  <c:v>3.9261627906976742</c:v>
                </c:pt>
                <c:pt idx="5">
                  <c:v>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48736"/>
        <c:axId val="45678976"/>
      </c:lineChart>
      <c:catAx>
        <c:axId val="45348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月</a:t>
                </a:r>
              </a:p>
            </c:rich>
          </c:tx>
          <c:layout>
            <c:manualLayout>
              <c:xMode val="edge"/>
              <c:yMode val="edge"/>
              <c:x val="0.93220194907660714"/>
              <c:y val="0.8222234720659917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45678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678976"/>
        <c:scaling>
          <c:orientation val="minMax"/>
          <c:min val="0"/>
        </c:scaling>
        <c:delete val="0"/>
        <c:axPos val="l"/>
        <c:title>
          <c:tx>
            <c:strRef>
              <c:f>Sheet2!$J$21</c:f>
              <c:strCache>
                <c:ptCount val="1"/>
                <c:pt idx="0">
                  <c:v>芯枯茎率（%）</c:v>
                </c:pt>
              </c:strCache>
            </c:strRef>
          </c:tx>
          <c:layout>
            <c:manualLayout>
              <c:xMode val="edge"/>
              <c:yMode val="edge"/>
              <c:x val="1.586665715123978E-2"/>
              <c:y val="0.27368418233435104"/>
            </c:manualLayout>
          </c:layout>
          <c:overlay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800" b="0" i="0" u="none" strike="noStrike" baseline="0">
                  <a:solidFill>
                    <a:srgbClr val="000000"/>
                  </a:solidFill>
                  <a:latin typeface="ＭＳ Ｐゴシック"/>
                  <a:ea typeface="ＭＳ Ｐゴシック"/>
                  <a:cs typeface="ＭＳ Ｐゴシック"/>
                </a:defRPr>
              </a:pPr>
              <a:endParaRPr lang="ja-JP"/>
            </a:p>
          </c:txPr>
        </c:title>
        <c:numFmt formatCode="0_ 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45348736"/>
        <c:crosses val="autoZero"/>
        <c:crossBetween val="between"/>
        <c:majorUnit val="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7528304430224168"/>
          <c:y val="0.10408377524238041"/>
          <c:w val="0.20845953168240677"/>
          <c:h val="0.14572928383952008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55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0"/>
    <c:dispBlanksAs val="span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Sheet2!$J$20</c:f>
          <c:strCache>
            <c:ptCount val="1"/>
            <c:pt idx="0">
              <c:v>新植夏植ほ場における芯枯茎率の推移</c:v>
            </c:pt>
          </c:strCache>
        </c:strRef>
      </c:tx>
      <c:layout>
        <c:manualLayout>
          <c:xMode val="edge"/>
          <c:yMode val="edge"/>
          <c:x val="0.24757523134381615"/>
          <c:y val="0.8894493545449676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09575997749947"/>
          <c:y val="9.20407660586266E-2"/>
          <c:w val="0.79862089452244833"/>
          <c:h val="0.69849417618899234"/>
        </c:manualLayout>
      </c:layout>
      <c:lineChart>
        <c:grouping val="standard"/>
        <c:varyColors val="0"/>
        <c:ser>
          <c:idx val="2"/>
          <c:order val="0"/>
          <c:tx>
            <c:strRef>
              <c:f>自動計算!$Q$12</c:f>
              <c:strCache>
                <c:ptCount val="1"/>
                <c:pt idx="0">
                  <c:v>2013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7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自動計算!$R$2:$W$2</c:f>
              <c:numCache>
                <c:formatCode>General</c:formatCode>
                <c:ptCount val="6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</c:v>
                </c:pt>
                <c:pt idx="5">
                  <c:v>2</c:v>
                </c:pt>
              </c:numCache>
            </c:numRef>
          </c:cat>
          <c:val>
            <c:numRef>
              <c:f>自動計算!$R$12:$W$12</c:f>
              <c:numCache>
                <c:formatCode>General</c:formatCode>
                <c:ptCount val="6"/>
                <c:pt idx="0">
                  <c:v>1.25</c:v>
                </c:pt>
                <c:pt idx="1">
                  <c:v>0.4</c:v>
                </c:pt>
                <c:pt idx="2">
                  <c:v>0.8</c:v>
                </c:pt>
                <c:pt idx="3">
                  <c:v>4.0526315789473681</c:v>
                </c:pt>
                <c:pt idx="4">
                  <c:v>8</c:v>
                </c:pt>
                <c:pt idx="5">
                  <c:v>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自動計算!$Q$13</c:f>
              <c:strCache>
                <c:ptCount val="1"/>
                <c:pt idx="0">
                  <c:v>2014</c:v>
                </c:pt>
              </c:strCache>
            </c:strRef>
          </c:tx>
          <c:spPr>
            <a:ln w="19050">
              <a:solidFill>
                <a:schemeClr val="tx1"/>
              </a:solidFill>
              <a:prstDash val="solid"/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自動計算!$R$2:$W$2</c:f>
              <c:numCache>
                <c:formatCode>General</c:formatCode>
                <c:ptCount val="6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</c:v>
                </c:pt>
                <c:pt idx="5">
                  <c:v>2</c:v>
                </c:pt>
              </c:numCache>
            </c:numRef>
          </c:cat>
          <c:val>
            <c:numRef>
              <c:f>自動計算!$R$13:$W$13</c:f>
              <c:numCache>
                <c:formatCode>General</c:formatCode>
                <c:ptCount val="6"/>
                <c:pt idx="0">
                  <c:v>0.56338028169014087</c:v>
                </c:pt>
                <c:pt idx="1">
                  <c:v>0.28896166441918708</c:v>
                </c:pt>
                <c:pt idx="2">
                  <c:v>1.190273762965482</c:v>
                </c:pt>
                <c:pt idx="3">
                  <c:v>6.0522273425499238</c:v>
                </c:pt>
                <c:pt idx="4">
                  <c:v>3.9261627906976742</c:v>
                </c:pt>
                <c:pt idx="5">
                  <c:v>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047168"/>
        <c:axId val="72327168"/>
      </c:lineChart>
      <c:catAx>
        <c:axId val="63047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月</a:t>
                </a:r>
              </a:p>
            </c:rich>
          </c:tx>
          <c:layout>
            <c:manualLayout>
              <c:xMode val="edge"/>
              <c:yMode val="edge"/>
              <c:x val="0.93220194907660714"/>
              <c:y val="0.8222234720659917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72327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327168"/>
        <c:scaling>
          <c:orientation val="minMax"/>
          <c:min val="0"/>
        </c:scaling>
        <c:delete val="0"/>
        <c:axPos val="l"/>
        <c:title>
          <c:tx>
            <c:strRef>
              <c:f>Sheet2!$J$21</c:f>
              <c:strCache>
                <c:ptCount val="1"/>
                <c:pt idx="0">
                  <c:v>芯枯茎率（%）</c:v>
                </c:pt>
              </c:strCache>
            </c:strRef>
          </c:tx>
          <c:layout>
            <c:manualLayout>
              <c:xMode val="edge"/>
              <c:yMode val="edge"/>
              <c:x val="1.586665715123978E-2"/>
              <c:y val="0.27368418233435104"/>
            </c:manualLayout>
          </c:layout>
          <c:overlay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800" b="0" i="0" u="none" strike="noStrike" baseline="0">
                  <a:solidFill>
                    <a:srgbClr val="000000"/>
                  </a:solidFill>
                  <a:latin typeface="ＭＳ Ｐゴシック"/>
                  <a:ea typeface="ＭＳ Ｐゴシック"/>
                  <a:cs typeface="ＭＳ Ｐゴシック"/>
                </a:defRPr>
              </a:pPr>
              <a:endParaRPr lang="ja-JP"/>
            </a:p>
          </c:txPr>
        </c:title>
        <c:numFmt formatCode="0_ 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63047168"/>
        <c:crosses val="autoZero"/>
        <c:crossBetween val="between"/>
        <c:majorUnit val="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7528304430224168"/>
          <c:y val="0.10408377524238041"/>
          <c:w val="0.20845953168240677"/>
          <c:h val="0.14572928383952008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55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0"/>
    <c:dispBlanksAs val="span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FF6C-E71A-413C-B1FF-081A8761B427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882-9742-4238-99A6-2B668C941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24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FF6C-E71A-413C-B1FF-081A8761B427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882-9742-4238-99A6-2B668C941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15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FF6C-E71A-413C-B1FF-081A8761B427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882-9742-4238-99A6-2B668C941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00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578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20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76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92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93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520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66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8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FF6C-E71A-413C-B1FF-081A8761B427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882-9742-4238-99A6-2B668C941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732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82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3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263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E0FDEB-EC04-4A2E-9863-FD10C16F0415}" type="datetimeFigureOut">
              <a:rPr lang="ja-JP" altLang="en-US"/>
              <a:pPr>
                <a:defRPr/>
              </a:pPr>
              <a:t>2016/11/2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E2F8D08-8AF8-4696-9A08-16D2C52695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17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E4EF766-4212-4696-AD2A-4E826F2189FE}" type="datetimeFigureOut">
              <a:rPr lang="ja-JP" altLang="en-US"/>
              <a:pPr>
                <a:defRPr/>
              </a:pPr>
              <a:t>2016/11/2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2F135AF-6F6F-47FB-8ED5-8AA986586D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43783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A5622B5-8426-44B5-8233-F7AAFA2BC3ED}" type="datetimeFigureOut">
              <a:rPr lang="ja-JP" altLang="en-US"/>
              <a:pPr>
                <a:defRPr/>
              </a:pPr>
              <a:t>2016/11/2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81E0F63-D2C4-4289-82BF-D368E18679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51526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1104E52-5910-455D-97B4-269D00BB13B1}" type="datetimeFigureOut">
              <a:rPr lang="ja-JP" altLang="en-US"/>
              <a:pPr>
                <a:defRPr/>
              </a:pPr>
              <a:t>2016/11/2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8BDD5C4-B9A5-4D7F-9CD6-D8E5BA3CAF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1229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D3AD738-4EEA-4A41-8080-EF1AE2256FEF}" type="datetimeFigureOut">
              <a:rPr lang="ja-JP" altLang="en-US"/>
              <a:pPr>
                <a:defRPr/>
              </a:pPr>
              <a:t>2016/11/2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2E1F10A-2D95-4029-9FB6-C739D5C547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61674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8CB88A6-273E-4638-A86C-06BD763BE207}" type="datetimeFigureOut">
              <a:rPr lang="ja-JP" altLang="en-US"/>
              <a:pPr>
                <a:defRPr/>
              </a:pPr>
              <a:t>2016/11/2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125E88C-5A61-4193-A64A-740EF63B42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57211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9199BA0-9D89-42B6-A99F-82BBB7573B70}" type="datetimeFigureOut">
              <a:rPr lang="ja-JP" altLang="en-US"/>
              <a:pPr>
                <a:defRPr/>
              </a:pPr>
              <a:t>2016/11/2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3730094-637D-46ED-AF81-B2925C0517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548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FF6C-E71A-413C-B1FF-081A8761B427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882-9742-4238-99A6-2B668C941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4196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7AC4937-F5CA-4F27-8CF2-C25C82195CB8}" type="datetimeFigureOut">
              <a:rPr lang="ja-JP" altLang="en-US"/>
              <a:pPr>
                <a:defRPr/>
              </a:pPr>
              <a:t>2016/11/2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7D15DFC-EAB3-4955-8E7C-BDCC6CD31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45638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41C22AE-E36D-4E17-93A4-84A330D6EF91}" type="datetimeFigureOut">
              <a:rPr lang="ja-JP" altLang="en-US"/>
              <a:pPr>
                <a:defRPr/>
              </a:pPr>
              <a:t>2016/11/2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DC5663A-AE98-4727-9FE5-A7F7F9B10B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62735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9DB6A7C-6F11-4EFD-91B8-336406476065}" type="datetimeFigureOut">
              <a:rPr lang="ja-JP" altLang="en-US"/>
              <a:pPr>
                <a:defRPr/>
              </a:pPr>
              <a:t>2016/11/2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5378AEA-B0CD-4A2F-BBFB-29168CE0F8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8076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2668EAF-DD24-465D-8842-B07A4D54B4DE}" type="datetimeFigureOut">
              <a:rPr lang="ja-JP" altLang="en-US"/>
              <a:pPr>
                <a:defRPr/>
              </a:pPr>
              <a:t>2016/11/2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C498154-F8C0-48F2-ABF7-6E7DCFDDDB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554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FF6C-E71A-413C-B1FF-081A8761B427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882-9742-4238-99A6-2B668C941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99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FF6C-E71A-413C-B1FF-081A8761B427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882-9742-4238-99A6-2B668C941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83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FF6C-E71A-413C-B1FF-081A8761B427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882-9742-4238-99A6-2B668C941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32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FF6C-E71A-413C-B1FF-081A8761B427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882-9742-4238-99A6-2B668C941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56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FF6C-E71A-413C-B1FF-081A8761B427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882-9742-4238-99A6-2B668C941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3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FF6C-E71A-413C-B1FF-081A8761B427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882-9742-4238-99A6-2B668C941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2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FFF6C-E71A-413C-B1FF-081A8761B427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3A882-9742-4238-99A6-2B668C941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8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30DA0AE8-33D6-4637-9513-3D8B4D0A0042}" type="datetimeFigureOut">
              <a:rPr lang="ja-JP" altLang="en-US"/>
              <a:pPr>
                <a:defRPr/>
              </a:pPr>
              <a:t>2016/11/2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02EF3FE5-13FF-44AC-BC36-27A39E810B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094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3.emf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03200" y="1506614"/>
            <a:ext cx="8521699" cy="24219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調査結果　</a:t>
            </a:r>
            <a:r>
              <a:rPr lang="ja-JP" altLang="en-US" sz="28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メイチュウ類（カンシャシンクイハマキ</a:t>
            </a:r>
            <a:r>
              <a:rPr lang="ja-JP" altLang="en-US" sz="28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91" y="401206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91" y="156396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88983" y="105915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323" y="107299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603479"/>
              </p:ext>
            </p:extLst>
          </p:nvPr>
        </p:nvGraphicFramePr>
        <p:xfrm>
          <a:off x="4843209" y="1933297"/>
          <a:ext cx="3245323" cy="192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1" name="図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731" y="1933297"/>
            <a:ext cx="3173895" cy="195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図 2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16" y="4542203"/>
            <a:ext cx="3212123" cy="183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図 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812" y="4522421"/>
            <a:ext cx="31527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7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03200" y="1403162"/>
            <a:ext cx="8521699" cy="24219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調査結果　</a:t>
            </a:r>
            <a:r>
              <a:rPr lang="ja-JP" altLang="en-US" sz="28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メイチュウ類（イネヨトウ</a:t>
            </a:r>
            <a:r>
              <a:rPr lang="ja-JP" altLang="en-US" sz="28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1656" y="144554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7784" y="417309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203200" y="836613"/>
            <a:ext cx="7886700" cy="7239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ja-JP" altLang="en-US" sz="1800" dirty="0" smtClean="0">
                <a:solidFill>
                  <a:prstClr val="black"/>
                </a:solidFill>
              </a:rPr>
              <a:t>　　　</a:t>
            </a:r>
            <a:r>
              <a:rPr lang="ja-JP" altLang="en-US" dirty="0" smtClean="0">
                <a:solidFill>
                  <a:prstClr val="black"/>
                </a:solidFill>
              </a:rPr>
              <a:t>　　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0" indent="0">
              <a:buFontTx/>
              <a:buNone/>
              <a:defRPr/>
            </a:pP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9323" y="96954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63837" y="95385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971073"/>
              </p:ext>
            </p:extLst>
          </p:nvPr>
        </p:nvGraphicFramePr>
        <p:xfrm>
          <a:off x="4960001" y="1814873"/>
          <a:ext cx="3245323" cy="192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" name="図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" y="1814873"/>
            <a:ext cx="3053245" cy="187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図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00" y="4558679"/>
            <a:ext cx="3168926" cy="197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図 2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87" y="4558679"/>
            <a:ext cx="3287713" cy="19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93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46876" y="136016"/>
            <a:ext cx="7229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prstClr val="black"/>
                </a:solidFill>
              </a:rPr>
              <a:t>サトウキビ</a:t>
            </a:r>
            <a:r>
              <a:rPr lang="en-US" altLang="ja-JP" sz="3200" dirty="0">
                <a:solidFill>
                  <a:prstClr val="black"/>
                </a:solidFill>
              </a:rPr>
              <a:t>(</a:t>
            </a:r>
            <a:r>
              <a:rPr lang="ja-JP" altLang="en-US" sz="3200" dirty="0">
                <a:solidFill>
                  <a:prstClr val="black"/>
                </a:solidFill>
              </a:rPr>
              <a:t>宮古</a:t>
            </a:r>
            <a:r>
              <a:rPr lang="en-US" altLang="ja-JP" sz="3200" dirty="0">
                <a:solidFill>
                  <a:prstClr val="black"/>
                </a:solidFill>
              </a:rPr>
              <a:t>)</a:t>
            </a:r>
            <a:r>
              <a:rPr lang="ja-JP" altLang="en-US" sz="3200" dirty="0">
                <a:solidFill>
                  <a:prstClr val="black"/>
                </a:solidFill>
              </a:rPr>
              <a:t>：カンシャシンクイハマキ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22250" y="990476"/>
            <a:ext cx="8474075" cy="2660650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22250" y="3803526"/>
            <a:ext cx="8474075" cy="2692400"/>
          </a:xfrm>
          <a:prstGeom prst="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99670" y="692696"/>
            <a:ext cx="245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過去２年間のデータ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60559" y="6926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今年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2250" y="3779748"/>
            <a:ext cx="311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カンシャシンクイハマキトラップ</a:t>
            </a:r>
            <a:endParaRPr lang="ja-JP" altLang="en-US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1074" y="4086786"/>
            <a:ext cx="3627350" cy="232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2411" y="1250002"/>
            <a:ext cx="3978021" cy="234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4605193" y="967849"/>
            <a:ext cx="2775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平年</a:t>
            </a:r>
            <a:r>
              <a:rPr lang="ja-JP" altLang="en-US" sz="1600" dirty="0">
                <a:solidFill>
                  <a:prstClr val="black"/>
                </a:solidFill>
              </a:rPr>
              <a:t>：</a:t>
            </a:r>
            <a:r>
              <a:rPr lang="en-US" altLang="ja-JP" sz="1600" dirty="0">
                <a:solidFill>
                  <a:prstClr val="black"/>
                </a:solidFill>
              </a:rPr>
              <a:t>9.4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前年</a:t>
            </a:r>
            <a:r>
              <a:rPr lang="ja-JP" altLang="en-US" sz="1600" dirty="0">
                <a:solidFill>
                  <a:prstClr val="black"/>
                </a:solidFill>
              </a:rPr>
              <a:t>：</a:t>
            </a:r>
            <a:r>
              <a:rPr lang="en-US" altLang="ja-JP" sz="1600" dirty="0">
                <a:solidFill>
                  <a:prstClr val="black"/>
                </a:solidFill>
              </a:rPr>
              <a:t>9.7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今年</a:t>
            </a:r>
            <a:r>
              <a:rPr lang="ja-JP" altLang="en-US" sz="1600" dirty="0">
                <a:solidFill>
                  <a:prstClr val="black"/>
                </a:solidFill>
              </a:rPr>
              <a:t>：</a:t>
            </a:r>
            <a:r>
              <a:rPr lang="en-US" altLang="ja-JP" sz="1600" dirty="0">
                <a:solidFill>
                  <a:prstClr val="black"/>
                </a:solidFill>
              </a:rPr>
              <a:t>6.1</a:t>
            </a:r>
            <a:endParaRPr lang="en-US" altLang="ja-JP" sz="16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40819" y="3784768"/>
            <a:ext cx="2568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平年：</a:t>
            </a:r>
            <a:r>
              <a:rPr lang="en-US" altLang="ja-JP" sz="1600" dirty="0">
                <a:solidFill>
                  <a:prstClr val="black"/>
                </a:solidFill>
              </a:rPr>
              <a:t>20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前年：</a:t>
            </a:r>
            <a:r>
              <a:rPr lang="en-US" altLang="ja-JP" sz="1600" dirty="0">
                <a:solidFill>
                  <a:prstClr val="black"/>
                </a:solidFill>
              </a:rPr>
              <a:t>4.8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今年：</a:t>
            </a:r>
            <a:r>
              <a:rPr lang="en-US" altLang="ja-JP" sz="1600" dirty="0">
                <a:solidFill>
                  <a:prstClr val="black"/>
                </a:solidFill>
              </a:rPr>
              <a:t>8</a:t>
            </a:r>
          </a:p>
        </p:txBody>
      </p:sp>
      <p:cxnSp>
        <p:nvCxnSpPr>
          <p:cNvPr id="21" name="直線コネクタ 20"/>
          <p:cNvCxnSpPr/>
          <p:nvPr/>
        </p:nvCxnSpPr>
        <p:spPr>
          <a:xfrm>
            <a:off x="4324350" y="982539"/>
            <a:ext cx="0" cy="551338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137984" y="950787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見取り</a:t>
            </a:r>
            <a:endParaRPr lang="ja-JP" altLang="en-US" dirty="0">
              <a:solidFill>
                <a:prstClr val="black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784" y="1294822"/>
            <a:ext cx="3675024" cy="2194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184" y="4121231"/>
            <a:ext cx="3861002" cy="228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6239248" y="6444828"/>
            <a:ext cx="10855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○で掲載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22250" y="990476"/>
            <a:ext cx="8474075" cy="2660650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55654" y="692696"/>
            <a:ext cx="245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過去２年間のデータ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35696" y="6926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今年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6876" y="136016"/>
            <a:ext cx="4942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prstClr val="black"/>
                </a:solidFill>
              </a:rPr>
              <a:t>サトウキビ</a:t>
            </a:r>
            <a:r>
              <a:rPr lang="en-US" altLang="ja-JP" sz="3200" dirty="0">
                <a:solidFill>
                  <a:prstClr val="black"/>
                </a:solidFill>
              </a:rPr>
              <a:t>(</a:t>
            </a:r>
            <a:r>
              <a:rPr lang="ja-JP" altLang="en-US" sz="3200" dirty="0">
                <a:solidFill>
                  <a:prstClr val="black"/>
                </a:solidFill>
              </a:rPr>
              <a:t>宮古</a:t>
            </a:r>
            <a:r>
              <a:rPr lang="en-US" altLang="ja-JP" sz="3200" dirty="0">
                <a:solidFill>
                  <a:prstClr val="black"/>
                </a:solidFill>
              </a:rPr>
              <a:t>)</a:t>
            </a:r>
            <a:r>
              <a:rPr lang="ja-JP" altLang="en-US" sz="3200" dirty="0">
                <a:solidFill>
                  <a:prstClr val="black"/>
                </a:solidFill>
              </a:rPr>
              <a:t>：イネヨトウ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2411" y="1250002"/>
            <a:ext cx="3978021" cy="234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217612" y="3668802"/>
            <a:ext cx="8474075" cy="2692400"/>
          </a:xfrm>
          <a:prstGeom prst="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7612" y="3645024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イネヨトウトラップ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87309" y="3650044"/>
            <a:ext cx="2775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例年</a:t>
            </a:r>
            <a:r>
              <a:rPr lang="ja-JP" altLang="en-US" sz="1600" dirty="0">
                <a:solidFill>
                  <a:prstClr val="black"/>
                </a:solidFill>
              </a:rPr>
              <a:t>：</a:t>
            </a:r>
            <a:r>
              <a:rPr lang="en-US" altLang="ja-JP" sz="1600" dirty="0">
                <a:solidFill>
                  <a:prstClr val="black"/>
                </a:solidFill>
              </a:rPr>
              <a:t>2.8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前年：</a:t>
            </a:r>
            <a:r>
              <a:rPr lang="en-US" altLang="ja-JP" sz="1600" dirty="0">
                <a:solidFill>
                  <a:prstClr val="black"/>
                </a:solidFill>
              </a:rPr>
              <a:t>2.1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今年：</a:t>
            </a:r>
            <a:r>
              <a:rPr lang="en-US" altLang="ja-JP" sz="1600" dirty="0">
                <a:solidFill>
                  <a:prstClr val="black"/>
                </a:solidFill>
              </a:rPr>
              <a:t>0.0</a:t>
            </a:r>
          </a:p>
        </p:txBody>
      </p:sp>
      <p:cxnSp>
        <p:nvCxnSpPr>
          <p:cNvPr id="21" name="直線コネクタ 20"/>
          <p:cNvCxnSpPr/>
          <p:nvPr/>
        </p:nvCxnSpPr>
        <p:spPr>
          <a:xfrm>
            <a:off x="4324350" y="982539"/>
            <a:ext cx="0" cy="5378663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137984" y="950787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見取り</a:t>
            </a:r>
            <a:endParaRPr lang="ja-JP" altLang="en-US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8338" y="3986507"/>
            <a:ext cx="3820286" cy="228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4605193" y="967849"/>
            <a:ext cx="2775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平年</a:t>
            </a:r>
            <a:r>
              <a:rPr lang="ja-JP" altLang="en-US" sz="1600" dirty="0">
                <a:solidFill>
                  <a:prstClr val="black"/>
                </a:solidFill>
              </a:rPr>
              <a:t>：</a:t>
            </a:r>
            <a:r>
              <a:rPr lang="en-US" altLang="ja-JP" sz="1600" dirty="0">
                <a:solidFill>
                  <a:prstClr val="black"/>
                </a:solidFill>
              </a:rPr>
              <a:t>9.4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前年</a:t>
            </a:r>
            <a:r>
              <a:rPr lang="ja-JP" altLang="en-US" sz="1600" dirty="0">
                <a:solidFill>
                  <a:prstClr val="black"/>
                </a:solidFill>
              </a:rPr>
              <a:t>：</a:t>
            </a:r>
            <a:r>
              <a:rPr lang="en-US" altLang="ja-JP" sz="1600" dirty="0">
                <a:solidFill>
                  <a:prstClr val="black"/>
                </a:solidFill>
              </a:rPr>
              <a:t>9.7</a:t>
            </a:r>
            <a:r>
              <a:rPr lang="ja-JP" altLang="en-US" sz="1600" dirty="0" err="1">
                <a:solidFill>
                  <a:prstClr val="black"/>
                </a:solidFill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</a:rPr>
              <a:t>今年</a:t>
            </a:r>
            <a:r>
              <a:rPr lang="ja-JP" altLang="en-US" sz="1600" dirty="0">
                <a:solidFill>
                  <a:prstClr val="black"/>
                </a:solidFill>
              </a:rPr>
              <a:t>：</a:t>
            </a:r>
            <a:r>
              <a:rPr lang="en-US" altLang="ja-JP" sz="1600" dirty="0">
                <a:solidFill>
                  <a:prstClr val="black"/>
                </a:solidFill>
              </a:rPr>
              <a:t>6.1</a:t>
            </a:r>
            <a:endParaRPr lang="en-US" altLang="ja-JP" sz="1600" dirty="0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784" y="1294822"/>
            <a:ext cx="3675024" cy="2194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76" y="3986507"/>
            <a:ext cx="3808439" cy="2290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7734918" y="6444828"/>
            <a:ext cx="103105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掲載なし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222250" y="4019550"/>
            <a:ext cx="8474075" cy="2692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2250" y="1206500"/>
            <a:ext cx="8474075" cy="26606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4580" name="テキスト ボックス 10"/>
          <p:cNvSpPr txBox="1">
            <a:spLocks noChangeArrowheads="1"/>
          </p:cNvSpPr>
          <p:nvPr/>
        </p:nvSpPr>
        <p:spPr bwMode="auto">
          <a:xfrm>
            <a:off x="233363" y="4019550"/>
            <a:ext cx="892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srgbClr val="FFFFFF"/>
                </a:solidFill>
                <a:latin typeface="Calibri" pitchFamily="34" charset="0"/>
              </a:rPr>
              <a:t>トラップ</a:t>
            </a:r>
          </a:p>
        </p:txBody>
      </p:sp>
      <p:sp>
        <p:nvSpPr>
          <p:cNvPr id="24581" name="テキスト ボックス 9"/>
          <p:cNvSpPr txBox="1">
            <a:spLocks noChangeArrowheads="1"/>
          </p:cNvSpPr>
          <p:nvPr/>
        </p:nvSpPr>
        <p:spPr bwMode="auto">
          <a:xfrm>
            <a:off x="222250" y="1198563"/>
            <a:ext cx="81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srgbClr val="FFFFFF"/>
                </a:solidFill>
                <a:latin typeface="Calibri" pitchFamily="34" charset="0"/>
              </a:rPr>
              <a:t>見取り</a:t>
            </a:r>
          </a:p>
        </p:txBody>
      </p:sp>
      <p:sp>
        <p:nvSpPr>
          <p:cNvPr id="24582" name="テキスト ボックス 4"/>
          <p:cNvSpPr txBox="1">
            <a:spLocks noChangeArrowheads="1"/>
          </p:cNvSpPr>
          <p:nvPr/>
        </p:nvSpPr>
        <p:spPr bwMode="auto">
          <a:xfrm>
            <a:off x="4333875" y="830263"/>
            <a:ext cx="3752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  <a:latin typeface="Calibri" pitchFamily="34" charset="0"/>
              </a:rPr>
              <a:t>過去２年間のデータ</a:t>
            </a:r>
          </a:p>
        </p:txBody>
      </p:sp>
      <p:sp>
        <p:nvSpPr>
          <p:cNvPr id="24583" name="テキスト ボックス 17"/>
          <p:cNvSpPr txBox="1">
            <a:spLocks noChangeArrowheads="1"/>
          </p:cNvSpPr>
          <p:nvPr/>
        </p:nvSpPr>
        <p:spPr bwMode="auto">
          <a:xfrm>
            <a:off x="230188" y="836613"/>
            <a:ext cx="3752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  <a:latin typeface="Calibri" pitchFamily="34" charset="0"/>
              </a:rPr>
              <a:t>今年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4324350" y="1198563"/>
            <a:ext cx="0" cy="5518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26</a:t>
            </a: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年度２月調査：カンシャシンクイハマキ（八重山）</a:t>
            </a:r>
            <a:endParaRPr lang="en-US" altLang="ja-JP" sz="2500" dirty="0" smtClean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4586" name="図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68450"/>
            <a:ext cx="3390900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図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1587500"/>
            <a:ext cx="3490912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図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4389438"/>
            <a:ext cx="3502025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図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4446588"/>
            <a:ext cx="3571875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7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222250" y="4019550"/>
            <a:ext cx="8474075" cy="2692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2250" y="1206500"/>
            <a:ext cx="8474075" cy="26606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5604" name="テキスト ボックス 10"/>
          <p:cNvSpPr txBox="1">
            <a:spLocks noChangeArrowheads="1"/>
          </p:cNvSpPr>
          <p:nvPr/>
        </p:nvSpPr>
        <p:spPr bwMode="auto">
          <a:xfrm>
            <a:off x="233363" y="4019550"/>
            <a:ext cx="892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srgbClr val="FFFFFF"/>
                </a:solidFill>
                <a:latin typeface="Calibri" pitchFamily="34" charset="0"/>
              </a:rPr>
              <a:t>トラップ</a:t>
            </a:r>
          </a:p>
        </p:txBody>
      </p:sp>
      <p:sp>
        <p:nvSpPr>
          <p:cNvPr id="25605" name="テキスト ボックス 9"/>
          <p:cNvSpPr txBox="1">
            <a:spLocks noChangeArrowheads="1"/>
          </p:cNvSpPr>
          <p:nvPr/>
        </p:nvSpPr>
        <p:spPr bwMode="auto">
          <a:xfrm>
            <a:off x="222250" y="1198563"/>
            <a:ext cx="81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srgbClr val="FFFFFF"/>
                </a:solidFill>
                <a:latin typeface="Calibri" pitchFamily="34" charset="0"/>
              </a:rPr>
              <a:t>見取り</a:t>
            </a:r>
          </a:p>
        </p:txBody>
      </p:sp>
      <p:sp>
        <p:nvSpPr>
          <p:cNvPr id="25606" name="テキスト ボックス 4"/>
          <p:cNvSpPr txBox="1">
            <a:spLocks noChangeArrowheads="1"/>
          </p:cNvSpPr>
          <p:nvPr/>
        </p:nvSpPr>
        <p:spPr bwMode="auto">
          <a:xfrm>
            <a:off x="4333875" y="830263"/>
            <a:ext cx="3752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  <a:latin typeface="Calibri" pitchFamily="34" charset="0"/>
              </a:rPr>
              <a:t>過去２年間のデータ</a:t>
            </a:r>
          </a:p>
        </p:txBody>
      </p:sp>
      <p:sp>
        <p:nvSpPr>
          <p:cNvPr id="25607" name="テキスト ボックス 17"/>
          <p:cNvSpPr txBox="1">
            <a:spLocks noChangeArrowheads="1"/>
          </p:cNvSpPr>
          <p:nvPr/>
        </p:nvSpPr>
        <p:spPr bwMode="auto">
          <a:xfrm>
            <a:off x="230188" y="836613"/>
            <a:ext cx="3752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  <a:latin typeface="Calibri" pitchFamily="34" charset="0"/>
              </a:rPr>
              <a:t>今年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4324350" y="1198563"/>
            <a:ext cx="0" cy="5518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26</a:t>
            </a: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年度２月調査：イネヨトウ（八重山）</a:t>
            </a:r>
            <a:endParaRPr lang="en-US" altLang="ja-JP" sz="2500" dirty="0" smtClean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5610" name="図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4473575"/>
            <a:ext cx="3497263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図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68450"/>
            <a:ext cx="3390900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図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4473575"/>
            <a:ext cx="3602037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図 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1587500"/>
            <a:ext cx="3490912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2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131</Words>
  <Application>Microsoft Office PowerPoint</Application>
  <PresentationFormat>画面に合わせる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6</vt:i4>
      </vt:variant>
    </vt:vector>
  </HeadingPairs>
  <TitlesOfParts>
    <vt:vector size="9" baseType="lpstr">
      <vt:lpstr>Office ​​テーマ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沖縄県</dc:creator>
  <cp:lastModifiedBy>沖縄県</cp:lastModifiedBy>
  <cp:revision>1</cp:revision>
  <dcterms:created xsi:type="dcterms:W3CDTF">2016-11-01T23:48:52Z</dcterms:created>
  <dcterms:modified xsi:type="dcterms:W3CDTF">2016-11-01T23:51:13Z</dcterms:modified>
</cp:coreProperties>
</file>