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7"/>
  </p:notesMasterIdLst>
  <p:handoutMasterIdLst>
    <p:handoutMasterId r:id="rId8"/>
  </p:handoutMasterIdLst>
  <p:sldIdLst>
    <p:sldId id="467" r:id="rId2"/>
    <p:sldId id="456" r:id="rId3"/>
    <p:sldId id="462" r:id="rId4"/>
    <p:sldId id="460" r:id="rId5"/>
    <p:sldId id="457" r:id="rId6"/>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CdkUjaesA/i1VS091eD1Q==" hashData="4zPv+gsZxfp9UVp7wae3Ae06AR0dGi1rKN9vF4A7Ei/JYdKmr+POj5B5bmeKQVeApIm3+Zo8q8UWkmZa5t/csQ=="/>
  <p:extLst>
    <p:ext uri="{EFAFB233-063F-42B5-8137-9DF3F51BA10A}">
      <p15:sldGuideLst xmlns:p15="http://schemas.microsoft.com/office/powerpoint/2012/main"/>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4E7"/>
    <a:srgbClr val="FFCCCC"/>
    <a:srgbClr val="FCE4D6"/>
    <a:srgbClr val="CCFFFF"/>
    <a:srgbClr val="66FFFF"/>
    <a:srgbClr val="66CCFF"/>
    <a:srgbClr val="FFCCFF"/>
    <a:srgbClr val="FFFFCC"/>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333" autoAdjust="0"/>
  </p:normalViewPr>
  <p:slideViewPr>
    <p:cSldViewPr snapToGrid="0">
      <p:cViewPr varScale="1">
        <p:scale>
          <a:sx n="99" d="100"/>
          <a:sy n="99" d="100"/>
        </p:scale>
        <p:origin x="2550" y="9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7738" cy="513428"/>
          </a:xfrm>
          <a:prstGeom prst="rect">
            <a:avLst/>
          </a:prstGeom>
        </p:spPr>
        <p:txBody>
          <a:bodyPr vert="horz" lIns="94674" tIns="47334" rIns="94674"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100" y="8"/>
            <a:ext cx="3077738" cy="513428"/>
          </a:xfrm>
          <a:prstGeom prst="rect">
            <a:avLst/>
          </a:prstGeom>
        </p:spPr>
        <p:txBody>
          <a:bodyPr vert="horz" lIns="94674" tIns="47334" rIns="94674" bIns="47334" rtlCol="0"/>
          <a:lstStyle>
            <a:lvl1pPr algn="r">
              <a:defRPr sz="1200"/>
            </a:lvl1pPr>
          </a:lstStyle>
          <a:p>
            <a:fld id="{D7D61A3E-AC6E-4B60-95A4-C1B3371851F9}" type="datetimeFigureOut">
              <a:rPr kumimoji="1" lang="ja-JP" altLang="en-US" smtClean="0"/>
              <a:t>2025/11/28</a:t>
            </a:fld>
            <a:endParaRPr kumimoji="1" lang="ja-JP" altLang="en-US"/>
          </a:p>
        </p:txBody>
      </p:sp>
      <p:sp>
        <p:nvSpPr>
          <p:cNvPr id="4" name="フッター プレースホルダー 3"/>
          <p:cNvSpPr>
            <a:spLocks noGrp="1"/>
          </p:cNvSpPr>
          <p:nvPr>
            <p:ph type="ftr" sz="quarter" idx="2"/>
          </p:nvPr>
        </p:nvSpPr>
        <p:spPr>
          <a:xfrm>
            <a:off x="8" y="9719603"/>
            <a:ext cx="3077738" cy="513427"/>
          </a:xfrm>
          <a:prstGeom prst="rect">
            <a:avLst/>
          </a:prstGeom>
        </p:spPr>
        <p:txBody>
          <a:bodyPr vert="horz" lIns="94674" tIns="47334" rIns="94674"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100" y="9719603"/>
            <a:ext cx="3077738" cy="513427"/>
          </a:xfrm>
          <a:prstGeom prst="rect">
            <a:avLst/>
          </a:prstGeom>
        </p:spPr>
        <p:txBody>
          <a:bodyPr vert="horz" lIns="94674" tIns="47334" rIns="94674" bIns="47334"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7738" cy="513428"/>
          </a:xfrm>
          <a:prstGeom prst="rect">
            <a:avLst/>
          </a:prstGeom>
        </p:spPr>
        <p:txBody>
          <a:bodyPr vert="horz" lIns="94674" tIns="47334" rIns="94674"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100" y="8"/>
            <a:ext cx="3077738" cy="513428"/>
          </a:xfrm>
          <a:prstGeom prst="rect">
            <a:avLst/>
          </a:prstGeom>
        </p:spPr>
        <p:txBody>
          <a:bodyPr vert="horz" lIns="94674" tIns="47334" rIns="94674" bIns="47334" rtlCol="0"/>
          <a:lstStyle>
            <a:lvl1pPr algn="r">
              <a:defRPr sz="1200"/>
            </a:lvl1pPr>
          </a:lstStyle>
          <a:p>
            <a:fld id="{64C34F6E-DEEE-400C-92A1-19923C75B907}"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1247775" y="1277938"/>
            <a:ext cx="4606925" cy="3455987"/>
          </a:xfrm>
          <a:prstGeom prst="rect">
            <a:avLst/>
          </a:prstGeom>
          <a:noFill/>
          <a:ln w="12700">
            <a:solidFill>
              <a:prstClr val="black"/>
            </a:solidFill>
          </a:ln>
        </p:spPr>
        <p:txBody>
          <a:bodyPr vert="horz" lIns="94674" tIns="47334" rIns="94674" bIns="47334" rtlCol="0" anchor="ctr"/>
          <a:lstStyle/>
          <a:p>
            <a:endParaRPr lang="ja-JP" altLang="en-US"/>
          </a:p>
        </p:txBody>
      </p:sp>
      <p:sp>
        <p:nvSpPr>
          <p:cNvPr id="5" name="ノート プレースホルダー 4"/>
          <p:cNvSpPr>
            <a:spLocks noGrp="1"/>
          </p:cNvSpPr>
          <p:nvPr>
            <p:ph type="body" sz="quarter" idx="3"/>
          </p:nvPr>
        </p:nvSpPr>
        <p:spPr>
          <a:xfrm>
            <a:off x="710250" y="4924651"/>
            <a:ext cx="5681980" cy="4029254"/>
          </a:xfrm>
          <a:prstGeom prst="rect">
            <a:avLst/>
          </a:prstGeom>
        </p:spPr>
        <p:txBody>
          <a:bodyPr vert="horz" lIns="94674" tIns="47334" rIns="94674"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719603"/>
            <a:ext cx="3077738" cy="513427"/>
          </a:xfrm>
          <a:prstGeom prst="rect">
            <a:avLst/>
          </a:prstGeom>
        </p:spPr>
        <p:txBody>
          <a:bodyPr vert="horz" lIns="94674" tIns="47334" rIns="94674"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100" y="9719603"/>
            <a:ext cx="3077738" cy="513427"/>
          </a:xfrm>
          <a:prstGeom prst="rect">
            <a:avLst/>
          </a:prstGeom>
        </p:spPr>
        <p:txBody>
          <a:bodyPr vert="horz" lIns="94674" tIns="47334" rIns="94674" bIns="47334"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0</a:t>
            </a:fld>
            <a:endParaRPr kumimoji="1" lang="ja-JP" altLang="en-US"/>
          </a:p>
        </p:txBody>
      </p:sp>
    </p:spTree>
    <p:extLst>
      <p:ext uri="{BB962C8B-B14F-4D97-AF65-F5344CB8AC3E}">
        <p14:creationId xmlns:p14="http://schemas.microsoft.com/office/powerpoint/2010/main" val="98853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422402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2</a:t>
            </a:fld>
            <a:endParaRPr kumimoji="1" lang="ja-JP" altLang="en-US"/>
          </a:p>
        </p:txBody>
      </p:sp>
    </p:spTree>
    <p:extLst>
      <p:ext uri="{BB962C8B-B14F-4D97-AF65-F5344CB8AC3E}">
        <p14:creationId xmlns:p14="http://schemas.microsoft.com/office/powerpoint/2010/main" val="41504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356169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4</a:t>
            </a:fld>
            <a:endParaRPr kumimoji="1" lang="ja-JP" altLang="en-US"/>
          </a:p>
        </p:txBody>
      </p:sp>
    </p:spTree>
    <p:extLst>
      <p:ext uri="{BB962C8B-B14F-4D97-AF65-F5344CB8AC3E}">
        <p14:creationId xmlns:p14="http://schemas.microsoft.com/office/powerpoint/2010/main" val="2858115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A47E0475-8BF5-4CEA-8354-C66F5D241C00}" type="slidenum">
              <a:rPr lang="ja-JP" altLang="en-US" smtClean="0"/>
              <a:pPr/>
              <a:t>‹#›</a:t>
            </a:fld>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R04.12.09 </a:t>
            </a:r>
            <a:r>
              <a:rPr kumimoji="1" lang="ja-JP" altLang="en-US"/>
              <a:t>時点 課内調整用</a:t>
            </a:r>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R04.12.09 </a:t>
            </a:r>
            <a:r>
              <a:rPr kumimoji="1" lang="ja-JP" altLang="en-US"/>
              <a:t>時点 課内調整用</a:t>
            </a:r>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R04.12.09 </a:t>
            </a:r>
            <a:r>
              <a:rPr kumimoji="1" lang="ja-JP" altLang="en-US"/>
              <a:t>時点 課内調整用</a:t>
            </a:r>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E0475-8BF5-4CEA-8354-C66F5D241C0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stSnd>
            <p:snd r:embed="rId13" name="click.wav"/>
          </p:stSnd>
        </p:sndAc>
      </p:transition>
    </mc:Choice>
    <mc:Fallback xmlns="">
      <p:transition spd="slow">
        <p:sndAc>
          <p:stSnd>
            <p:snd r:embed="rId14" name="click.wav"/>
          </p:stSnd>
        </p:sndAc>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audio" Target="../media/audio1.wav"/><Relationship Id="rId10"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04937" y="1243742"/>
            <a:ext cx="6152383" cy="2279719"/>
          </a:xfrm>
          <a:prstGeom prst="rect">
            <a:avLst/>
          </a:prstGeom>
          <a:solidFill>
            <a:schemeClr val="bg1">
              <a:lumMod val="85000"/>
            </a:schemeClr>
          </a:solidFill>
        </p:spPr>
        <p:txBody>
          <a:bodyPr wrap="none" rtlCol="0" anchor="ctr" anchorCtr="0">
            <a:noAutofit/>
          </a:bodyPr>
          <a:lstStyle/>
          <a:p>
            <a:pPr algn="ctr"/>
            <a:r>
              <a:rPr lang="ja-JP" altLang="en-US" sz="4800" b="1" dirty="0">
                <a:latin typeface="メイリオ" panose="020B0604030504040204" pitchFamily="50" charset="-128"/>
                <a:ea typeface="メイリオ" panose="020B0604030504040204" pitchFamily="50" charset="-128"/>
              </a:rPr>
              <a:t>沖縄県共生社会条例</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って何だろう？</a:t>
            </a:r>
            <a:endParaRPr lang="en-US" altLang="ja-JP" sz="4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F415EB4-CA80-4602-D86A-85D7A668FDD0}"/>
              </a:ext>
            </a:extLst>
          </p:cNvPr>
          <p:cNvSpPr txBox="1"/>
          <p:nvPr/>
        </p:nvSpPr>
        <p:spPr>
          <a:xfrm>
            <a:off x="106790" y="218943"/>
            <a:ext cx="15930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アンケート</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補助資料③</a:t>
            </a:r>
            <a:endParaRPr lang="en-US" altLang="ja-JP"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BE4E235-D631-C452-A688-867535EBCB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005" y="17764"/>
            <a:ext cx="3377995" cy="646331"/>
          </a:xfrm>
          <a:prstGeom prst="rect">
            <a:avLst/>
          </a:prstGeom>
        </p:spPr>
      </p:pic>
      <p:pic>
        <p:nvPicPr>
          <p:cNvPr id="2" name="７ページ">
            <a:hlinkClick r:id="" action="ppaction://media"/>
            <a:extLst>
              <a:ext uri="{FF2B5EF4-FFF2-40B4-BE49-F238E27FC236}">
                <a16:creationId xmlns:a16="http://schemas.microsoft.com/office/drawing/2014/main" id="{94790972-1023-DF1A-3BF8-DEE916143D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40523" y="308428"/>
            <a:ext cx="609600" cy="609600"/>
          </a:xfrm>
          <a:prstGeom prst="rect">
            <a:avLst/>
          </a:prstGeom>
        </p:spPr>
      </p:pic>
      <p:sp>
        <p:nvSpPr>
          <p:cNvPr id="9" name="正方形/長方形 8">
            <a:extLst>
              <a:ext uri="{FF2B5EF4-FFF2-40B4-BE49-F238E27FC236}">
                <a16:creationId xmlns:a16="http://schemas.microsoft.com/office/drawing/2014/main" id="{AFE63A66-C0CF-66A1-A8EF-FC01D0FB3CB6}"/>
              </a:ext>
            </a:extLst>
          </p:cNvPr>
          <p:cNvSpPr/>
          <p:nvPr/>
        </p:nvSpPr>
        <p:spPr>
          <a:xfrm>
            <a:off x="109365" y="5891969"/>
            <a:ext cx="8675814"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nSpc>
                <a:spcPts val="3000"/>
              </a:lnSpc>
            </a:pPr>
            <a:r>
              <a:rPr kumimoji="1" lang="en-US" altLang="ja-JP" b="1" dirty="0">
                <a:solidFill>
                  <a:sysClr val="windowText" lastClr="000000"/>
                </a:solidFill>
                <a:latin typeface="メイリオ" panose="020B0604030504040204" pitchFamily="50" charset="-128"/>
                <a:ea typeface="メイリオ" panose="020B0604030504040204" pitchFamily="50" charset="-128"/>
              </a:rPr>
              <a:t>【</a:t>
            </a:r>
            <a:r>
              <a:rPr kumimoji="1" lang="ja-JP" altLang="en-US" b="1" dirty="0">
                <a:solidFill>
                  <a:sysClr val="windowText" lastClr="000000"/>
                </a:solidFill>
                <a:latin typeface="メイリオ" panose="020B0604030504040204" pitchFamily="50" charset="-128"/>
                <a:ea typeface="メイリオ" panose="020B0604030504040204" pitchFamily="50" charset="-128"/>
              </a:rPr>
              <a:t>注</a:t>
            </a:r>
            <a:r>
              <a:rPr kumimoji="1" lang="en-US" altLang="ja-JP" b="1" dirty="0">
                <a:solidFill>
                  <a:sysClr val="windowText" lastClr="000000"/>
                </a:solidFill>
                <a:latin typeface="メイリオ" panose="020B0604030504040204" pitchFamily="50" charset="-128"/>
                <a:ea typeface="メイリオ" panose="020B0604030504040204" pitchFamily="50" charset="-128"/>
              </a:rPr>
              <a:t>】</a:t>
            </a:r>
            <a:r>
              <a:rPr kumimoji="1" lang="ja-JP" altLang="en-US" b="1" dirty="0">
                <a:solidFill>
                  <a:sysClr val="windowText" lastClr="000000"/>
                </a:solidFill>
                <a:latin typeface="メイリオ" panose="020B0604030504040204" pitchFamily="50" charset="-128"/>
                <a:ea typeface="メイリオ" panose="020B0604030504040204" pitchFamily="50" charset="-128"/>
              </a:rPr>
              <a:t>「障害」表記については「障がい」や「障碍」と表記とする例もありますが、本資料は、法令等において用いられている「障害」表記で作成しています。</a:t>
            </a:r>
          </a:p>
        </p:txBody>
      </p:sp>
      <p:sp>
        <p:nvSpPr>
          <p:cNvPr id="10" name="正方形/長方形 9">
            <a:extLst>
              <a:ext uri="{FF2B5EF4-FFF2-40B4-BE49-F238E27FC236}">
                <a16:creationId xmlns:a16="http://schemas.microsoft.com/office/drawing/2014/main" id="{70AAA83F-208D-8E74-FEFB-4D501AD7D3FE}"/>
              </a:ext>
            </a:extLst>
          </p:cNvPr>
          <p:cNvSpPr/>
          <p:nvPr/>
        </p:nvSpPr>
        <p:spPr>
          <a:xfrm>
            <a:off x="-365620" y="5513501"/>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ysClr val="windowText" lastClr="000000"/>
                </a:solidFill>
                <a:latin typeface="メイリオ" panose="020B0604030504040204" pitchFamily="50" charset="-128"/>
                <a:ea typeface="メイリオ" panose="020B0604030504040204" pitchFamily="50" charset="-128"/>
              </a:rPr>
              <a:t>しょうがい　　ひょうき</a:t>
            </a:r>
          </a:p>
        </p:txBody>
      </p:sp>
      <p:sp>
        <p:nvSpPr>
          <p:cNvPr id="11" name="正方形/長方形 10">
            <a:extLst>
              <a:ext uri="{FF2B5EF4-FFF2-40B4-BE49-F238E27FC236}">
                <a16:creationId xmlns:a16="http://schemas.microsoft.com/office/drawing/2014/main" id="{60C5FB65-FEF0-E28C-3557-560D46DEBF0A}"/>
              </a:ext>
            </a:extLst>
          </p:cNvPr>
          <p:cNvSpPr/>
          <p:nvPr/>
        </p:nvSpPr>
        <p:spPr>
          <a:xfrm>
            <a:off x="3106242"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しょう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2D1D02C-D2D4-23C0-2875-F6635E8085EF}"/>
              </a:ext>
            </a:extLst>
          </p:cNvPr>
          <p:cNvSpPr/>
          <p:nvPr/>
        </p:nvSpPr>
        <p:spPr>
          <a:xfrm>
            <a:off x="4571999"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A0B1F80-A20C-46D1-FA41-DE3DE1FFA44F}"/>
              </a:ext>
            </a:extLst>
          </p:cNvPr>
          <p:cNvSpPr/>
          <p:nvPr/>
        </p:nvSpPr>
        <p:spPr>
          <a:xfrm>
            <a:off x="5476874"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ひょうき</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A8AB6162-484A-5613-2084-15DD6998542D}"/>
              </a:ext>
            </a:extLst>
          </p:cNvPr>
          <p:cNvSpPr/>
          <p:nvPr/>
        </p:nvSpPr>
        <p:spPr>
          <a:xfrm>
            <a:off x="6535242" y="5531077"/>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れい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C31B1148-EEC7-F3EE-2A6B-BB420443FD69}"/>
              </a:ext>
            </a:extLst>
          </p:cNvPr>
          <p:cNvSpPr/>
          <p:nvPr/>
        </p:nvSpPr>
        <p:spPr>
          <a:xfrm>
            <a:off x="253783" y="589196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ほんしりょう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7E64538-B9EE-B85D-4484-39881A48BA31}"/>
              </a:ext>
            </a:extLst>
          </p:cNvPr>
          <p:cNvSpPr/>
          <p:nvPr/>
        </p:nvSpPr>
        <p:spPr>
          <a:xfrm>
            <a:off x="1391742" y="591811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ほうれいとう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B231B983-21F5-C779-0119-8D107FD65B99}"/>
              </a:ext>
            </a:extLst>
          </p:cNvPr>
          <p:cNvSpPr/>
          <p:nvPr/>
        </p:nvSpPr>
        <p:spPr>
          <a:xfrm>
            <a:off x="2784773" y="589196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もち</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07350969-2C60-E40E-F938-104C9208CC20}"/>
              </a:ext>
            </a:extLst>
          </p:cNvPr>
          <p:cNvSpPr/>
          <p:nvPr/>
        </p:nvSpPr>
        <p:spPr>
          <a:xfrm>
            <a:off x="3669848" y="5918119"/>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ysClr val="windowText" lastClr="000000"/>
                </a:solidFill>
                <a:latin typeface="メイリオ" panose="020B0604030504040204" pitchFamily="50" charset="-128"/>
                <a:ea typeface="メイリオ" panose="020B0604030504040204" pitchFamily="50" charset="-128"/>
              </a:rPr>
              <a:t>しょうがい　　ひょうき</a:t>
            </a:r>
          </a:p>
        </p:txBody>
      </p:sp>
      <p:sp>
        <p:nvSpPr>
          <p:cNvPr id="19" name="正方形/長方形 18">
            <a:extLst>
              <a:ext uri="{FF2B5EF4-FFF2-40B4-BE49-F238E27FC236}">
                <a16:creationId xmlns:a16="http://schemas.microsoft.com/office/drawing/2014/main" id="{0BFEF939-767E-A754-1966-1928FE4B7C90}"/>
              </a:ext>
            </a:extLst>
          </p:cNvPr>
          <p:cNvSpPr/>
          <p:nvPr/>
        </p:nvSpPr>
        <p:spPr>
          <a:xfrm>
            <a:off x="6068456" y="5905044"/>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さくせい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569B53CA-130A-A7E1-FC52-4784BB922A42}"/>
              </a:ext>
            </a:extLst>
          </p:cNvPr>
          <p:cNvSpPr/>
          <p:nvPr/>
        </p:nvSpPr>
        <p:spPr>
          <a:xfrm>
            <a:off x="672971" y="1296496"/>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おき　なわ　けん</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4F6E2A50-1E56-D354-B563-DD893009F827}"/>
              </a:ext>
            </a:extLst>
          </p:cNvPr>
          <p:cNvSpPr/>
          <p:nvPr/>
        </p:nvSpPr>
        <p:spPr>
          <a:xfrm>
            <a:off x="3106242" y="1296496"/>
            <a:ext cx="2070229"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きょうせい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7F28FCE-E4E1-6F0F-7D91-AF1D64640D52}"/>
              </a:ext>
            </a:extLst>
          </p:cNvPr>
          <p:cNvSpPr/>
          <p:nvPr/>
        </p:nvSpPr>
        <p:spPr>
          <a:xfrm>
            <a:off x="4296666" y="1296496"/>
            <a:ext cx="2070229"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しゃかい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20C7B803-F644-ACC2-C37A-6A4BC35DA6ED}"/>
              </a:ext>
            </a:extLst>
          </p:cNvPr>
          <p:cNvSpPr/>
          <p:nvPr/>
        </p:nvSpPr>
        <p:spPr>
          <a:xfrm>
            <a:off x="5500127" y="1296496"/>
            <a:ext cx="2070229"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じょうれい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A0F004F7-8D33-8979-9B7E-DFD5429698FF}"/>
              </a:ext>
            </a:extLst>
          </p:cNvPr>
          <p:cNvSpPr/>
          <p:nvPr/>
        </p:nvSpPr>
        <p:spPr>
          <a:xfrm>
            <a:off x="2891502" y="2101252"/>
            <a:ext cx="2070229"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なん</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0C70C84-ED42-3439-2A02-3E147D613EA5}"/>
              </a:ext>
            </a:extLst>
          </p:cNvPr>
          <p:cNvSpPr/>
          <p:nvPr/>
        </p:nvSpPr>
        <p:spPr>
          <a:xfrm>
            <a:off x="1" y="3960343"/>
            <a:ext cx="914400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gn="ctr">
              <a:lnSpc>
                <a:spcPts val="3000"/>
              </a:lnSpc>
            </a:pP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a:t>
            </a:r>
            <a:r>
              <a:rPr kumimoji="1" lang="en-US" altLang="ja-JP" sz="2800" b="1" dirty="0">
                <a:solidFill>
                  <a:sysClr val="windowText" lastClr="000000"/>
                </a:solidFill>
                <a:latin typeface="メイリオ" panose="020B0604030504040204" pitchFamily="50" charset="-128"/>
                <a:ea typeface="メイリオ" panose="020B0604030504040204" pitchFamily="50" charset="-128"/>
              </a:rPr>
              <a:t>F5</a:t>
            </a: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」キーを押すと、</a:t>
            </a:r>
            <a:endParaRPr kumimoji="1" lang="en-US" altLang="ja-JP" sz="2800" b="1" dirty="0">
              <a:solidFill>
                <a:sysClr val="windowText" lastClr="000000"/>
              </a:solidFill>
              <a:latin typeface="メイリオ" panose="020B0604030504040204" pitchFamily="50" charset="-128"/>
              <a:ea typeface="メイリオ" panose="020B0604030504040204" pitchFamily="50" charset="-128"/>
            </a:endParaRPr>
          </a:p>
          <a:p>
            <a:pPr marL="363538" indent="-363538" algn="ctr">
              <a:lnSpc>
                <a:spcPts val="3000"/>
              </a:lnSpc>
            </a:pPr>
            <a:r>
              <a:rPr lang="ja-JP" altLang="en-US" sz="2800" b="1" dirty="0">
                <a:solidFill>
                  <a:sysClr val="windowText" lastClr="000000"/>
                </a:solidFill>
                <a:latin typeface="メイリオ" panose="020B0604030504040204" pitchFamily="50" charset="-128"/>
                <a:ea typeface="メイリオ" panose="020B0604030504040204" pitchFamily="50" charset="-128"/>
              </a:rPr>
              <a:t>音声付きの</a:t>
            </a: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スライドショーが始まります。</a:t>
            </a:r>
          </a:p>
        </p:txBody>
      </p:sp>
    </p:spTree>
    <p:extLst>
      <p:ext uri="{BB962C8B-B14F-4D97-AF65-F5344CB8AC3E}">
        <p14:creationId xmlns:p14="http://schemas.microsoft.com/office/powerpoint/2010/main" val="1825787437"/>
      </p:ext>
    </p:extLst>
  </p:cSld>
  <p:clrMapOvr>
    <a:masterClrMapping/>
  </p:clrMapOvr>
  <mc:AlternateContent xmlns:mc="http://schemas.openxmlformats.org/markup-compatibility/2006" xmlns:p14="http://schemas.microsoft.com/office/powerpoint/2010/main">
    <mc:Choice Requires="p14">
      <p:transition spd="slow" p14:dur="2000" advClick="0" advTm="22395">
        <p:sndAc>
          <p:stSnd>
            <p:snd r:embed="rId5" name="click.wav"/>
          </p:stSnd>
        </p:sndAc>
      </p:transition>
    </mc:Choice>
    <mc:Fallback xmlns="">
      <p:transition spd="slow" advClick="0" advTm="22395">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 objId="2"/>
        <p14:stopEvt time="21887"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13" name="図 12" descr="テキスト, 手紙&#10;&#10;自動的に生成された説明">
            <a:extLst>
              <a:ext uri="{FF2B5EF4-FFF2-40B4-BE49-F238E27FC236}">
                <a16:creationId xmlns:a16="http://schemas.microsoft.com/office/drawing/2014/main" id="{E2F8CD86-E2EE-36D0-0D28-F0E3B26A11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2324" l="3355" r="94390">
                        <a14:foregroundMark x1="24002" y1="27697" x2="86698" y2="67427"/>
                        <a14:foregroundMark x1="86698" y1="67427" x2="94390" y2="83610"/>
                        <a14:foregroundMark x1="97224" y1="37552" x2="96761" y2="85788"/>
                        <a14:foregroundMark x1="96761" y1="85788" x2="90052" y2="91390"/>
                        <a14:foregroundMark x1="90052" y1="91390" x2="83921" y2="92427"/>
                        <a14:foregroundMark x1="83921" y1="92427" x2="73626" y2="88589"/>
                        <a14:foregroundMark x1="3702" y1="30705" x2="28109" y2="72925"/>
                        <a14:foregroundMark x1="3875" y1="90041" x2="60324" y2="32261"/>
                        <a14:foregroundMark x1="75419" y1="34440" x2="43378" y2="36307"/>
                        <a14:foregroundMark x1="43378" y1="36307" x2="26663" y2="45851"/>
                        <a14:foregroundMark x1="10468" y1="35373" x2="55986" y2="79046"/>
                        <a14:foregroundMark x1="55986" y1="79046" x2="56391" y2="79772"/>
                        <a14:foregroundMark x1="14401" y1="91390" x2="32389" y2="80290"/>
                        <a14:foregroundMark x1="32389" y1="80290" x2="32909" y2="79357"/>
                        <a14:foregroundMark x1="27935" y1="90456" x2="45171" y2="85477"/>
                        <a14:foregroundMark x1="45171" y1="85477" x2="65645" y2="88589"/>
                        <a14:foregroundMark x1="65645" y1="88589" x2="70792" y2="88174"/>
                        <a14:foregroundMark x1="66859" y1="86618" x2="64719" y2="82365"/>
                        <a14:foregroundMark x1="48583" y1="55705" x2="53673" y2="59855"/>
                        <a14:foregroundMark x1="14170" y1="36203" x2="20301" y2="35788"/>
                        <a14:foregroundMark x1="20301" y1="35788" x2="47079" y2="42116"/>
                        <a14:foregroundMark x1="47079" y1="42116" x2="17178" y2="46680"/>
                        <a14:foregroundMark x1="17178" y1="46680" x2="19722" y2="55809"/>
                        <a14:foregroundMark x1="19722" y1="55809" x2="26258" y2="65975"/>
                        <a14:foregroundMark x1="26258" y1="65975" x2="30769" y2="69295"/>
                        <a14:foregroundMark x1="15963" y1="42220" x2="15674" y2="44606"/>
                        <a14:foregroundMark x1="3065" y1="31950" x2="3355" y2="85166"/>
                        <a14:foregroundMark x1="3355" y1="85166" x2="3528" y2="86100"/>
                        <a14:foregroundMark x1="4800" y1="89938" x2="10295" y2="91598"/>
                        <a14:foregroundMark x1="10295" y1="91598" x2="13881" y2="91079"/>
                        <a14:foregroundMark x1="16021" y1="91079" x2="27820" y2="92220"/>
                        <a14:foregroundMark x1="27820" y1="92220" x2="39503" y2="90041"/>
                        <a14:foregroundMark x1="39503" y1="90041" x2="59572" y2="91701"/>
                        <a14:foregroundMark x1="59572" y1="91701" x2="77906" y2="90871"/>
                        <a14:backgroundMark x1="36553" y1="23859" x2="36553" y2="23859"/>
                        <a14:backgroundMark x1="44072" y1="22614" x2="44072" y2="22614"/>
                        <a14:backgroundMark x1="50029" y1="22510" x2="50029" y2="22510"/>
                        <a14:backgroundMark x1="56391" y1="23548" x2="56391" y2="23548"/>
                      </a14:backgroundRemoval>
                    </a14:imgEffect>
                  </a14:imgLayer>
                </a14:imgProps>
              </a:ext>
              <a:ext uri="{28A0092B-C50C-407E-A947-70E740481C1C}">
                <a14:useLocalDpi xmlns:a14="http://schemas.microsoft.com/office/drawing/2010/main" val="0"/>
              </a:ext>
            </a:extLst>
          </a:blip>
          <a:stretch>
            <a:fillRect/>
          </a:stretch>
        </p:blipFill>
        <p:spPr>
          <a:xfrm>
            <a:off x="-173867" y="650614"/>
            <a:ext cx="9491733" cy="6321685"/>
          </a:xfrm>
          <a:prstGeom prst="rect">
            <a:avLst/>
          </a:prstGeom>
        </p:spPr>
      </p:pic>
      <p:grpSp>
        <p:nvGrpSpPr>
          <p:cNvPr id="24" name="グループ化 23">
            <a:extLst>
              <a:ext uri="{FF2B5EF4-FFF2-40B4-BE49-F238E27FC236}">
                <a16:creationId xmlns:a16="http://schemas.microsoft.com/office/drawing/2014/main" id="{E1C56159-B134-4FAC-7BAD-DDCCE61BB7A3}"/>
              </a:ext>
            </a:extLst>
          </p:cNvPr>
          <p:cNvGrpSpPr/>
          <p:nvPr/>
        </p:nvGrpSpPr>
        <p:grpSpPr>
          <a:xfrm>
            <a:off x="1587620" y="277940"/>
            <a:ext cx="5968757" cy="809326"/>
            <a:chOff x="2349989" y="245952"/>
            <a:chExt cx="4444022" cy="809326"/>
          </a:xfrm>
        </p:grpSpPr>
        <p:pic>
          <p:nvPicPr>
            <p:cNvPr id="19" name="図 18" descr="ロゴ&#10;&#10;低い精度で自動的に生成された説明">
              <a:extLst>
                <a:ext uri="{FF2B5EF4-FFF2-40B4-BE49-F238E27FC236}">
                  <a16:creationId xmlns:a16="http://schemas.microsoft.com/office/drawing/2014/main" id="{EA11FDA5-2BAB-623A-67B3-AFFC3AF52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23" name="四角形: 角を丸くする 22">
              <a:extLst>
                <a:ext uri="{FF2B5EF4-FFF2-40B4-BE49-F238E27FC236}">
                  <a16:creationId xmlns:a16="http://schemas.microsoft.com/office/drawing/2014/main" id="{566590E1-13F8-1482-5DE8-73D6E93D9E0E}"/>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381EA137-5DAC-70FE-C8F2-FCE06E938500}"/>
              </a:ext>
            </a:extLst>
          </p:cNvPr>
          <p:cNvSpPr/>
          <p:nvPr/>
        </p:nvSpPr>
        <p:spPr>
          <a:xfrm>
            <a:off x="508570" y="2596925"/>
            <a:ext cx="7784529" cy="36104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4227B71-92F4-A92C-E401-8DC158247159}"/>
              </a:ext>
            </a:extLst>
          </p:cNvPr>
          <p:cNvSpPr/>
          <p:nvPr/>
        </p:nvSpPr>
        <p:spPr>
          <a:xfrm>
            <a:off x="0" y="213963"/>
            <a:ext cx="9144000"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ysClr val="windowText" lastClr="000000"/>
                </a:solidFill>
                <a:latin typeface="+mj-ea"/>
                <a:ea typeface="+mj-ea"/>
              </a:rPr>
              <a:t>②</a:t>
            </a:r>
            <a:r>
              <a:rPr lang="en-US" altLang="ja-JP" sz="2400" b="1" dirty="0">
                <a:solidFill>
                  <a:sysClr val="windowText" lastClr="000000"/>
                </a:solidFill>
                <a:latin typeface="+mj-ea"/>
                <a:ea typeface="+mj-ea"/>
              </a:rPr>
              <a:t>-1</a:t>
            </a:r>
            <a:r>
              <a:rPr kumimoji="1" lang="ja-JP" altLang="en-US" sz="2400" b="1" dirty="0">
                <a:solidFill>
                  <a:sysClr val="windowText" lastClr="000000"/>
                </a:solidFill>
                <a:latin typeface="+mj-ea"/>
                <a:ea typeface="+mj-ea"/>
              </a:rPr>
              <a:t>　沖縄県共生社会条例って何だろう？</a:t>
            </a:r>
          </a:p>
        </p:txBody>
      </p:sp>
      <p:sp>
        <p:nvSpPr>
          <p:cNvPr id="4" name="正方形/長方形 3">
            <a:extLst>
              <a:ext uri="{FF2B5EF4-FFF2-40B4-BE49-F238E27FC236}">
                <a16:creationId xmlns:a16="http://schemas.microsoft.com/office/drawing/2014/main" id="{2B99436A-2031-C12A-1171-B5F52383D69A}"/>
              </a:ext>
            </a:extLst>
          </p:cNvPr>
          <p:cNvSpPr/>
          <p:nvPr/>
        </p:nvSpPr>
        <p:spPr>
          <a:xfrm>
            <a:off x="508570" y="2720430"/>
            <a:ext cx="8183958" cy="3363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4000"/>
              </a:lnSpc>
              <a:spcBef>
                <a:spcPct val="0"/>
              </a:spcBef>
              <a:spcAft>
                <a:spcPts val="1200"/>
              </a:spcAft>
              <a:buClrTx/>
              <a:buSzTx/>
              <a:buFontTx/>
              <a:buNone/>
              <a:tabLst/>
            </a:pPr>
            <a:r>
              <a:rPr kumimoji="0" lang="ja-JP" altLang="en-US" sz="2800" b="0" i="0" u="none" strike="noStrike" cap="none" normalizeH="0" baseline="0" dirty="0">
                <a:ln>
                  <a:noFill/>
                </a:ln>
                <a:solidFill>
                  <a:schemeClr val="tx1"/>
                </a:solidFill>
                <a:effectLst/>
                <a:latin typeface="Arial Unicode MS"/>
              </a:rPr>
              <a:t>沖縄県共生社会条例</a:t>
            </a:r>
            <a:r>
              <a:rPr kumimoji="0" lang="ja-JP" altLang="ja-JP" sz="2800" b="0" i="0" u="none" strike="noStrike" cap="none" normalizeH="0" baseline="0" dirty="0">
                <a:ln>
                  <a:noFill/>
                </a:ln>
                <a:solidFill>
                  <a:schemeClr val="tx1"/>
                </a:solidFill>
                <a:effectLst/>
                <a:latin typeface="Arial Unicode MS"/>
              </a:rPr>
              <a:t>は</a:t>
            </a:r>
            <a:r>
              <a:rPr kumimoji="0" lang="ja-JP" altLang="en-US" sz="2800" b="0" i="0" u="none" strike="noStrike" cap="none" normalizeH="0" baseline="0" dirty="0">
                <a:ln>
                  <a:noFill/>
                </a:ln>
                <a:solidFill>
                  <a:schemeClr val="tx1"/>
                </a:solidFill>
                <a:effectLst/>
                <a:latin typeface="Arial Unicode MS"/>
              </a:rPr>
              <a:t>、平成</a:t>
            </a:r>
            <a:r>
              <a:rPr kumimoji="0" lang="en-US" altLang="ja-JP" sz="2800" b="0" i="0" u="none" strike="noStrike" cap="none" normalizeH="0" baseline="0" dirty="0">
                <a:ln>
                  <a:noFill/>
                </a:ln>
                <a:solidFill>
                  <a:schemeClr val="tx1"/>
                </a:solidFill>
                <a:effectLst/>
                <a:latin typeface="Arial Unicode MS"/>
              </a:rPr>
              <a:t>25</a:t>
            </a:r>
            <a:r>
              <a:rPr kumimoji="0" lang="ja-JP" altLang="en-US" sz="2800" b="0" i="0" u="none" strike="noStrike" cap="none" normalizeH="0" baseline="0" dirty="0">
                <a:ln>
                  <a:noFill/>
                </a:ln>
                <a:solidFill>
                  <a:schemeClr val="tx1"/>
                </a:solidFill>
                <a:effectLst/>
                <a:latin typeface="Arial Unicode MS"/>
              </a:rPr>
              <a:t>年にできました。</a:t>
            </a:r>
            <a:endParaRPr kumimoji="0" lang="en-US" altLang="ja-JP" sz="2800" b="0" i="0" u="none" strike="noStrike" cap="none" normalizeH="0" baseline="0" dirty="0">
              <a:ln>
                <a:noFill/>
              </a:ln>
              <a:solidFill>
                <a:schemeClr val="tx1"/>
              </a:solidFill>
              <a:effectLst/>
              <a:latin typeface="Arial Unicode MS"/>
            </a:endParaRPr>
          </a:p>
          <a:p>
            <a:pPr marL="266700" marR="0" lvl="0" indent="-266700" algn="l" defTabSz="914400" rtl="0" eaLnBrk="0" fontAlgn="base" latinLnBrk="0" hangingPunct="0">
              <a:lnSpc>
                <a:spcPts val="4000"/>
              </a:lnSpc>
              <a:spcBef>
                <a:spcPct val="0"/>
              </a:spcBef>
              <a:spcAft>
                <a:spcPts val="1200"/>
              </a:spcAft>
              <a:buClrTx/>
              <a:buSzTx/>
              <a:buFontTx/>
              <a:buNone/>
              <a:tabLst/>
            </a:pPr>
            <a:r>
              <a:rPr kumimoji="0" lang="ja-JP" altLang="en-US" sz="2800" dirty="0">
                <a:solidFill>
                  <a:schemeClr val="tx1"/>
                </a:solidFill>
                <a:latin typeface="Arial Unicode MS"/>
              </a:rPr>
              <a:t>①</a:t>
            </a:r>
            <a:r>
              <a:rPr kumimoji="0" lang="ja-JP" altLang="ja-JP" sz="2800" b="0" i="0" u="none" strike="noStrike" cap="none" normalizeH="0" baseline="0" dirty="0">
                <a:ln>
                  <a:noFill/>
                </a:ln>
                <a:solidFill>
                  <a:schemeClr val="tx1"/>
                </a:solidFill>
                <a:effectLst/>
                <a:latin typeface="Arial Unicode MS"/>
              </a:rPr>
              <a:t>障</a:t>
            </a:r>
            <a:r>
              <a:rPr kumimoji="0" lang="ja-JP" altLang="en-US" sz="2800" dirty="0">
                <a:solidFill>
                  <a:schemeClr val="tx1"/>
                </a:solidFill>
                <a:latin typeface="Arial Unicode MS"/>
              </a:rPr>
              <a:t>害</a:t>
            </a:r>
            <a:r>
              <a:rPr kumimoji="0" lang="ja-JP" altLang="ja-JP" sz="2800" b="0" i="0" u="none" strike="noStrike" cap="none" normalizeH="0" baseline="0" dirty="0">
                <a:ln>
                  <a:noFill/>
                </a:ln>
                <a:solidFill>
                  <a:schemeClr val="tx1"/>
                </a:solidFill>
                <a:effectLst/>
                <a:latin typeface="Arial Unicode MS"/>
              </a:rPr>
              <a:t>を理由に</a:t>
            </a:r>
            <a:r>
              <a:rPr kumimoji="0" lang="ja-JP" altLang="en-US" sz="2800" b="0" i="0" u="none" strike="noStrike" cap="none" normalizeH="0" baseline="0" dirty="0">
                <a:ln>
                  <a:noFill/>
                </a:ln>
                <a:solidFill>
                  <a:schemeClr val="tx1"/>
                </a:solidFill>
                <a:effectLst/>
                <a:latin typeface="Arial Unicode MS"/>
              </a:rPr>
              <a:t>、障害のある人を</a:t>
            </a:r>
            <a:r>
              <a:rPr kumimoji="0" lang="ja-JP" altLang="ja-JP" sz="2800" b="0" i="0" u="none" strike="noStrike" cap="none" normalizeH="0" baseline="0" dirty="0">
                <a:ln>
                  <a:noFill/>
                </a:ln>
                <a:solidFill>
                  <a:schemeClr val="tx1"/>
                </a:solidFill>
                <a:effectLst/>
                <a:latin typeface="Arial Unicode MS"/>
              </a:rPr>
              <a:t>差別してはいけ</a:t>
            </a:r>
            <a:r>
              <a:rPr kumimoji="0" lang="ja-JP" altLang="en-US" sz="2800" b="0" i="0" u="none" strike="noStrike" cap="none" normalizeH="0" baseline="0" dirty="0">
                <a:ln>
                  <a:noFill/>
                </a:ln>
                <a:solidFill>
                  <a:schemeClr val="tx1"/>
                </a:solidFill>
                <a:effectLst/>
                <a:latin typeface="Arial Unicode MS"/>
              </a:rPr>
              <a:t>こと</a:t>
            </a:r>
            <a:endParaRPr kumimoji="0" lang="en-US" altLang="ja-JP" sz="2800" dirty="0">
              <a:solidFill>
                <a:schemeClr val="tx1"/>
              </a:solidFill>
              <a:latin typeface="Arial Unicode MS"/>
            </a:endParaRPr>
          </a:p>
          <a:p>
            <a:pPr marL="266700" marR="0" lvl="0" indent="-266700" algn="l" defTabSz="914400" rtl="0" eaLnBrk="0" fontAlgn="base" latinLnBrk="0" hangingPunct="0">
              <a:lnSpc>
                <a:spcPts val="4000"/>
              </a:lnSpc>
              <a:spcBef>
                <a:spcPct val="0"/>
              </a:spcBef>
              <a:spcAft>
                <a:spcPts val="1200"/>
              </a:spcAft>
              <a:buClrTx/>
              <a:buSzTx/>
              <a:buFontTx/>
              <a:buNone/>
              <a:tabLst/>
            </a:pPr>
            <a:r>
              <a:rPr kumimoji="0" lang="ja-JP" altLang="en-US" sz="2800" b="0" i="0" u="none" strike="noStrike" cap="none" normalizeH="0" baseline="0" dirty="0">
                <a:ln>
                  <a:noFill/>
                </a:ln>
                <a:solidFill>
                  <a:schemeClr val="tx1"/>
                </a:solidFill>
                <a:effectLst/>
                <a:latin typeface="Arial Unicode MS"/>
              </a:rPr>
              <a:t>②</a:t>
            </a:r>
            <a:r>
              <a:rPr kumimoji="0" lang="ja-JP" altLang="ja-JP" sz="2800" b="0" i="0" u="none" strike="noStrike" cap="none" normalizeH="0" baseline="0" dirty="0">
                <a:ln>
                  <a:noFill/>
                </a:ln>
                <a:solidFill>
                  <a:schemeClr val="tx1"/>
                </a:solidFill>
                <a:effectLst/>
                <a:latin typeface="Arial Unicode MS"/>
              </a:rPr>
              <a:t>障</a:t>
            </a:r>
            <a:r>
              <a:rPr kumimoji="0" lang="ja-JP" altLang="en-US" sz="2800" dirty="0">
                <a:solidFill>
                  <a:schemeClr val="tx1"/>
                </a:solidFill>
                <a:latin typeface="Arial Unicode MS"/>
              </a:rPr>
              <a:t>害</a:t>
            </a:r>
            <a:r>
              <a:rPr kumimoji="0" lang="ja-JP" altLang="en-US" sz="2800" b="0" i="0" u="none" strike="noStrike" cap="none" normalizeH="0" baseline="0" dirty="0">
                <a:ln>
                  <a:noFill/>
                </a:ln>
                <a:solidFill>
                  <a:schemeClr val="tx1"/>
                </a:solidFill>
                <a:effectLst/>
                <a:latin typeface="Arial Unicode MS"/>
              </a:rPr>
              <a:t>のある人が助けを求めたときは、みんなが　　</a:t>
            </a:r>
            <a:r>
              <a:rPr kumimoji="0" lang="ja-JP" altLang="ja-JP" sz="2800" b="0" i="0" u="none" strike="noStrike" cap="none" normalizeH="0" baseline="0" dirty="0">
                <a:ln>
                  <a:noFill/>
                </a:ln>
                <a:solidFill>
                  <a:schemeClr val="tx1"/>
                </a:solidFill>
                <a:effectLst/>
                <a:latin typeface="Arial Unicode MS"/>
              </a:rPr>
              <a:t>合理的配慮をしない</a:t>
            </a:r>
            <a:r>
              <a:rPr kumimoji="0" lang="ja-JP" altLang="en-US" sz="2800" b="0" i="0" u="none" strike="noStrike" cap="none" normalizeH="0" baseline="0" dirty="0">
                <a:ln>
                  <a:noFill/>
                </a:ln>
                <a:solidFill>
                  <a:schemeClr val="tx1"/>
                </a:solidFill>
                <a:effectLst/>
                <a:latin typeface="Arial Unicode MS"/>
              </a:rPr>
              <a:t>といけないこと</a:t>
            </a:r>
            <a:endParaRPr kumimoji="0" lang="en-US" altLang="ja-JP" sz="28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ts val="4000"/>
              </a:lnSpc>
              <a:spcBef>
                <a:spcPct val="0"/>
              </a:spcBef>
              <a:spcAft>
                <a:spcPts val="1200"/>
              </a:spcAft>
              <a:buClrTx/>
              <a:buSzTx/>
              <a:buFontTx/>
              <a:buNone/>
              <a:tabLst/>
            </a:pPr>
            <a:r>
              <a:rPr kumimoji="0" lang="ja-JP" altLang="en-US" sz="2800" dirty="0">
                <a:solidFill>
                  <a:schemeClr val="tx1"/>
                </a:solidFill>
                <a:latin typeface="Arial Unicode MS"/>
              </a:rPr>
              <a:t>③差別を受けた</a:t>
            </a:r>
            <a:r>
              <a:rPr kumimoji="0" lang="ja-JP" altLang="ja-JP" sz="2800" b="0" i="0" u="none" strike="noStrike" cap="none" normalizeH="0" baseline="0" dirty="0">
                <a:ln>
                  <a:noFill/>
                </a:ln>
                <a:solidFill>
                  <a:schemeClr val="tx1"/>
                </a:solidFill>
                <a:effectLst/>
                <a:latin typeface="Arial Unicode MS"/>
              </a:rPr>
              <a:t>障</a:t>
            </a:r>
            <a:r>
              <a:rPr kumimoji="0" lang="ja-JP" altLang="en-US" sz="2800" dirty="0">
                <a:solidFill>
                  <a:schemeClr val="tx1"/>
                </a:solidFill>
                <a:latin typeface="Arial Unicode MS"/>
              </a:rPr>
              <a:t>害のある人を助ける方法</a:t>
            </a:r>
            <a:endParaRPr kumimoji="0" lang="en-US" altLang="ja-JP" sz="2800" dirty="0">
              <a:solidFill>
                <a:schemeClr val="tx1"/>
              </a:solidFill>
              <a:latin typeface="Arial Unicode MS"/>
            </a:endParaRPr>
          </a:p>
          <a:p>
            <a:pPr marL="0" marR="0" lvl="0" indent="0" algn="l" defTabSz="914400" rtl="0" eaLnBrk="0" fontAlgn="base" latinLnBrk="0" hangingPunct="0">
              <a:lnSpc>
                <a:spcPts val="4000"/>
              </a:lnSpc>
              <a:spcBef>
                <a:spcPct val="0"/>
              </a:spcBef>
              <a:spcAft>
                <a:spcPts val="1200"/>
              </a:spcAft>
              <a:buClrTx/>
              <a:buSzTx/>
              <a:buFontTx/>
              <a:buNone/>
              <a:tabLst/>
            </a:pPr>
            <a:r>
              <a:rPr kumimoji="0" lang="ja-JP" altLang="en-US" sz="2800" b="0" i="0" u="none" strike="noStrike" cap="none" normalizeH="0" baseline="0" dirty="0">
                <a:ln>
                  <a:noFill/>
                </a:ln>
                <a:solidFill>
                  <a:schemeClr val="tx1"/>
                </a:solidFill>
                <a:effectLst/>
                <a:latin typeface="Arial Unicode MS"/>
              </a:rPr>
              <a:t>　などについて、条例で</a:t>
            </a:r>
            <a:r>
              <a:rPr kumimoji="0" lang="ja-JP" altLang="ja-JP" sz="2800" b="0" i="0" u="none" strike="noStrike" cap="none" normalizeH="0" baseline="0" dirty="0">
                <a:ln>
                  <a:noFill/>
                </a:ln>
                <a:solidFill>
                  <a:schemeClr val="tx1"/>
                </a:solidFill>
                <a:effectLst/>
                <a:latin typeface="Arial Unicode MS"/>
              </a:rPr>
              <a:t>定め</a:t>
            </a:r>
            <a:r>
              <a:rPr kumimoji="0" lang="ja-JP" altLang="en-US" sz="2800" dirty="0">
                <a:solidFill>
                  <a:schemeClr val="tx1"/>
                </a:solidFill>
                <a:latin typeface="Arial Unicode MS"/>
              </a:rPr>
              <a:t>ています。</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pic>
        <p:nvPicPr>
          <p:cNvPr id="2" name="８ページ">
            <a:hlinkClick r:id="" action="ppaction://media"/>
            <a:extLst>
              <a:ext uri="{FF2B5EF4-FFF2-40B4-BE49-F238E27FC236}">
                <a16:creationId xmlns:a16="http://schemas.microsoft.com/office/drawing/2014/main" id="{56C424D9-C92D-B88F-6D37-D1F37F20F66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56377" y="386794"/>
            <a:ext cx="609600" cy="609600"/>
          </a:xfrm>
          <a:prstGeom prst="rect">
            <a:avLst/>
          </a:prstGeom>
        </p:spPr>
      </p:pic>
      <p:sp>
        <p:nvSpPr>
          <p:cNvPr id="5" name="正方形/長方形 4">
            <a:extLst>
              <a:ext uri="{FF2B5EF4-FFF2-40B4-BE49-F238E27FC236}">
                <a16:creationId xmlns:a16="http://schemas.microsoft.com/office/drawing/2014/main" id="{2773E823-E9FC-C9F9-91E2-B3703245E584}"/>
              </a:ext>
            </a:extLst>
          </p:cNvPr>
          <p:cNvSpPr/>
          <p:nvPr/>
        </p:nvSpPr>
        <p:spPr>
          <a:xfrm>
            <a:off x="419750" y="243210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おきなわけん</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84608B1-C2A4-7EFE-B0DD-E67D02DEE0AB}"/>
              </a:ext>
            </a:extLst>
          </p:cNvPr>
          <p:cNvSpPr/>
          <p:nvPr/>
        </p:nvSpPr>
        <p:spPr>
          <a:xfrm>
            <a:off x="1303298" y="243210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きょうせい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4A2A42F-B066-8787-06EC-96B21183B951}"/>
              </a:ext>
            </a:extLst>
          </p:cNvPr>
          <p:cNvSpPr/>
          <p:nvPr/>
        </p:nvSpPr>
        <p:spPr>
          <a:xfrm>
            <a:off x="2023824" y="243210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しゃかい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AFF22C4-6850-75B0-0236-5807E262949A}"/>
              </a:ext>
            </a:extLst>
          </p:cNvPr>
          <p:cNvSpPr/>
          <p:nvPr/>
        </p:nvSpPr>
        <p:spPr>
          <a:xfrm>
            <a:off x="2759785" y="2446522"/>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じょうれい</a:t>
            </a:r>
          </a:p>
        </p:txBody>
      </p:sp>
      <p:sp>
        <p:nvSpPr>
          <p:cNvPr id="9" name="正方形/長方形 8">
            <a:extLst>
              <a:ext uri="{FF2B5EF4-FFF2-40B4-BE49-F238E27FC236}">
                <a16:creationId xmlns:a16="http://schemas.microsoft.com/office/drawing/2014/main" id="{6878DDA3-41B3-C917-88CF-DDCED3E94108}"/>
              </a:ext>
            </a:extLst>
          </p:cNvPr>
          <p:cNvSpPr/>
          <p:nvPr/>
        </p:nvSpPr>
        <p:spPr>
          <a:xfrm>
            <a:off x="4013184" y="2442292"/>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へいせい</a:t>
            </a:r>
          </a:p>
        </p:txBody>
      </p:sp>
      <p:sp>
        <p:nvSpPr>
          <p:cNvPr id="10" name="正方形/長方形 9">
            <a:extLst>
              <a:ext uri="{FF2B5EF4-FFF2-40B4-BE49-F238E27FC236}">
                <a16:creationId xmlns:a16="http://schemas.microsoft.com/office/drawing/2014/main" id="{2FAACA12-E61E-20F4-B11F-E6B7FFF44792}"/>
              </a:ext>
            </a:extLst>
          </p:cNvPr>
          <p:cNvSpPr/>
          <p:nvPr/>
        </p:nvSpPr>
        <p:spPr>
          <a:xfrm>
            <a:off x="5295699" y="2451839"/>
            <a:ext cx="76758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ねん</a:t>
            </a:r>
          </a:p>
        </p:txBody>
      </p:sp>
      <p:sp>
        <p:nvSpPr>
          <p:cNvPr id="11" name="正方形/長方形 10">
            <a:extLst>
              <a:ext uri="{FF2B5EF4-FFF2-40B4-BE49-F238E27FC236}">
                <a16:creationId xmlns:a16="http://schemas.microsoft.com/office/drawing/2014/main" id="{2E23002C-4FDF-29A9-6382-EB2CA44DF748}"/>
              </a:ext>
            </a:extLst>
          </p:cNvPr>
          <p:cNvSpPr/>
          <p:nvPr/>
        </p:nvSpPr>
        <p:spPr>
          <a:xfrm>
            <a:off x="769483" y="3091489"/>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12" name="正方形/長方形 11">
            <a:extLst>
              <a:ext uri="{FF2B5EF4-FFF2-40B4-BE49-F238E27FC236}">
                <a16:creationId xmlns:a16="http://schemas.microsoft.com/office/drawing/2014/main" id="{F5D1C299-4747-2DF7-4343-822818E6CF7C}"/>
              </a:ext>
            </a:extLst>
          </p:cNvPr>
          <p:cNvSpPr/>
          <p:nvPr/>
        </p:nvSpPr>
        <p:spPr>
          <a:xfrm>
            <a:off x="1795418" y="3105906"/>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りゆう</a:t>
            </a:r>
          </a:p>
        </p:txBody>
      </p:sp>
      <p:sp>
        <p:nvSpPr>
          <p:cNvPr id="14" name="正方形/長方形 13">
            <a:extLst>
              <a:ext uri="{FF2B5EF4-FFF2-40B4-BE49-F238E27FC236}">
                <a16:creationId xmlns:a16="http://schemas.microsoft.com/office/drawing/2014/main" id="{3738C857-DCC8-0949-BD06-FFC13705520C}"/>
              </a:ext>
            </a:extLst>
          </p:cNvPr>
          <p:cNvSpPr/>
          <p:nvPr/>
        </p:nvSpPr>
        <p:spPr>
          <a:xfrm>
            <a:off x="3059823" y="3094107"/>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15" name="正方形/長方形 14">
            <a:extLst>
              <a:ext uri="{FF2B5EF4-FFF2-40B4-BE49-F238E27FC236}">
                <a16:creationId xmlns:a16="http://schemas.microsoft.com/office/drawing/2014/main" id="{D94FDFD6-2897-AD1A-059B-DBD77576F5C3}"/>
              </a:ext>
            </a:extLst>
          </p:cNvPr>
          <p:cNvSpPr/>
          <p:nvPr/>
        </p:nvSpPr>
        <p:spPr>
          <a:xfrm>
            <a:off x="4584682" y="3105906"/>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16" name="正方形/長方形 15">
            <a:extLst>
              <a:ext uri="{FF2B5EF4-FFF2-40B4-BE49-F238E27FC236}">
                <a16:creationId xmlns:a16="http://schemas.microsoft.com/office/drawing/2014/main" id="{181BB021-2ED7-9243-95DE-01BFB0F6ED8E}"/>
              </a:ext>
            </a:extLst>
          </p:cNvPr>
          <p:cNvSpPr/>
          <p:nvPr/>
        </p:nvSpPr>
        <p:spPr>
          <a:xfrm>
            <a:off x="5441314" y="3091489"/>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さべつ</a:t>
            </a:r>
          </a:p>
        </p:txBody>
      </p:sp>
      <p:sp>
        <p:nvSpPr>
          <p:cNvPr id="17" name="正方形/長方形 16">
            <a:extLst>
              <a:ext uri="{FF2B5EF4-FFF2-40B4-BE49-F238E27FC236}">
                <a16:creationId xmlns:a16="http://schemas.microsoft.com/office/drawing/2014/main" id="{054C668E-B5DA-7BD9-EA55-42841B7604CE}"/>
              </a:ext>
            </a:extLst>
          </p:cNvPr>
          <p:cNvSpPr/>
          <p:nvPr/>
        </p:nvSpPr>
        <p:spPr>
          <a:xfrm>
            <a:off x="786597" y="3747358"/>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18" name="正方形/長方形 17">
            <a:extLst>
              <a:ext uri="{FF2B5EF4-FFF2-40B4-BE49-F238E27FC236}">
                <a16:creationId xmlns:a16="http://schemas.microsoft.com/office/drawing/2014/main" id="{46E70DD2-0F5F-B5D6-7F08-8A741F99B7F8}"/>
              </a:ext>
            </a:extLst>
          </p:cNvPr>
          <p:cNvSpPr/>
          <p:nvPr/>
        </p:nvSpPr>
        <p:spPr>
          <a:xfrm>
            <a:off x="2315942" y="3728738"/>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20" name="正方形/長方形 19">
            <a:extLst>
              <a:ext uri="{FF2B5EF4-FFF2-40B4-BE49-F238E27FC236}">
                <a16:creationId xmlns:a16="http://schemas.microsoft.com/office/drawing/2014/main" id="{ABB83341-D3BA-86CF-4041-11C95256166C}"/>
              </a:ext>
            </a:extLst>
          </p:cNvPr>
          <p:cNvSpPr/>
          <p:nvPr/>
        </p:nvSpPr>
        <p:spPr>
          <a:xfrm>
            <a:off x="2998379" y="3728738"/>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たす</a:t>
            </a:r>
          </a:p>
        </p:txBody>
      </p:sp>
      <p:sp>
        <p:nvSpPr>
          <p:cNvPr id="21" name="正方形/長方形 20">
            <a:extLst>
              <a:ext uri="{FF2B5EF4-FFF2-40B4-BE49-F238E27FC236}">
                <a16:creationId xmlns:a16="http://schemas.microsoft.com/office/drawing/2014/main" id="{340365FB-8DC9-1657-AC8D-C9ED673E3657}"/>
              </a:ext>
            </a:extLst>
          </p:cNvPr>
          <p:cNvSpPr/>
          <p:nvPr/>
        </p:nvSpPr>
        <p:spPr>
          <a:xfrm>
            <a:off x="4006033" y="3773121"/>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もと</a:t>
            </a:r>
          </a:p>
        </p:txBody>
      </p:sp>
      <p:sp>
        <p:nvSpPr>
          <p:cNvPr id="22" name="正方形/長方形 21">
            <a:extLst>
              <a:ext uri="{FF2B5EF4-FFF2-40B4-BE49-F238E27FC236}">
                <a16:creationId xmlns:a16="http://schemas.microsoft.com/office/drawing/2014/main" id="{E3F0B4C6-D59F-260B-1CE5-FDF08F6DDABB}"/>
              </a:ext>
            </a:extLst>
          </p:cNvPr>
          <p:cNvSpPr/>
          <p:nvPr/>
        </p:nvSpPr>
        <p:spPr>
          <a:xfrm>
            <a:off x="850901" y="4284540"/>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ごうりてき</a:t>
            </a:r>
          </a:p>
        </p:txBody>
      </p:sp>
      <p:sp>
        <p:nvSpPr>
          <p:cNvPr id="25" name="正方形/長方形 24">
            <a:extLst>
              <a:ext uri="{FF2B5EF4-FFF2-40B4-BE49-F238E27FC236}">
                <a16:creationId xmlns:a16="http://schemas.microsoft.com/office/drawing/2014/main" id="{A8FECC74-CA4A-E6F7-345A-18560693BC61}"/>
              </a:ext>
            </a:extLst>
          </p:cNvPr>
          <p:cNvSpPr/>
          <p:nvPr/>
        </p:nvSpPr>
        <p:spPr>
          <a:xfrm>
            <a:off x="1727046" y="4280233"/>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はいりょ</a:t>
            </a:r>
          </a:p>
        </p:txBody>
      </p:sp>
      <p:sp>
        <p:nvSpPr>
          <p:cNvPr id="28" name="正方形/長方形 27">
            <a:extLst>
              <a:ext uri="{FF2B5EF4-FFF2-40B4-BE49-F238E27FC236}">
                <a16:creationId xmlns:a16="http://schemas.microsoft.com/office/drawing/2014/main" id="{814F7FA6-242B-AE72-ED59-D1073DD43DAF}"/>
              </a:ext>
            </a:extLst>
          </p:cNvPr>
          <p:cNvSpPr/>
          <p:nvPr/>
        </p:nvSpPr>
        <p:spPr>
          <a:xfrm>
            <a:off x="769482" y="4925251"/>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さべつ</a:t>
            </a:r>
          </a:p>
        </p:txBody>
      </p:sp>
      <p:sp>
        <p:nvSpPr>
          <p:cNvPr id="29" name="正方形/長方形 28">
            <a:extLst>
              <a:ext uri="{FF2B5EF4-FFF2-40B4-BE49-F238E27FC236}">
                <a16:creationId xmlns:a16="http://schemas.microsoft.com/office/drawing/2014/main" id="{CB6A3075-9E81-BFF6-2F15-FC076B15BEA6}"/>
              </a:ext>
            </a:extLst>
          </p:cNvPr>
          <p:cNvSpPr/>
          <p:nvPr/>
        </p:nvSpPr>
        <p:spPr>
          <a:xfrm>
            <a:off x="2849756" y="4925251"/>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30" name="正方形/長方形 29">
            <a:extLst>
              <a:ext uri="{FF2B5EF4-FFF2-40B4-BE49-F238E27FC236}">
                <a16:creationId xmlns:a16="http://schemas.microsoft.com/office/drawing/2014/main" id="{C096BDCF-40D2-82BD-44E0-8D5190CC645B}"/>
              </a:ext>
            </a:extLst>
          </p:cNvPr>
          <p:cNvSpPr/>
          <p:nvPr/>
        </p:nvSpPr>
        <p:spPr>
          <a:xfrm>
            <a:off x="4373685" y="4925251"/>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31" name="正方形/長方形 30">
            <a:extLst>
              <a:ext uri="{FF2B5EF4-FFF2-40B4-BE49-F238E27FC236}">
                <a16:creationId xmlns:a16="http://schemas.microsoft.com/office/drawing/2014/main" id="{92957D64-F3D9-8E44-6C69-59AD361D9E55}"/>
              </a:ext>
            </a:extLst>
          </p:cNvPr>
          <p:cNvSpPr/>
          <p:nvPr/>
        </p:nvSpPr>
        <p:spPr>
          <a:xfrm>
            <a:off x="4996319" y="4942266"/>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たす</a:t>
            </a:r>
          </a:p>
        </p:txBody>
      </p:sp>
      <p:sp>
        <p:nvSpPr>
          <p:cNvPr id="32" name="正方形/長方形 31">
            <a:extLst>
              <a:ext uri="{FF2B5EF4-FFF2-40B4-BE49-F238E27FC236}">
                <a16:creationId xmlns:a16="http://schemas.microsoft.com/office/drawing/2014/main" id="{D5E8FA0B-FBFD-0B67-C96E-242C57D7901E}"/>
              </a:ext>
            </a:extLst>
          </p:cNvPr>
          <p:cNvSpPr/>
          <p:nvPr/>
        </p:nvSpPr>
        <p:spPr>
          <a:xfrm>
            <a:off x="6152767" y="4910834"/>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ほうほう</a:t>
            </a:r>
          </a:p>
        </p:txBody>
      </p:sp>
      <p:sp>
        <p:nvSpPr>
          <p:cNvPr id="33" name="正方形/長方形 32">
            <a:extLst>
              <a:ext uri="{FF2B5EF4-FFF2-40B4-BE49-F238E27FC236}">
                <a16:creationId xmlns:a16="http://schemas.microsoft.com/office/drawing/2014/main" id="{0CCB0E08-A31E-7806-9DD2-1791CB4077C8}"/>
              </a:ext>
            </a:extLst>
          </p:cNvPr>
          <p:cNvSpPr/>
          <p:nvPr/>
        </p:nvSpPr>
        <p:spPr>
          <a:xfrm>
            <a:off x="1600578" y="4940533"/>
            <a:ext cx="1067629"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う</a:t>
            </a:r>
          </a:p>
        </p:txBody>
      </p:sp>
      <p:sp>
        <p:nvSpPr>
          <p:cNvPr id="34" name="正方形/長方形 33">
            <a:extLst>
              <a:ext uri="{FF2B5EF4-FFF2-40B4-BE49-F238E27FC236}">
                <a16:creationId xmlns:a16="http://schemas.microsoft.com/office/drawing/2014/main" id="{6D2B8646-36FF-DEBC-AD01-5A9A0FA9AD1E}"/>
              </a:ext>
            </a:extLst>
          </p:cNvPr>
          <p:cNvSpPr/>
          <p:nvPr/>
        </p:nvSpPr>
        <p:spPr>
          <a:xfrm>
            <a:off x="2707657" y="5583310"/>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じょうれい</a:t>
            </a:r>
          </a:p>
        </p:txBody>
      </p:sp>
      <p:sp>
        <p:nvSpPr>
          <p:cNvPr id="35" name="正方形/長方形 34">
            <a:extLst>
              <a:ext uri="{FF2B5EF4-FFF2-40B4-BE49-F238E27FC236}">
                <a16:creationId xmlns:a16="http://schemas.microsoft.com/office/drawing/2014/main" id="{0EAA03C4-733F-DA6A-F00F-43B0C4BA7DE1}"/>
              </a:ext>
            </a:extLst>
          </p:cNvPr>
          <p:cNvSpPr/>
          <p:nvPr/>
        </p:nvSpPr>
        <p:spPr>
          <a:xfrm>
            <a:off x="3591205" y="5591858"/>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さだ</a:t>
            </a:r>
          </a:p>
        </p:txBody>
      </p:sp>
    </p:spTree>
    <p:extLst>
      <p:ext uri="{BB962C8B-B14F-4D97-AF65-F5344CB8AC3E}">
        <p14:creationId xmlns:p14="http://schemas.microsoft.com/office/powerpoint/2010/main" val="3609243070"/>
      </p:ext>
    </p:extLst>
  </p:cSld>
  <p:clrMapOvr>
    <a:masterClrMapping/>
  </p:clrMapOvr>
  <mc:AlternateContent xmlns:mc="http://schemas.openxmlformats.org/markup-compatibility/2006" xmlns:p14="http://schemas.microsoft.com/office/powerpoint/2010/main">
    <mc:Choice Requires="p14">
      <p:transition spd="slow" p14:dur="2000" advTm="30003">
        <p:sndAc>
          <p:stSnd>
            <p:snd r:embed="rId5" name="click.wav"/>
          </p:stSnd>
        </p:sndAc>
      </p:transition>
    </mc:Choice>
    <mc:Fallback xmlns="">
      <p:transition spd="slow" advTm="30003">
        <p:sndAc>
          <p:stSnd>
            <p:snd r:embed="rId11"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 objId="2"/>
        <p14:stopEvt time="29133"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9" name="図 8" descr="Web サイト&#10;&#10;中程度の精度で自動的に生成された説明">
            <a:extLst>
              <a:ext uri="{FF2B5EF4-FFF2-40B4-BE49-F238E27FC236}">
                <a16:creationId xmlns:a16="http://schemas.microsoft.com/office/drawing/2014/main" id="{C1FA1944-7B1A-8BE6-6D09-8105F943B0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22" y="-1408"/>
            <a:ext cx="9144000" cy="6473568"/>
          </a:xfrm>
          <a:prstGeom prst="rect">
            <a:avLst/>
          </a:prstGeom>
        </p:spPr>
      </p:pic>
      <p:sp>
        <p:nvSpPr>
          <p:cNvPr id="10" name="四角形: 角を丸くする 9">
            <a:extLst>
              <a:ext uri="{FF2B5EF4-FFF2-40B4-BE49-F238E27FC236}">
                <a16:creationId xmlns:a16="http://schemas.microsoft.com/office/drawing/2014/main" id="{12F047CB-1176-DD43-3C7E-0906092C6DF6}"/>
              </a:ext>
            </a:extLst>
          </p:cNvPr>
          <p:cNvSpPr/>
          <p:nvPr/>
        </p:nvSpPr>
        <p:spPr>
          <a:xfrm>
            <a:off x="349321" y="1191802"/>
            <a:ext cx="8424809" cy="3253198"/>
          </a:xfrm>
          <a:prstGeom prst="roundRect">
            <a:avLst>
              <a:gd name="adj" fmla="val 40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89639B90-D39B-44FC-B8C3-C5850F84E209}"/>
              </a:ext>
            </a:extLst>
          </p:cNvPr>
          <p:cNvSpPr/>
          <p:nvPr/>
        </p:nvSpPr>
        <p:spPr>
          <a:xfrm>
            <a:off x="349320" y="4467224"/>
            <a:ext cx="3867079" cy="250825"/>
          </a:xfrm>
          <a:prstGeom prst="roundRect">
            <a:avLst>
              <a:gd name="adj" fmla="val 40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E197FA8-C641-BD43-60EA-F036D5069B80}"/>
              </a:ext>
            </a:extLst>
          </p:cNvPr>
          <p:cNvSpPr/>
          <p:nvPr/>
        </p:nvSpPr>
        <p:spPr>
          <a:xfrm>
            <a:off x="412821" y="4806949"/>
            <a:ext cx="739704" cy="250825"/>
          </a:xfrm>
          <a:prstGeom prst="roundRect">
            <a:avLst>
              <a:gd name="adj" fmla="val 40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7EFAA0C7-5246-23F0-2B3F-21B03D86D516}"/>
              </a:ext>
            </a:extLst>
          </p:cNvPr>
          <p:cNvGrpSpPr/>
          <p:nvPr/>
        </p:nvGrpSpPr>
        <p:grpSpPr>
          <a:xfrm>
            <a:off x="-1" y="104775"/>
            <a:ext cx="4791075" cy="809326"/>
            <a:chOff x="2349989" y="245952"/>
            <a:chExt cx="4444022" cy="809326"/>
          </a:xfrm>
        </p:grpSpPr>
        <p:pic>
          <p:nvPicPr>
            <p:cNvPr id="16" name="図 15" descr="ロゴ&#10;&#10;低い精度で自動的に生成された説明">
              <a:extLst>
                <a:ext uri="{FF2B5EF4-FFF2-40B4-BE49-F238E27FC236}">
                  <a16:creationId xmlns:a16="http://schemas.microsoft.com/office/drawing/2014/main" id="{D3D87144-25A9-D0F8-17DE-D62DB63C58D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17" name="四角形: 角を丸くする 16">
              <a:extLst>
                <a:ext uri="{FF2B5EF4-FFF2-40B4-BE49-F238E27FC236}">
                  <a16:creationId xmlns:a16="http://schemas.microsoft.com/office/drawing/2014/main" id="{3FCF7E90-549D-933F-3660-25FEBA67EDE8}"/>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34065543-8B42-3D83-D2C4-A1418074DECE}"/>
              </a:ext>
            </a:extLst>
          </p:cNvPr>
          <p:cNvSpPr/>
          <p:nvPr/>
        </p:nvSpPr>
        <p:spPr>
          <a:xfrm>
            <a:off x="376349" y="122531"/>
            <a:ext cx="3813020"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②</a:t>
            </a:r>
            <a:r>
              <a:rPr kumimoji="1" lang="en-US" altLang="ja-JP" sz="2400" b="1" dirty="0">
                <a:solidFill>
                  <a:sysClr val="windowText" lastClr="000000"/>
                </a:solidFill>
                <a:latin typeface="+mj-ea"/>
                <a:ea typeface="+mj-ea"/>
              </a:rPr>
              <a:t>-2  </a:t>
            </a:r>
            <a:r>
              <a:rPr kumimoji="1" lang="ja-JP" altLang="en-US" sz="2400" b="1" dirty="0">
                <a:solidFill>
                  <a:sysClr val="windowText" lastClr="000000"/>
                </a:solidFill>
                <a:latin typeface="+mj-ea"/>
                <a:ea typeface="+mj-ea"/>
              </a:rPr>
              <a:t>共生社会条例の目的</a:t>
            </a:r>
          </a:p>
        </p:txBody>
      </p:sp>
      <p:sp>
        <p:nvSpPr>
          <p:cNvPr id="20" name="正方形/長方形 19">
            <a:extLst>
              <a:ext uri="{FF2B5EF4-FFF2-40B4-BE49-F238E27FC236}">
                <a16:creationId xmlns:a16="http://schemas.microsoft.com/office/drawing/2014/main" id="{CF5AEEFA-0BFE-841A-410D-B77FF8D6CE35}"/>
              </a:ext>
            </a:extLst>
          </p:cNvPr>
          <p:cNvSpPr/>
          <p:nvPr/>
        </p:nvSpPr>
        <p:spPr>
          <a:xfrm>
            <a:off x="521492" y="1479858"/>
            <a:ext cx="8101015" cy="26770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7000"/>
              </a:lnSpc>
            </a:pPr>
            <a:r>
              <a:rPr lang="ja-JP" altLang="en-US" sz="4000" dirty="0">
                <a:solidFill>
                  <a:sysClr val="windowText" lastClr="000000"/>
                </a:solidFill>
                <a:latin typeface="+mj-ea"/>
                <a:ea typeface="+mj-ea"/>
              </a:rPr>
              <a:t>障害のある人もない人も全ての県民が等しく地域社会の一員としてあらゆる分野に参加できる共生社会の実現を目指してこの条例を作りました。</a:t>
            </a:r>
            <a:endParaRPr kumimoji="1" lang="ja-JP" altLang="en-US" sz="4000" dirty="0">
              <a:solidFill>
                <a:sysClr val="windowText" lastClr="000000"/>
              </a:solidFill>
              <a:latin typeface="+mj-ea"/>
              <a:ea typeface="+mj-ea"/>
            </a:endParaRPr>
          </a:p>
        </p:txBody>
      </p:sp>
      <p:pic>
        <p:nvPicPr>
          <p:cNvPr id="2" name="９ページ">
            <a:hlinkClick r:id="" action="ppaction://media"/>
            <a:extLst>
              <a:ext uri="{FF2B5EF4-FFF2-40B4-BE49-F238E27FC236}">
                <a16:creationId xmlns:a16="http://schemas.microsoft.com/office/drawing/2014/main" id="{C8080E75-2215-3A95-55B6-8EAC56B54FC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721168" y="71548"/>
            <a:ext cx="609600" cy="609600"/>
          </a:xfrm>
          <a:prstGeom prst="rect">
            <a:avLst/>
          </a:prstGeom>
        </p:spPr>
      </p:pic>
      <p:sp>
        <p:nvSpPr>
          <p:cNvPr id="4" name="正方形/長方形 3">
            <a:extLst>
              <a:ext uri="{FF2B5EF4-FFF2-40B4-BE49-F238E27FC236}">
                <a16:creationId xmlns:a16="http://schemas.microsoft.com/office/drawing/2014/main" id="{30801691-D9A1-F6D1-3DAB-EDCBDDB4DAE3}"/>
              </a:ext>
            </a:extLst>
          </p:cNvPr>
          <p:cNvSpPr/>
          <p:nvPr/>
        </p:nvSpPr>
        <p:spPr>
          <a:xfrm>
            <a:off x="3658301" y="3742429"/>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じょうれい</a:t>
            </a:r>
          </a:p>
        </p:txBody>
      </p:sp>
      <p:sp>
        <p:nvSpPr>
          <p:cNvPr id="5" name="正方形/長方形 4">
            <a:extLst>
              <a:ext uri="{FF2B5EF4-FFF2-40B4-BE49-F238E27FC236}">
                <a16:creationId xmlns:a16="http://schemas.microsoft.com/office/drawing/2014/main" id="{1186E77F-BC61-73EF-3FDD-6307E23E60E9}"/>
              </a:ext>
            </a:extLst>
          </p:cNvPr>
          <p:cNvSpPr/>
          <p:nvPr/>
        </p:nvSpPr>
        <p:spPr>
          <a:xfrm>
            <a:off x="412821" y="110749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6" name="正方形/長方形 5">
            <a:extLst>
              <a:ext uri="{FF2B5EF4-FFF2-40B4-BE49-F238E27FC236}">
                <a16:creationId xmlns:a16="http://schemas.microsoft.com/office/drawing/2014/main" id="{CAEA2AA0-DCB5-E276-53CE-121928EF7B68}"/>
              </a:ext>
            </a:extLst>
          </p:cNvPr>
          <p:cNvSpPr/>
          <p:nvPr/>
        </p:nvSpPr>
        <p:spPr>
          <a:xfrm>
            <a:off x="2592141" y="1102902"/>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7" name="正方形/長方形 6">
            <a:extLst>
              <a:ext uri="{FF2B5EF4-FFF2-40B4-BE49-F238E27FC236}">
                <a16:creationId xmlns:a16="http://schemas.microsoft.com/office/drawing/2014/main" id="{2E73EB6E-BEA3-A87C-1B06-5D7EC14B782C}"/>
              </a:ext>
            </a:extLst>
          </p:cNvPr>
          <p:cNvSpPr/>
          <p:nvPr/>
        </p:nvSpPr>
        <p:spPr>
          <a:xfrm>
            <a:off x="4500360" y="1110069"/>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8" name="正方形/長方形 7">
            <a:extLst>
              <a:ext uri="{FF2B5EF4-FFF2-40B4-BE49-F238E27FC236}">
                <a16:creationId xmlns:a16="http://schemas.microsoft.com/office/drawing/2014/main" id="{20949C43-37C6-D395-72C9-A2A55DC8A778}"/>
              </a:ext>
            </a:extLst>
          </p:cNvPr>
          <p:cNvSpPr/>
          <p:nvPr/>
        </p:nvSpPr>
        <p:spPr>
          <a:xfrm>
            <a:off x="5369129" y="108784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すべ</a:t>
            </a:r>
          </a:p>
        </p:txBody>
      </p:sp>
      <p:sp>
        <p:nvSpPr>
          <p:cNvPr id="13" name="正方形/長方形 12">
            <a:extLst>
              <a:ext uri="{FF2B5EF4-FFF2-40B4-BE49-F238E27FC236}">
                <a16:creationId xmlns:a16="http://schemas.microsoft.com/office/drawing/2014/main" id="{3F015A02-7C39-D299-8748-4F00D46828F3}"/>
              </a:ext>
            </a:extLst>
          </p:cNvPr>
          <p:cNvSpPr/>
          <p:nvPr/>
        </p:nvSpPr>
        <p:spPr>
          <a:xfrm>
            <a:off x="7086117" y="1113150"/>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けんみん</a:t>
            </a:r>
          </a:p>
        </p:txBody>
      </p:sp>
      <p:sp>
        <p:nvSpPr>
          <p:cNvPr id="14" name="正方形/長方形 13">
            <a:extLst>
              <a:ext uri="{FF2B5EF4-FFF2-40B4-BE49-F238E27FC236}">
                <a16:creationId xmlns:a16="http://schemas.microsoft.com/office/drawing/2014/main" id="{FE3D9D05-CD01-2E0E-5AC3-9E30E5A9D893}"/>
              </a:ext>
            </a:extLst>
          </p:cNvPr>
          <p:cNvSpPr/>
          <p:nvPr/>
        </p:nvSpPr>
        <p:spPr>
          <a:xfrm>
            <a:off x="702381" y="198525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19" name="正方形/長方形 18">
            <a:extLst>
              <a:ext uri="{FF2B5EF4-FFF2-40B4-BE49-F238E27FC236}">
                <a16:creationId xmlns:a16="http://schemas.microsoft.com/office/drawing/2014/main" id="{67DC53CE-D6DB-496F-1F7A-CEE2FDCB5EF4}"/>
              </a:ext>
            </a:extLst>
          </p:cNvPr>
          <p:cNvSpPr/>
          <p:nvPr/>
        </p:nvSpPr>
        <p:spPr>
          <a:xfrm>
            <a:off x="2481847" y="1985255"/>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ちいき　しゃかい</a:t>
            </a:r>
          </a:p>
        </p:txBody>
      </p:sp>
      <p:sp>
        <p:nvSpPr>
          <p:cNvPr id="21" name="正方形/長方形 20">
            <a:extLst>
              <a:ext uri="{FF2B5EF4-FFF2-40B4-BE49-F238E27FC236}">
                <a16:creationId xmlns:a16="http://schemas.microsoft.com/office/drawing/2014/main" id="{B5EEF8EC-7B99-2CE0-3DB1-DE294E52135F}"/>
              </a:ext>
            </a:extLst>
          </p:cNvPr>
          <p:cNvSpPr/>
          <p:nvPr/>
        </p:nvSpPr>
        <p:spPr>
          <a:xfrm>
            <a:off x="4571999" y="1938172"/>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いち　いん</a:t>
            </a:r>
          </a:p>
        </p:txBody>
      </p:sp>
      <p:sp>
        <p:nvSpPr>
          <p:cNvPr id="22" name="正方形/長方形 21">
            <a:extLst>
              <a:ext uri="{FF2B5EF4-FFF2-40B4-BE49-F238E27FC236}">
                <a16:creationId xmlns:a16="http://schemas.microsoft.com/office/drawing/2014/main" id="{DA4D3406-96A1-A1D4-826F-AA534EF153A8}"/>
              </a:ext>
            </a:extLst>
          </p:cNvPr>
          <p:cNvSpPr/>
          <p:nvPr/>
        </p:nvSpPr>
        <p:spPr>
          <a:xfrm>
            <a:off x="754570" y="2863014"/>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ぶんや</a:t>
            </a:r>
          </a:p>
        </p:txBody>
      </p:sp>
      <p:sp>
        <p:nvSpPr>
          <p:cNvPr id="23" name="正方形/長方形 22">
            <a:extLst>
              <a:ext uri="{FF2B5EF4-FFF2-40B4-BE49-F238E27FC236}">
                <a16:creationId xmlns:a16="http://schemas.microsoft.com/office/drawing/2014/main" id="{C89B7631-C8FF-EC81-4D3E-CC3FBD368A2A}"/>
              </a:ext>
            </a:extLst>
          </p:cNvPr>
          <p:cNvSpPr/>
          <p:nvPr/>
        </p:nvSpPr>
        <p:spPr>
          <a:xfrm>
            <a:off x="2282859" y="2878984"/>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さんか</a:t>
            </a:r>
          </a:p>
        </p:txBody>
      </p:sp>
      <p:sp>
        <p:nvSpPr>
          <p:cNvPr id="24" name="正方形/長方形 23">
            <a:extLst>
              <a:ext uri="{FF2B5EF4-FFF2-40B4-BE49-F238E27FC236}">
                <a16:creationId xmlns:a16="http://schemas.microsoft.com/office/drawing/2014/main" id="{D5ED7168-6246-AAB2-8F50-956BC481F0F9}"/>
              </a:ext>
            </a:extLst>
          </p:cNvPr>
          <p:cNvSpPr/>
          <p:nvPr/>
        </p:nvSpPr>
        <p:spPr>
          <a:xfrm>
            <a:off x="4570046" y="2863014"/>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きょうせい</a:t>
            </a:r>
          </a:p>
        </p:txBody>
      </p:sp>
      <p:sp>
        <p:nvSpPr>
          <p:cNvPr id="25" name="正方形/長方形 24">
            <a:extLst>
              <a:ext uri="{FF2B5EF4-FFF2-40B4-BE49-F238E27FC236}">
                <a16:creationId xmlns:a16="http://schemas.microsoft.com/office/drawing/2014/main" id="{6DB71988-3DFE-887B-10B4-8572E6EBC9CB}"/>
              </a:ext>
            </a:extLst>
          </p:cNvPr>
          <p:cNvSpPr/>
          <p:nvPr/>
        </p:nvSpPr>
        <p:spPr>
          <a:xfrm>
            <a:off x="5632479" y="2863014"/>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しゃかい</a:t>
            </a:r>
          </a:p>
        </p:txBody>
      </p:sp>
      <p:sp>
        <p:nvSpPr>
          <p:cNvPr id="26" name="正方形/長方形 25">
            <a:extLst>
              <a:ext uri="{FF2B5EF4-FFF2-40B4-BE49-F238E27FC236}">
                <a16:creationId xmlns:a16="http://schemas.microsoft.com/office/drawing/2014/main" id="{007FAD72-69C4-703E-A772-B54F930D020B}"/>
              </a:ext>
            </a:extLst>
          </p:cNvPr>
          <p:cNvSpPr/>
          <p:nvPr/>
        </p:nvSpPr>
        <p:spPr>
          <a:xfrm>
            <a:off x="7081006" y="2894689"/>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じつげん</a:t>
            </a:r>
          </a:p>
        </p:txBody>
      </p:sp>
      <p:sp>
        <p:nvSpPr>
          <p:cNvPr id="27" name="正方形/長方形 26">
            <a:extLst>
              <a:ext uri="{FF2B5EF4-FFF2-40B4-BE49-F238E27FC236}">
                <a16:creationId xmlns:a16="http://schemas.microsoft.com/office/drawing/2014/main" id="{54061B41-E2F0-8A9B-C6AE-6818CEA3D2D1}"/>
              </a:ext>
            </a:extLst>
          </p:cNvPr>
          <p:cNvSpPr/>
          <p:nvPr/>
        </p:nvSpPr>
        <p:spPr>
          <a:xfrm>
            <a:off x="751237" y="3772713"/>
            <a:ext cx="1588253"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めざ</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9A1CAF55-A993-8F01-B577-76F56F1622CA}"/>
              </a:ext>
            </a:extLst>
          </p:cNvPr>
          <p:cNvSpPr/>
          <p:nvPr/>
        </p:nvSpPr>
        <p:spPr>
          <a:xfrm>
            <a:off x="1089527" y="183884"/>
            <a:ext cx="2349741"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きょうせいしゃかいじょうれい</a:t>
            </a:r>
          </a:p>
        </p:txBody>
      </p:sp>
      <p:sp>
        <p:nvSpPr>
          <p:cNvPr id="31" name="正方形/長方形 30">
            <a:extLst>
              <a:ext uri="{FF2B5EF4-FFF2-40B4-BE49-F238E27FC236}">
                <a16:creationId xmlns:a16="http://schemas.microsoft.com/office/drawing/2014/main" id="{802ABA18-049C-3557-6674-5376A8CE452E}"/>
              </a:ext>
            </a:extLst>
          </p:cNvPr>
          <p:cNvSpPr/>
          <p:nvPr/>
        </p:nvSpPr>
        <p:spPr>
          <a:xfrm>
            <a:off x="2592141" y="190167"/>
            <a:ext cx="2349741"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もくてき</a:t>
            </a:r>
          </a:p>
        </p:txBody>
      </p:sp>
    </p:spTree>
    <p:extLst>
      <p:ext uri="{BB962C8B-B14F-4D97-AF65-F5344CB8AC3E}">
        <p14:creationId xmlns:p14="http://schemas.microsoft.com/office/powerpoint/2010/main" val="397957992"/>
      </p:ext>
    </p:extLst>
  </p:cSld>
  <p:clrMapOvr>
    <a:masterClrMapping/>
  </p:clrMapOvr>
  <mc:AlternateContent xmlns:mc="http://schemas.openxmlformats.org/markup-compatibility/2006" xmlns:p14="http://schemas.microsoft.com/office/powerpoint/2010/main">
    <mc:Choice Requires="p14">
      <p:transition spd="slow" p14:dur="2000" advTm="17590">
        <p:sndAc>
          <p:stSnd>
            <p:snd r:embed="rId5" name="click.wav"/>
          </p:stSnd>
        </p:sndAc>
      </p:transition>
    </mc:Choice>
    <mc:Fallback xmlns="">
      <p:transition spd="slow" advTm="17590">
        <p:sndAc>
          <p:stSnd>
            <p:snd r:embed="rId10"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2" objId="2"/>
        <p14:stopEvt time="16628"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マップ&#10;&#10;自動的に生成された説明">
            <a:extLst>
              <a:ext uri="{FF2B5EF4-FFF2-40B4-BE49-F238E27FC236}">
                <a16:creationId xmlns:a16="http://schemas.microsoft.com/office/drawing/2014/main" id="{397B879C-8777-9362-4780-3422AE7F22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69400" cy="6858000"/>
          </a:xfrm>
          <a:prstGeom prst="rect">
            <a:avLst/>
          </a:prstGeom>
        </p:spPr>
      </p:pic>
      <p:pic>
        <p:nvPicPr>
          <p:cNvPr id="5" name="改　みんなが暮らしやすい街">
            <a:hlinkClick r:id="" action="ppaction://media"/>
            <a:extLst>
              <a:ext uri="{FF2B5EF4-FFF2-40B4-BE49-F238E27FC236}">
                <a16:creationId xmlns:a16="http://schemas.microsoft.com/office/drawing/2014/main" id="{A1440F21-FCCD-E6DA-F60D-050E219743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72154" y="838200"/>
            <a:ext cx="609600" cy="609600"/>
          </a:xfrm>
          <a:prstGeom prst="rect">
            <a:avLst/>
          </a:prstGeom>
        </p:spPr>
      </p:pic>
    </p:spTree>
    <p:extLst>
      <p:ext uri="{BB962C8B-B14F-4D97-AF65-F5344CB8AC3E}">
        <p14:creationId xmlns:p14="http://schemas.microsoft.com/office/powerpoint/2010/main" val="2426886654"/>
      </p:ext>
    </p:extLst>
  </p:cSld>
  <p:clrMapOvr>
    <a:masterClrMapping/>
  </p:clrMapOvr>
  <mc:AlternateContent xmlns:mc="http://schemas.openxmlformats.org/markup-compatibility/2006" xmlns:p14="http://schemas.microsoft.com/office/powerpoint/2010/main">
    <mc:Choice Requires="p14">
      <p:transition spd="slow" p14:dur="2000" advTm="24321">
        <p:sndAc>
          <p:stSnd>
            <p:snd r:embed="rId5" name="click.wav"/>
          </p:stSnd>
        </p:sndAc>
      </p:transition>
    </mc:Choice>
    <mc:Fallback xmlns="">
      <p:transition spd="slow" advTm="24321">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5"/>
        <p14:stopEvt time="22781"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13" name="図 12" descr="テキスト, 手紙&#10;&#10;自動的に生成された説明">
            <a:extLst>
              <a:ext uri="{FF2B5EF4-FFF2-40B4-BE49-F238E27FC236}">
                <a16:creationId xmlns:a16="http://schemas.microsoft.com/office/drawing/2014/main" id="{E2F8CD86-E2EE-36D0-0D28-F0E3B26A11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2324" l="3355" r="94390">
                        <a14:foregroundMark x1="24002" y1="27697" x2="86698" y2="67427"/>
                        <a14:foregroundMark x1="86698" y1="67427" x2="94390" y2="83610"/>
                        <a14:foregroundMark x1="97224" y1="37552" x2="96761" y2="85788"/>
                        <a14:foregroundMark x1="96761" y1="85788" x2="90052" y2="91390"/>
                        <a14:foregroundMark x1="90052" y1="91390" x2="83921" y2="92427"/>
                        <a14:foregroundMark x1="83921" y1="92427" x2="73626" y2="88589"/>
                        <a14:foregroundMark x1="3702" y1="30705" x2="28109" y2="72925"/>
                        <a14:foregroundMark x1="3875" y1="90041" x2="60324" y2="32261"/>
                        <a14:foregroundMark x1="75419" y1="34440" x2="43378" y2="36307"/>
                        <a14:foregroundMark x1="43378" y1="36307" x2="26663" y2="45851"/>
                        <a14:foregroundMark x1="10468" y1="35373" x2="55986" y2="79046"/>
                        <a14:foregroundMark x1="55986" y1="79046" x2="56391" y2="79772"/>
                        <a14:foregroundMark x1="14401" y1="91390" x2="32389" y2="80290"/>
                        <a14:foregroundMark x1="32389" y1="80290" x2="32909" y2="79357"/>
                        <a14:foregroundMark x1="27935" y1="90456" x2="45171" y2="85477"/>
                        <a14:foregroundMark x1="45171" y1="85477" x2="65645" y2="88589"/>
                        <a14:foregroundMark x1="65645" y1="88589" x2="70792" y2="88174"/>
                        <a14:foregroundMark x1="66859" y1="86618" x2="64719" y2="82365"/>
                        <a14:foregroundMark x1="48583" y1="55705" x2="53673" y2="59855"/>
                        <a14:foregroundMark x1="14170" y1="36203" x2="20301" y2="35788"/>
                        <a14:foregroundMark x1="20301" y1="35788" x2="47079" y2="42116"/>
                        <a14:foregroundMark x1="47079" y1="42116" x2="17178" y2="46680"/>
                        <a14:foregroundMark x1="17178" y1="46680" x2="19722" y2="55809"/>
                        <a14:foregroundMark x1="19722" y1="55809" x2="26258" y2="65975"/>
                        <a14:foregroundMark x1="26258" y1="65975" x2="30769" y2="69295"/>
                        <a14:foregroundMark x1="15963" y1="42220" x2="15674" y2="44606"/>
                        <a14:foregroundMark x1="3065" y1="31950" x2="3355" y2="85166"/>
                        <a14:foregroundMark x1="3355" y1="85166" x2="3528" y2="86100"/>
                        <a14:foregroundMark x1="4800" y1="89938" x2="10295" y2="91598"/>
                        <a14:foregroundMark x1="10295" y1="91598" x2="13881" y2="91079"/>
                        <a14:foregroundMark x1="16021" y1="91079" x2="27820" y2="92220"/>
                        <a14:foregroundMark x1="27820" y1="92220" x2="39503" y2="90041"/>
                        <a14:foregroundMark x1="39503" y1="90041" x2="59572" y2="91701"/>
                        <a14:foregroundMark x1="59572" y1="91701" x2="77906" y2="90871"/>
                        <a14:backgroundMark x1="36553" y1="23859" x2="36553" y2="23859"/>
                        <a14:backgroundMark x1="44072" y1="22614" x2="44072" y2="22614"/>
                        <a14:backgroundMark x1="50029" y1="22510" x2="50029" y2="22510"/>
                        <a14:backgroundMark x1="56391" y1="23548" x2="56391" y2="23548"/>
                      </a14:backgroundRemoval>
                    </a14:imgEffect>
                  </a14:imgLayer>
                </a14:imgProps>
              </a:ext>
              <a:ext uri="{28A0092B-C50C-407E-A947-70E740481C1C}">
                <a14:useLocalDpi xmlns:a14="http://schemas.microsoft.com/office/drawing/2010/main" val="0"/>
              </a:ext>
            </a:extLst>
          </a:blip>
          <a:stretch>
            <a:fillRect/>
          </a:stretch>
        </p:blipFill>
        <p:spPr>
          <a:xfrm>
            <a:off x="-173867" y="650614"/>
            <a:ext cx="9491733" cy="6207385"/>
          </a:xfrm>
          <a:prstGeom prst="rect">
            <a:avLst/>
          </a:prstGeom>
        </p:spPr>
      </p:pic>
      <p:grpSp>
        <p:nvGrpSpPr>
          <p:cNvPr id="24" name="グループ化 23">
            <a:extLst>
              <a:ext uri="{FF2B5EF4-FFF2-40B4-BE49-F238E27FC236}">
                <a16:creationId xmlns:a16="http://schemas.microsoft.com/office/drawing/2014/main" id="{E1C56159-B134-4FAC-7BAD-DDCCE61BB7A3}"/>
              </a:ext>
            </a:extLst>
          </p:cNvPr>
          <p:cNvGrpSpPr/>
          <p:nvPr/>
        </p:nvGrpSpPr>
        <p:grpSpPr>
          <a:xfrm>
            <a:off x="2349989" y="245952"/>
            <a:ext cx="4444022" cy="809326"/>
            <a:chOff x="2349989" y="245952"/>
            <a:chExt cx="4444022" cy="809326"/>
          </a:xfrm>
        </p:grpSpPr>
        <p:pic>
          <p:nvPicPr>
            <p:cNvPr id="19" name="図 18" descr="ロゴ&#10;&#10;低い精度で自動的に生成された説明">
              <a:extLst>
                <a:ext uri="{FF2B5EF4-FFF2-40B4-BE49-F238E27FC236}">
                  <a16:creationId xmlns:a16="http://schemas.microsoft.com/office/drawing/2014/main" id="{EA11FDA5-2BAB-623A-67B3-AFFC3AF52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23" name="四角形: 角を丸くする 22">
              <a:extLst>
                <a:ext uri="{FF2B5EF4-FFF2-40B4-BE49-F238E27FC236}">
                  <a16:creationId xmlns:a16="http://schemas.microsoft.com/office/drawing/2014/main" id="{566590E1-13F8-1482-5DE8-73D6E93D9E0E}"/>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381EA137-5DAC-70FE-C8F2-FCE06E938500}"/>
              </a:ext>
            </a:extLst>
          </p:cNvPr>
          <p:cNvSpPr/>
          <p:nvPr/>
        </p:nvSpPr>
        <p:spPr>
          <a:xfrm>
            <a:off x="1106660" y="2578746"/>
            <a:ext cx="7438490" cy="3628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4227B71-92F4-A92C-E401-8DC158247159}"/>
              </a:ext>
            </a:extLst>
          </p:cNvPr>
          <p:cNvSpPr/>
          <p:nvPr/>
        </p:nvSpPr>
        <p:spPr>
          <a:xfrm>
            <a:off x="2540964" y="213963"/>
            <a:ext cx="3676650"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ysClr val="windowText" lastClr="000000"/>
                </a:solidFill>
                <a:latin typeface="+mj-ea"/>
                <a:ea typeface="+mj-ea"/>
              </a:rPr>
              <a:t>②</a:t>
            </a:r>
            <a:r>
              <a:rPr lang="en-US" altLang="ja-JP" sz="2400" b="1" dirty="0">
                <a:solidFill>
                  <a:sysClr val="windowText" lastClr="000000"/>
                </a:solidFill>
                <a:latin typeface="+mj-ea"/>
                <a:ea typeface="+mj-ea"/>
              </a:rPr>
              <a:t>-2</a:t>
            </a:r>
            <a:r>
              <a:rPr kumimoji="1" lang="ja-JP" altLang="en-US" sz="2400" b="1" dirty="0">
                <a:solidFill>
                  <a:sysClr val="windowText" lastClr="000000"/>
                </a:solidFill>
                <a:latin typeface="+mj-ea"/>
                <a:ea typeface="+mj-ea"/>
              </a:rPr>
              <a:t>　アンケートについて</a:t>
            </a:r>
          </a:p>
        </p:txBody>
      </p:sp>
      <p:sp>
        <p:nvSpPr>
          <p:cNvPr id="2" name="正方形/長方形 1">
            <a:extLst>
              <a:ext uri="{FF2B5EF4-FFF2-40B4-BE49-F238E27FC236}">
                <a16:creationId xmlns:a16="http://schemas.microsoft.com/office/drawing/2014/main" id="{73F4B216-485A-75B5-FA42-2F0ECB478E97}"/>
              </a:ext>
            </a:extLst>
          </p:cNvPr>
          <p:cNvSpPr/>
          <p:nvPr/>
        </p:nvSpPr>
        <p:spPr>
          <a:xfrm>
            <a:off x="424984" y="2833007"/>
            <a:ext cx="8719016" cy="3363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spcBef>
                <a:spcPct val="0"/>
              </a:spcBef>
              <a:spcAft>
                <a:spcPts val="1200"/>
              </a:spcAft>
              <a:buClrTx/>
              <a:buSzTx/>
              <a:buFontTx/>
              <a:buNone/>
              <a:tabLst/>
            </a:pPr>
            <a:r>
              <a:rPr kumimoji="0" lang="ja-JP" altLang="en-US" sz="2800" b="0" i="0" u="none" strike="noStrike" cap="none" normalizeH="0" baseline="0" dirty="0">
                <a:ln>
                  <a:noFill/>
                </a:ln>
                <a:solidFill>
                  <a:schemeClr val="tx1"/>
                </a:solidFill>
                <a:effectLst/>
                <a:latin typeface="Arial Unicode MS"/>
              </a:rPr>
              <a:t>沖縄県に共生社会条例ができて</a:t>
            </a:r>
            <a:r>
              <a:rPr kumimoji="0" lang="en-US" altLang="ja-JP" sz="2800" b="0" i="0" u="none" strike="noStrike" cap="none" normalizeH="0" baseline="0" dirty="0">
                <a:ln>
                  <a:noFill/>
                </a:ln>
                <a:solidFill>
                  <a:schemeClr val="tx1"/>
                </a:solidFill>
                <a:effectLst/>
                <a:latin typeface="Arial Unicode MS"/>
              </a:rPr>
              <a:t>11</a:t>
            </a:r>
            <a:r>
              <a:rPr kumimoji="0" lang="ja-JP" altLang="en-US" sz="2800" b="0" i="0" u="none" strike="noStrike" cap="none" normalizeH="0" baseline="0" dirty="0">
                <a:ln>
                  <a:noFill/>
                </a:ln>
                <a:solidFill>
                  <a:schemeClr val="tx1"/>
                </a:solidFill>
                <a:effectLst/>
                <a:latin typeface="Arial Unicode MS"/>
              </a:rPr>
              <a:t>年が経ちました。</a:t>
            </a:r>
            <a:endParaRPr kumimoji="0" lang="en-US" altLang="ja-JP" sz="28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spcBef>
                <a:spcPct val="0"/>
              </a:spcBef>
              <a:spcAft>
                <a:spcPts val="1200"/>
              </a:spcAft>
              <a:buClrTx/>
              <a:buSzTx/>
              <a:buFontTx/>
              <a:buNone/>
              <a:tabLst/>
            </a:pPr>
            <a:r>
              <a:rPr kumimoji="1" lang="ja-JP" altLang="en-US" sz="2800" dirty="0">
                <a:solidFill>
                  <a:schemeClr val="tx1"/>
                </a:solidFill>
              </a:rPr>
              <a:t>条例ができてよかったことや、まだ実現していないことな</a:t>
            </a:r>
            <a:endParaRPr kumimoji="1" lang="en-US" altLang="ja-JP" sz="2800" dirty="0">
              <a:solidFill>
                <a:schemeClr val="tx1"/>
              </a:solidFill>
            </a:endParaRPr>
          </a:p>
          <a:p>
            <a:pPr marL="0" marR="0" lvl="0" indent="0" algn="l" defTabSz="914400" rtl="0" eaLnBrk="0" fontAlgn="base" latinLnBrk="0" hangingPunct="0">
              <a:spcBef>
                <a:spcPct val="0"/>
              </a:spcBef>
              <a:spcAft>
                <a:spcPts val="1200"/>
              </a:spcAft>
              <a:buClrTx/>
              <a:buSzTx/>
              <a:buFontTx/>
              <a:buNone/>
              <a:tabLst/>
            </a:pPr>
            <a:r>
              <a:rPr kumimoji="1" lang="ja-JP" altLang="en-US" sz="2800" dirty="0">
                <a:solidFill>
                  <a:schemeClr val="tx1"/>
                </a:solidFill>
              </a:rPr>
              <a:t>どを調査するため、アンケートを実施します。</a:t>
            </a:r>
            <a:endParaRPr kumimoji="1" lang="en-US" altLang="ja-JP" sz="2800" dirty="0">
              <a:solidFill>
                <a:schemeClr val="tx1"/>
              </a:solidFill>
            </a:endParaRPr>
          </a:p>
          <a:p>
            <a:pPr marL="0" marR="0" lvl="0" indent="0" algn="l" defTabSz="914400" rtl="0" eaLnBrk="0" fontAlgn="base" latinLnBrk="0" hangingPunct="0">
              <a:spcBef>
                <a:spcPct val="0"/>
              </a:spcBef>
              <a:spcAft>
                <a:spcPts val="1200"/>
              </a:spcAft>
              <a:buClrTx/>
              <a:buSzTx/>
              <a:buFontTx/>
              <a:buNone/>
              <a:tabLst/>
            </a:pPr>
            <a:r>
              <a:rPr lang="ja-JP" altLang="en-US" sz="2800" dirty="0">
                <a:solidFill>
                  <a:schemeClr val="tx1"/>
                </a:solidFill>
              </a:rPr>
              <a:t>障害</a:t>
            </a:r>
            <a:r>
              <a:rPr kumimoji="1" lang="ja-JP" altLang="en-US" sz="2800" dirty="0">
                <a:solidFill>
                  <a:schemeClr val="tx1"/>
                </a:solidFill>
              </a:rPr>
              <a:t>のある人もない人も暮らしやすいまちを作るため、</a:t>
            </a:r>
            <a:endParaRPr kumimoji="1" lang="en-US" altLang="ja-JP" sz="2800" dirty="0">
              <a:solidFill>
                <a:schemeClr val="tx1"/>
              </a:solidFill>
            </a:endParaRPr>
          </a:p>
          <a:p>
            <a:pPr marL="0" marR="0" lvl="0" indent="0" algn="l" defTabSz="914400" rtl="0" eaLnBrk="0" fontAlgn="base" latinLnBrk="0" hangingPunct="0">
              <a:spcBef>
                <a:spcPct val="0"/>
              </a:spcBef>
              <a:spcAft>
                <a:spcPts val="1200"/>
              </a:spcAft>
              <a:buClrTx/>
              <a:buSzTx/>
              <a:buFontTx/>
              <a:buNone/>
              <a:tabLst/>
            </a:pPr>
            <a:r>
              <a:rPr kumimoji="1" lang="ja-JP" altLang="en-US" sz="2800" dirty="0">
                <a:solidFill>
                  <a:schemeClr val="tx1"/>
                </a:solidFill>
              </a:rPr>
              <a:t>みなさんの声が必要です。</a:t>
            </a:r>
            <a:endParaRPr kumimoji="1" lang="en-US" altLang="ja-JP" sz="2800" dirty="0">
              <a:solidFill>
                <a:schemeClr val="tx1"/>
              </a:solidFill>
            </a:endParaRPr>
          </a:p>
          <a:p>
            <a:pPr marL="0" marR="0" lvl="0" indent="0" algn="l" defTabSz="914400" rtl="0" eaLnBrk="0" fontAlgn="base" latinLnBrk="0" hangingPunct="0">
              <a:spcBef>
                <a:spcPct val="0"/>
              </a:spcBef>
              <a:spcAft>
                <a:spcPts val="1200"/>
              </a:spcAft>
              <a:buClrTx/>
              <a:buSzTx/>
              <a:buFontTx/>
              <a:buNone/>
              <a:tabLst/>
            </a:pPr>
            <a:r>
              <a:rPr lang="ja-JP" altLang="en-US" sz="2800" dirty="0">
                <a:solidFill>
                  <a:schemeClr val="tx1"/>
                </a:solidFill>
              </a:rPr>
              <a:t>アンケートへの御協力をお願いします。</a:t>
            </a:r>
            <a:endParaRPr kumimoji="1" lang="en-US" altLang="ja-JP" sz="2800" dirty="0">
              <a:solidFill>
                <a:schemeClr val="tx1"/>
              </a:solidFill>
            </a:endParaRPr>
          </a:p>
          <a:p>
            <a:pPr marL="0" marR="0" lvl="0" indent="0" algn="l" defTabSz="914400" rtl="0" eaLnBrk="0" fontAlgn="base" latinLnBrk="0" hangingPunct="0">
              <a:spcBef>
                <a:spcPct val="0"/>
              </a:spcBef>
              <a:spcAft>
                <a:spcPts val="1200"/>
              </a:spcAft>
              <a:buClrTx/>
              <a:buSzTx/>
              <a:buFontTx/>
              <a:buNone/>
              <a:tabLst/>
            </a:pP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pic>
        <p:nvPicPr>
          <p:cNvPr id="3" name="11ページ">
            <a:hlinkClick r:id="" action="ppaction://media"/>
            <a:extLst>
              <a:ext uri="{FF2B5EF4-FFF2-40B4-BE49-F238E27FC236}">
                <a16:creationId xmlns:a16="http://schemas.microsoft.com/office/drawing/2014/main" id="{8E9BC923-0329-0183-4A07-C2DAD044497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806448" y="354806"/>
            <a:ext cx="609600" cy="609600"/>
          </a:xfrm>
          <a:prstGeom prst="rect">
            <a:avLst/>
          </a:prstGeom>
        </p:spPr>
      </p:pic>
      <p:sp>
        <p:nvSpPr>
          <p:cNvPr id="5" name="正方形/長方形 4">
            <a:extLst>
              <a:ext uri="{FF2B5EF4-FFF2-40B4-BE49-F238E27FC236}">
                <a16:creationId xmlns:a16="http://schemas.microsoft.com/office/drawing/2014/main" id="{05142885-7CB7-601D-D443-2F3CBAD1D47F}"/>
              </a:ext>
            </a:extLst>
          </p:cNvPr>
          <p:cNvSpPr/>
          <p:nvPr/>
        </p:nvSpPr>
        <p:spPr>
          <a:xfrm>
            <a:off x="191224" y="2360577"/>
            <a:ext cx="1723302"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おきなわけん</a:t>
            </a:r>
          </a:p>
        </p:txBody>
      </p:sp>
      <p:sp>
        <p:nvSpPr>
          <p:cNvPr id="6" name="正方形/長方形 5">
            <a:extLst>
              <a:ext uri="{FF2B5EF4-FFF2-40B4-BE49-F238E27FC236}">
                <a16:creationId xmlns:a16="http://schemas.microsoft.com/office/drawing/2014/main" id="{22C51D63-E0AA-5450-236C-492A4C42F2CA}"/>
              </a:ext>
            </a:extLst>
          </p:cNvPr>
          <p:cNvSpPr/>
          <p:nvPr/>
        </p:nvSpPr>
        <p:spPr>
          <a:xfrm>
            <a:off x="1914526" y="2392565"/>
            <a:ext cx="2047151"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きょうせいしゃかいじょうれい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487ED2E-E002-2967-13BE-69C05FE26183}"/>
              </a:ext>
            </a:extLst>
          </p:cNvPr>
          <p:cNvSpPr/>
          <p:nvPr/>
        </p:nvSpPr>
        <p:spPr>
          <a:xfrm>
            <a:off x="5044325" y="2360577"/>
            <a:ext cx="1723302"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ねん</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88BAC0A-B2D6-065A-8A2D-FC65C4484910}"/>
              </a:ext>
            </a:extLst>
          </p:cNvPr>
          <p:cNvSpPr/>
          <p:nvPr/>
        </p:nvSpPr>
        <p:spPr>
          <a:xfrm>
            <a:off x="5726001" y="2378891"/>
            <a:ext cx="1723302"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た</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507B00DE-5157-71F0-6D70-A27438C0809D}"/>
              </a:ext>
            </a:extLst>
          </p:cNvPr>
          <p:cNvSpPr/>
          <p:nvPr/>
        </p:nvSpPr>
        <p:spPr>
          <a:xfrm>
            <a:off x="191224" y="2951420"/>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じょうれい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EB636560-81B3-6BCE-91AF-45D2C6838B93}"/>
              </a:ext>
            </a:extLst>
          </p:cNvPr>
          <p:cNvSpPr/>
          <p:nvPr/>
        </p:nvSpPr>
        <p:spPr>
          <a:xfrm>
            <a:off x="5230045" y="2932794"/>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じつげん</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FB94778E-DEBA-F848-6E95-6A9FCF8C6A26}"/>
              </a:ext>
            </a:extLst>
          </p:cNvPr>
          <p:cNvSpPr/>
          <p:nvPr/>
        </p:nvSpPr>
        <p:spPr>
          <a:xfrm>
            <a:off x="797745" y="3534219"/>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ちょうさ</a:t>
            </a:r>
          </a:p>
        </p:txBody>
      </p:sp>
      <p:sp>
        <p:nvSpPr>
          <p:cNvPr id="12" name="正方形/長方形 11">
            <a:extLst>
              <a:ext uri="{FF2B5EF4-FFF2-40B4-BE49-F238E27FC236}">
                <a16:creationId xmlns:a16="http://schemas.microsoft.com/office/drawing/2014/main" id="{36BCE218-1491-A27A-9BC2-639233EADCD5}"/>
              </a:ext>
            </a:extLst>
          </p:cNvPr>
          <p:cNvSpPr/>
          <p:nvPr/>
        </p:nvSpPr>
        <p:spPr>
          <a:xfrm>
            <a:off x="4925245" y="3534219"/>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じっし</a:t>
            </a:r>
          </a:p>
        </p:txBody>
      </p:sp>
      <p:sp>
        <p:nvSpPr>
          <p:cNvPr id="14" name="正方形/長方形 13">
            <a:extLst>
              <a:ext uri="{FF2B5EF4-FFF2-40B4-BE49-F238E27FC236}">
                <a16:creationId xmlns:a16="http://schemas.microsoft.com/office/drawing/2014/main" id="{9B33203D-9A73-3F98-E7F6-522CA36239C9}"/>
              </a:ext>
            </a:extLst>
          </p:cNvPr>
          <p:cNvSpPr/>
          <p:nvPr/>
        </p:nvSpPr>
        <p:spPr>
          <a:xfrm>
            <a:off x="198538" y="4105338"/>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13431EA7-85F4-4B69-1AF4-91DDF09CBC3D}"/>
              </a:ext>
            </a:extLst>
          </p:cNvPr>
          <p:cNvSpPr/>
          <p:nvPr/>
        </p:nvSpPr>
        <p:spPr>
          <a:xfrm>
            <a:off x="1719091" y="4105338"/>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ひと</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2DE3EFE-34FF-5E2E-44A8-640E6DD81BB4}"/>
              </a:ext>
            </a:extLst>
          </p:cNvPr>
          <p:cNvSpPr/>
          <p:nvPr/>
        </p:nvSpPr>
        <p:spPr>
          <a:xfrm>
            <a:off x="3021682" y="4097771"/>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ひと</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1622D095-1386-C244-7E70-0EAD460B4ABE}"/>
              </a:ext>
            </a:extLst>
          </p:cNvPr>
          <p:cNvSpPr/>
          <p:nvPr/>
        </p:nvSpPr>
        <p:spPr>
          <a:xfrm>
            <a:off x="3675549" y="4097771"/>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く</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E1A0D6F7-626A-F0FD-D034-B8C5590FE716}"/>
              </a:ext>
            </a:extLst>
          </p:cNvPr>
          <p:cNvSpPr/>
          <p:nvPr/>
        </p:nvSpPr>
        <p:spPr>
          <a:xfrm>
            <a:off x="6520349" y="4093090"/>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つく</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847AEDE6-3A02-7D54-7EDC-06E68566A0A5}"/>
              </a:ext>
            </a:extLst>
          </p:cNvPr>
          <p:cNvSpPr/>
          <p:nvPr/>
        </p:nvSpPr>
        <p:spPr>
          <a:xfrm>
            <a:off x="1664075" y="4663881"/>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こえ</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309DDC12-44FD-5437-6103-8D819E8C0469}"/>
              </a:ext>
            </a:extLst>
          </p:cNvPr>
          <p:cNvSpPr/>
          <p:nvPr/>
        </p:nvSpPr>
        <p:spPr>
          <a:xfrm>
            <a:off x="2540964" y="4676457"/>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ひつよう</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CF915AC1-3EC7-02C4-08C1-CE03889879B9}"/>
              </a:ext>
            </a:extLst>
          </p:cNvPr>
          <p:cNvSpPr/>
          <p:nvPr/>
        </p:nvSpPr>
        <p:spPr>
          <a:xfrm>
            <a:off x="2661613" y="5242567"/>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ごきょうりょく</a:t>
            </a:r>
          </a:p>
        </p:txBody>
      </p:sp>
      <p:sp>
        <p:nvSpPr>
          <p:cNvPr id="25" name="正方形/長方形 24">
            <a:extLst>
              <a:ext uri="{FF2B5EF4-FFF2-40B4-BE49-F238E27FC236}">
                <a16:creationId xmlns:a16="http://schemas.microsoft.com/office/drawing/2014/main" id="{E261D18C-7290-D599-59AE-B96E2079998D}"/>
              </a:ext>
            </a:extLst>
          </p:cNvPr>
          <p:cNvSpPr/>
          <p:nvPr/>
        </p:nvSpPr>
        <p:spPr>
          <a:xfrm>
            <a:off x="3961677" y="5242567"/>
            <a:ext cx="135760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ねが</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6998844"/>
      </p:ext>
    </p:extLst>
  </p:cSld>
  <p:clrMapOvr>
    <a:masterClrMapping/>
  </p:clrMapOvr>
  <mc:AlternateContent xmlns:mc="http://schemas.openxmlformats.org/markup-compatibility/2006" xmlns:p14="http://schemas.microsoft.com/office/powerpoint/2010/main">
    <mc:Choice Requires="p14">
      <p:transition spd="slow" p14:dur="2000" advTm="29122">
        <p:sndAc>
          <p:stSnd>
            <p:snd r:embed="rId5" name="click.wav"/>
          </p:stSnd>
        </p:sndAc>
      </p:transition>
    </mc:Choice>
    <mc:Fallback xmlns="">
      <p:transition spd="slow" advTm="29122">
        <p:sndAc>
          <p:stSnd>
            <p:snd r:embed="rId11"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3" objId="3"/>
        <p14:stopEvt time="28040" objId="3"/>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31377</TotalTime>
  <Words>388</Words>
  <Application>Microsoft Office PowerPoint</Application>
  <PresentationFormat>画面に合わせる (4:3)</PresentationFormat>
  <Paragraphs>101</Paragraphs>
  <Slides>5</Slides>
  <Notes>5</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Arial Unicode MS</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沖縄県</dc:creator>
  <cp:lastModifiedBy>又吉　太一朗</cp:lastModifiedBy>
  <cp:revision>705</cp:revision>
  <cp:lastPrinted>2025-07-08T06:15:36Z</cp:lastPrinted>
  <dcterms:modified xsi:type="dcterms:W3CDTF">2025-11-28T05:40:09Z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1033-11.2.0.9396</vt:lpwstr>
  </property>
</Properties>
</file>