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0" saveSubsetFonts="1">
  <p:sldMasterIdLst>
    <p:sldMasterId id="2147483691" r:id="rId4"/>
    <p:sldMasterId id="2147483712" r:id="rId5"/>
  </p:sldMasterIdLst>
  <p:notesMasterIdLst>
    <p:notesMasterId r:id="rId12"/>
  </p:notesMasterIdLst>
  <p:handoutMasterIdLst>
    <p:handoutMasterId r:id="rId13"/>
  </p:handoutMasterIdLst>
  <p:sldIdLst>
    <p:sldId id="455" r:id="rId6"/>
    <p:sldId id="456" r:id="rId7"/>
    <p:sldId id="491" r:id="rId8"/>
    <p:sldId id="492" r:id="rId9"/>
    <p:sldId id="493" r:id="rId10"/>
    <p:sldId id="494"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秀典" initials="石黒　秀典" lastIdx="5" clrIdx="0">
    <p:extLst>
      <p:ext uri="{19B8F6BF-5375-455C-9EA6-DF929625EA0E}">
        <p15:presenceInfo xmlns:p15="http://schemas.microsoft.com/office/powerpoint/2012/main" userId="S::isgr-hdnr@janus.co.jp::bd750e3e-de2f-459e-a852-2767aa2a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FF"/>
    <a:srgbClr val="F7FFAB"/>
    <a:srgbClr val="66FFFF"/>
    <a:srgbClr val="3333FF"/>
    <a:srgbClr val="CC6600"/>
    <a:srgbClr val="993300"/>
    <a:srgbClr val="0000FF"/>
    <a:srgbClr val="B3C7EA"/>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0D11-C308-4920-B7F1-6D990C2C0C4F}" v="9" dt="2025-04-20T12:07:24.4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82061" autoAdjust="0"/>
  </p:normalViewPr>
  <p:slideViewPr>
    <p:cSldViewPr>
      <p:cViewPr varScale="1">
        <p:scale>
          <a:sx n="90" d="100"/>
          <a:sy n="90" d="100"/>
        </p:scale>
        <p:origin x="1806" y="84"/>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484"/>
    </p:cViewPr>
  </p:sorterViewPr>
  <p:notesViewPr>
    <p:cSldViewPr>
      <p:cViewPr>
        <p:scale>
          <a:sx n="150" d="100"/>
          <a:sy n="150" d="100"/>
        </p:scale>
        <p:origin x="2496" y="3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420E8F1-B441-401B-A410-4D1847EB6F6A}" type="datetimeFigureOut">
              <a:rPr kumimoji="1" lang="ja-JP" altLang="en-US" smtClean="0"/>
              <a:t>2025/10/15</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36870E4-1567-4914-B797-FA34E1FD3909}" type="slidenum">
              <a:rPr kumimoji="1" lang="ja-JP" altLang="en-US" smtClean="0"/>
              <a:t>‹#›</a:t>
            </a:fld>
            <a:endParaRPr kumimoji="1" lang="ja-JP" altLang="en-US"/>
          </a:p>
        </p:txBody>
      </p:sp>
    </p:spTree>
    <p:extLst>
      <p:ext uri="{BB962C8B-B14F-4D97-AF65-F5344CB8AC3E}">
        <p14:creationId xmlns:p14="http://schemas.microsoft.com/office/powerpoint/2010/main" val="407903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F8C688A-B6AF-4141-9D72-A0C16B594A5F}"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C32CD36-4C6D-4143-9547-B08A82330446}" type="slidenum">
              <a:rPr kumimoji="1" lang="ja-JP" altLang="en-US" smtClean="0"/>
              <a:t>‹#›</a:t>
            </a:fld>
            <a:endParaRPr kumimoji="1" lang="ja-JP" altLang="en-US"/>
          </a:p>
        </p:txBody>
      </p:sp>
    </p:spTree>
    <p:extLst>
      <p:ext uri="{BB962C8B-B14F-4D97-AF65-F5344CB8AC3E}">
        <p14:creationId xmlns:p14="http://schemas.microsoft.com/office/powerpoint/2010/main" val="128277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arenBoth"/>
            </a:pPr>
            <a:r>
              <a:rPr lang="en-US" altLang="ja-JP" dirty="0"/>
              <a:t>UNEP “Mapping of global plastics value chain and plastics losses to the environment”, 2018 </a:t>
            </a:r>
            <a:r>
              <a:rPr kumimoji="1" lang="en-US" altLang="ja-JP" dirty="0"/>
              <a:t>https://gefmarineplastics.org/files/2018%20Mapping%20of%20global%20plastics%20value%20chain%20and%20hotspots%20-%20final%20version%20r181023.pdf</a:t>
            </a:r>
          </a:p>
          <a:p>
            <a:pPr marL="228600" indent="-228600">
              <a:buAutoNum type="arabicParenBoth"/>
            </a:pPr>
            <a:r>
              <a:rPr lang="en-US" altLang="ja-JP" dirty="0"/>
              <a:t>McKinsey &amp; Company and Ocean Conservancy. Stemming the Tide: Land-Based Strategies for a Plastic-Free Ocean. 2015. </a:t>
            </a:r>
            <a:br>
              <a:rPr lang="en-US" altLang="ja-JP" dirty="0"/>
            </a:br>
            <a:r>
              <a:rPr lang="en-US" altLang="ja-JP" dirty="0"/>
              <a:t>https://www.greenpeace.org/static/planet4-indonesia-stateless/2019/02/152bf3f1-152bf3f1-full-report-stemming-the.pdf</a:t>
            </a:r>
          </a:p>
          <a:p>
            <a:pPr marL="228600" indent="-228600">
              <a:buAutoNum type="arabicParenBoth"/>
            </a:pPr>
            <a:r>
              <a:rPr lang="ja-JP" altLang="en-US" dirty="0"/>
              <a:t>環境省「海洋ごみをめぐる最近の動向」</a:t>
            </a:r>
            <a:r>
              <a:rPr lang="en-US" altLang="ja-JP" dirty="0"/>
              <a:t>2018</a:t>
            </a:r>
            <a:r>
              <a:rPr lang="ja-JP" altLang="en-US" dirty="0"/>
              <a:t>年、</a:t>
            </a:r>
            <a:r>
              <a:rPr lang="en-US" altLang="ja-JP" dirty="0" err="1"/>
              <a:t>Jambeck</a:t>
            </a:r>
            <a:r>
              <a:rPr lang="ja-JP" altLang="en-US" dirty="0"/>
              <a:t>ら </a:t>
            </a:r>
            <a:r>
              <a:rPr lang="en-US" altLang="ja-JP" dirty="0"/>
              <a:t>: Plastic waste inputs from land into the ocean, Science (2015) </a:t>
            </a:r>
          </a:p>
          <a:p>
            <a:pPr marL="228600" indent="-228600">
              <a:buAutoNum type="arabicParenBoth"/>
            </a:pPr>
            <a:r>
              <a:rPr lang="en-US" altLang="ja-JP" dirty="0"/>
              <a:t>https://www.ide.go.jp/Japanese/Research/Project/2022/2022240020.html</a:t>
            </a:r>
          </a:p>
          <a:p>
            <a:pPr marL="228600" indent="-228600">
              <a:buAutoNum type="arabicParenBoth"/>
            </a:pPr>
            <a:r>
              <a:rPr lang="en-US" altLang="ja-JP" dirty="0"/>
              <a:t>JETRO </a:t>
            </a:r>
            <a:r>
              <a:rPr lang="ja-JP" altLang="en-US" dirty="0"/>
              <a:t>ビジネス短信（</a:t>
            </a:r>
            <a:r>
              <a:rPr lang="en-US" altLang="ja-JP" dirty="0"/>
              <a:t>2023</a:t>
            </a:r>
            <a:r>
              <a:rPr lang="ja-JP" altLang="en-US" dirty="0"/>
              <a:t>年</a:t>
            </a:r>
            <a:r>
              <a:rPr lang="en-US" altLang="ja-JP" dirty="0"/>
              <a:t>10</a:t>
            </a:r>
            <a:r>
              <a:rPr lang="ja-JP" altLang="en-US" dirty="0"/>
              <a:t>月</a:t>
            </a:r>
            <a:r>
              <a:rPr lang="en-US" altLang="ja-JP" dirty="0"/>
              <a:t>26</a:t>
            </a:r>
            <a:r>
              <a:rPr lang="ja-JP" altLang="en-US" dirty="0"/>
              <a:t>日）</a:t>
            </a:r>
            <a:r>
              <a:rPr lang="en-US" altLang="ja-JP" dirty="0"/>
              <a:t>https://www.jetro.go.jp/biznews/2023/10/e8392513ac4df2d4.html#:~:text=2021%E5%B9%B4%E3%81%AEEU%E5%85%A8%E4%BD%93,%EF%BC%884.1%EF%BC%85%EF%BC%89%E5%A2%97%E5%8A%A0%E3%81%97%E3%81%9F%E3%80%82</a:t>
            </a:r>
          </a:p>
          <a:p>
            <a:pPr marL="228600" indent="-228600">
              <a:buAutoNum type="arabicParenBoth"/>
            </a:pPr>
            <a:r>
              <a:rPr lang="ja-JP" altLang="en-US" dirty="0"/>
              <a:t>プラスチック循環利用協会</a:t>
            </a:r>
            <a:br>
              <a:rPr lang="en-US" altLang="ja-JP" dirty="0"/>
            </a:br>
            <a:r>
              <a:rPr lang="en-US" altLang="ja-JP" dirty="0"/>
              <a:t>https://www.pwmi.or.jp/column/column-790/#:~:text=2022.12.16-,2022%E5%B9%B412%E6%9C%88%E6%8E%B2%E8%BC%89%202021%E5%B9%B4%E5%BB%83%E3%83%97%E3%83%A9%E3%82%B9%E3%83%81%E3%83%83%E3%82%AF%E7%B7%8F,%E3%83%9E%E3%83%86%E3%83%AA%E3%82%A2%E3%83%AB%E3%83%95%E3%83%AD%E3%83%BC%E5%9B%B3)%E3%82%92%E5%85%AC%E8%A1%A8</a:t>
            </a:r>
          </a:p>
          <a:p>
            <a:pPr marL="228600" indent="-228600">
              <a:buAutoNum type="arabicParenBoth"/>
            </a:pPr>
            <a:r>
              <a:rPr lang="ja-JP" altLang="en-US" dirty="0"/>
              <a:t>環境省「プラスチックを取り巻く国内外の状況」</a:t>
            </a:r>
            <a:r>
              <a:rPr lang="en-US" altLang="ja-JP" dirty="0"/>
              <a:t>2020</a:t>
            </a:r>
            <a:r>
              <a:rPr lang="ja-JP" altLang="en-US" dirty="0"/>
              <a:t>年　（</a:t>
            </a:r>
            <a:r>
              <a:rPr lang="en-US" altLang="ja-JP" dirty="0"/>
              <a:t>https://www.env.go.jp/council/03recycle/20201120t2.pdf</a:t>
            </a:r>
            <a:r>
              <a:rPr lang="ja-JP" altLang="en-US" dirty="0"/>
              <a:t>）</a:t>
            </a:r>
            <a:endParaRPr lang="en-US" altLang="ja-JP" dirty="0"/>
          </a:p>
          <a:p>
            <a:pPr marL="228600" indent="-228600">
              <a:buAutoNum type="arabicParenBoth"/>
            </a:pPr>
            <a:r>
              <a:rPr lang="en-US" altLang="ja-JP" dirty="0"/>
              <a:t>https://fsi-mp.aori.u-tokyo.ac.jp/2021/07/post-26.html#:~:text=%E3%83%97%E3%83%A9%E3%82%B9%E3%83%81%E3%83%83%E3%82%AF%E3%81%AE%E6%B5%B7%E6%B4%8B%E6%B5%81%E5%87%BA%E9%87%8F,30%E6%97%A5%EF%BC%89%E3%81%AB%E7%99%BA%E8%A1%A8%E3%81%97%E3%81%9F%E3%80%82</a:t>
            </a:r>
          </a:p>
          <a:p>
            <a:pPr marL="228600" indent="-228600">
              <a:buAutoNum type="arabicParenBoth"/>
            </a:pPr>
            <a:endParaRPr lang="en-US" altLang="ja-JP" dirty="0"/>
          </a:p>
          <a:p>
            <a:pPr marL="228600" indent="-228600">
              <a:buAutoNum type="arabicParenBoth"/>
            </a:pPr>
            <a:endParaRPr lang="en-US" altLang="ja-JP" dirty="0"/>
          </a:p>
          <a:p>
            <a:pPr marL="228600" indent="-228600">
              <a:buAutoNum type="arabicParenBoth"/>
            </a:pPr>
            <a:endParaRPr kumimoji="1" lang="en-US" altLang="ja-JP" dirty="0"/>
          </a:p>
        </p:txBody>
      </p:sp>
      <p:sp>
        <p:nvSpPr>
          <p:cNvPr id="4" name="スライド番号プレースホルダー 3"/>
          <p:cNvSpPr>
            <a:spLocks noGrp="1"/>
          </p:cNvSpPr>
          <p:nvPr>
            <p:ph type="sldNum" sz="quarter" idx="5"/>
          </p:nvPr>
        </p:nvSpPr>
        <p:spPr/>
        <p:txBody>
          <a:bodyPr/>
          <a:lstStyle/>
          <a:p>
            <a:fld id="{7C32CD36-4C6D-4143-9547-B08A82330446}" type="slidenum">
              <a:rPr kumimoji="1" lang="ja-JP" altLang="en-US" smtClean="0"/>
              <a:t>43</a:t>
            </a:fld>
            <a:endParaRPr kumimoji="1" lang="ja-JP" altLang="en-US"/>
          </a:p>
        </p:txBody>
      </p:sp>
    </p:spTree>
    <p:extLst>
      <p:ext uri="{BB962C8B-B14F-4D97-AF65-F5344CB8AC3E}">
        <p14:creationId xmlns:p14="http://schemas.microsoft.com/office/powerpoint/2010/main" val="108273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a:buNone/>
            </a:pPr>
            <a:r>
              <a:rPr kumimoji="1" lang="en-US" altLang="ja-JP" dirty="0"/>
              <a:t>(9) OECD</a:t>
            </a:r>
            <a:r>
              <a:rPr kumimoji="1" lang="ja-JP" altLang="en-US" dirty="0"/>
              <a:t>「</a:t>
            </a:r>
            <a:r>
              <a:rPr lang="en-US" altLang="ja-JP" b="1" i="0" dirty="0">
                <a:effectLst/>
                <a:latin typeface="var(--font-stack-display-vf,sans-serif)"/>
              </a:rPr>
              <a:t>Global Plastics Outlook </a:t>
            </a:r>
            <a:r>
              <a:rPr lang="en-US" altLang="ja-JP" b="0" i="0" dirty="0">
                <a:solidFill>
                  <a:srgbClr val="586179"/>
                </a:solidFill>
                <a:effectLst/>
                <a:latin typeface="Noto Sans" panose="020B0502040204020203" pitchFamily="34" charset="0"/>
              </a:rPr>
              <a:t>Economic Drivers, Environmental Impacts and Policy Options</a:t>
            </a:r>
            <a:r>
              <a:rPr kumimoji="1" lang="ja-JP" altLang="en-US" dirty="0"/>
              <a:t>」</a:t>
            </a:r>
            <a:r>
              <a:rPr kumimoji="1" lang="en-US" altLang="ja-JP" dirty="0"/>
              <a:t>https://www.oecd.org/en/publications/global-plastics-outlook_de747aef-en.html</a:t>
            </a:r>
          </a:p>
          <a:p>
            <a:pPr algn="l" fontAlgn="base">
              <a:buNone/>
            </a:pPr>
            <a:r>
              <a:rPr kumimoji="1" lang="en-US" altLang="ja-JP" dirty="0"/>
              <a:t>(10) The Guardian</a:t>
            </a:r>
            <a:br>
              <a:rPr kumimoji="1" lang="en-US" altLang="ja-JP" dirty="0"/>
            </a:br>
            <a:r>
              <a:rPr kumimoji="1" lang="en-US" altLang="ja-JP" dirty="0"/>
              <a:t>https://www.theguardian.com/environment/2017/jun/28/a-million-a-minute-worlds-plastic-bottle-binge-as-dangerous-as-climate-change</a:t>
            </a:r>
          </a:p>
          <a:p>
            <a:pPr algn="l" fontAlgn="base">
              <a:buNone/>
            </a:pPr>
            <a:r>
              <a:rPr kumimoji="1" lang="en-US" altLang="ja-JP" dirty="0"/>
              <a:t>(11)PET</a:t>
            </a:r>
            <a:r>
              <a:rPr kumimoji="1" lang="ja-JP" altLang="en-US" dirty="0"/>
              <a:t>ボトルリサイクル推進協議会ウェブサイト</a:t>
            </a:r>
            <a:br>
              <a:rPr kumimoji="1" lang="en-US" altLang="ja-JP" dirty="0"/>
            </a:br>
            <a:r>
              <a:rPr kumimoji="1" lang="en-US" altLang="ja-JP" dirty="0"/>
              <a:t>https://www.petbottle-rec.gr.jp/data/calculate.html?utm_source=chatgpt.com</a:t>
            </a:r>
          </a:p>
          <a:p>
            <a:pPr algn="l" fontAlgn="base">
              <a:buNone/>
            </a:pPr>
            <a:r>
              <a:rPr kumimoji="1" lang="en-US" altLang="ja-JP" dirty="0"/>
              <a:t>(12) PET</a:t>
            </a:r>
            <a:r>
              <a:rPr kumimoji="1" lang="ja-JP" altLang="en-US" dirty="0"/>
              <a:t>ボトルリサイクル推進協議会ウェブサイト</a:t>
            </a:r>
            <a:br>
              <a:rPr kumimoji="1" lang="en-US" altLang="ja-JP" dirty="0"/>
            </a:br>
            <a:r>
              <a:rPr kumimoji="1" lang="en-US" altLang="ja-JP" dirty="0"/>
              <a:t>https://www.petbottle-rec.gr.jp/data/comparison.html?utm_source=chatgpt.com</a:t>
            </a:r>
          </a:p>
          <a:p>
            <a:pPr algn="l" fontAlgn="base">
              <a:buNone/>
            </a:pPr>
            <a:endParaRPr kumimoji="1" lang="en-US" altLang="ja-JP" dirty="0"/>
          </a:p>
          <a:p>
            <a:pPr algn="l" fontAlgn="base">
              <a:buNone/>
            </a:pPr>
            <a:endParaRPr kumimoji="1" lang="ja-JP" altLang="en-US" dirty="0"/>
          </a:p>
        </p:txBody>
      </p:sp>
      <p:sp>
        <p:nvSpPr>
          <p:cNvPr id="4" name="スライド番号プレースホルダー 3"/>
          <p:cNvSpPr>
            <a:spLocks noGrp="1"/>
          </p:cNvSpPr>
          <p:nvPr>
            <p:ph type="sldNum" sz="quarter" idx="5"/>
          </p:nvPr>
        </p:nvSpPr>
        <p:spPr/>
        <p:txBody>
          <a:bodyPr/>
          <a:lstStyle/>
          <a:p>
            <a:fld id="{7C32CD36-4C6D-4143-9547-B08A82330446}" type="slidenum">
              <a:rPr kumimoji="1" lang="ja-JP" altLang="en-US" smtClean="0"/>
              <a:t>44</a:t>
            </a:fld>
            <a:endParaRPr kumimoji="1" lang="ja-JP" altLang="en-US"/>
          </a:p>
        </p:txBody>
      </p:sp>
    </p:spTree>
    <p:extLst>
      <p:ext uri="{BB962C8B-B14F-4D97-AF65-F5344CB8AC3E}">
        <p14:creationId xmlns:p14="http://schemas.microsoft.com/office/powerpoint/2010/main" val="32080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467547" y="980728"/>
            <a:ext cx="3888433"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592626" y="980728"/>
            <a:ext cx="4104457"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6" name="タイトル プレースホルダー 1">
            <a:extLst>
              <a:ext uri="{FF2B5EF4-FFF2-40B4-BE49-F238E27FC236}">
                <a16:creationId xmlns:a16="http://schemas.microsoft.com/office/drawing/2014/main" id="{5C0EF36C-1854-4EA0-AAAF-2EE022615BB1}"/>
              </a:ext>
            </a:extLst>
          </p:cNvPr>
          <p:cNvSpPr>
            <a:spLocks noGrp="1"/>
          </p:cNvSpPr>
          <p:nvPr>
            <p:ph type="title"/>
          </p:nvPr>
        </p:nvSpPr>
        <p:spPr>
          <a:xfrm>
            <a:off x="251520" y="108743"/>
            <a:ext cx="8424936" cy="555376"/>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23641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サブタイトル付き本文_1">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9C620A-3FB0-4D0A-AE47-69DDF7A11199}"/>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359532" y="131151"/>
            <a:ext cx="8532948" cy="324556"/>
          </a:xfrm>
        </p:spPr>
        <p:txBody>
          <a:bodyPr>
            <a:noAutofit/>
          </a:bodyPr>
          <a:lstStyle>
            <a:lvl1pPr>
              <a:defRPr sz="1400" b="1">
                <a:solidFill>
                  <a:srgbClr val="404040"/>
                </a:solidFill>
              </a:defRPr>
            </a:lvl1pPr>
          </a:lstStyle>
          <a:p>
            <a:r>
              <a:rPr kumimoji="1" lang="ja-JP" altLang="en-US" dirty="0"/>
              <a:t>スライドタイトル</a:t>
            </a:r>
          </a:p>
        </p:txBody>
      </p:sp>
      <p:sp>
        <p:nvSpPr>
          <p:cNvPr id="3" name="コンテンツ プレースホルダー 2"/>
          <p:cNvSpPr>
            <a:spLocks noGrp="1"/>
          </p:cNvSpPr>
          <p:nvPr>
            <p:ph idx="1" hasCustomPrompt="1"/>
          </p:nvPr>
        </p:nvSpPr>
        <p:spPr>
          <a:xfrm>
            <a:off x="533301" y="1268762"/>
            <a:ext cx="8084704" cy="5256585"/>
          </a:xfrm>
        </p:spPr>
        <p:txBody>
          <a:bodyPr>
            <a:normAutofit/>
          </a:bodyPr>
          <a:lstStyle>
            <a:lvl1pPr>
              <a:defRPr sz="1600"/>
            </a:lvl1pPr>
            <a:lvl2pPr>
              <a:defRPr sz="1400"/>
            </a:lvl2pPr>
            <a:lvl3pPr>
              <a:defRPr sz="1400"/>
            </a:lvl3pPr>
            <a:lvl4pPr>
              <a:defRPr sz="1100"/>
            </a:lvl4pPr>
            <a:lvl5pPr>
              <a:defRPr sz="1100"/>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cxnSp>
        <p:nvCxnSpPr>
          <p:cNvPr id="7" name="直線コネクタ 6">
            <a:extLst>
              <a:ext uri="{FF2B5EF4-FFF2-40B4-BE49-F238E27FC236}">
                <a16:creationId xmlns:a16="http://schemas.microsoft.com/office/drawing/2014/main" id="{8361F5C9-5031-443D-968C-8E0687972A72}"/>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29911F5-375D-4FDC-B43F-AE5F64EE7238}"/>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プレースホルダー 10">
            <a:extLst>
              <a:ext uri="{FF2B5EF4-FFF2-40B4-BE49-F238E27FC236}">
                <a16:creationId xmlns:a16="http://schemas.microsoft.com/office/drawing/2014/main" id="{F406EBAD-E643-4DC9-8CFF-0E179A91864A}"/>
              </a:ext>
            </a:extLst>
          </p:cNvPr>
          <p:cNvSpPr>
            <a:spLocks noGrp="1"/>
          </p:cNvSpPr>
          <p:nvPr>
            <p:ph type="body" sz="quarter" idx="10"/>
          </p:nvPr>
        </p:nvSpPr>
        <p:spPr>
          <a:xfrm>
            <a:off x="359532" y="635202"/>
            <a:ext cx="8258472" cy="469378"/>
          </a:xfrm>
        </p:spPr>
        <p:txBody>
          <a:bodyPr anchor="ctr">
            <a:noAutofit/>
          </a:bodyPr>
          <a:lstStyle>
            <a:lvl1pPr marL="0" indent="0">
              <a:buNone/>
              <a:defRPr sz="1800" b="1">
                <a:solidFill>
                  <a:srgbClr val="404040"/>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8858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サブタイトル付き本文_2">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533385" y="1274216"/>
            <a:ext cx="378042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755370" y="1274216"/>
            <a:ext cx="385525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26" name="正方形/長方形 25">
            <a:extLst>
              <a:ext uri="{FF2B5EF4-FFF2-40B4-BE49-F238E27FC236}">
                <a16:creationId xmlns:a16="http://schemas.microsoft.com/office/drawing/2014/main" id="{127EFB65-0CDF-4F7A-B229-68C9DAA1B7DF}"/>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タイトル 1">
            <a:extLst>
              <a:ext uri="{FF2B5EF4-FFF2-40B4-BE49-F238E27FC236}">
                <a16:creationId xmlns:a16="http://schemas.microsoft.com/office/drawing/2014/main" id="{DFAA0A9D-9783-4DD0-8E4B-222FA547AB74}"/>
              </a:ext>
            </a:extLst>
          </p:cNvPr>
          <p:cNvSpPr>
            <a:spLocks noGrp="1"/>
          </p:cNvSpPr>
          <p:nvPr>
            <p:ph type="title" hasCustomPrompt="1"/>
          </p:nvPr>
        </p:nvSpPr>
        <p:spPr>
          <a:xfrm>
            <a:off x="359532" y="131151"/>
            <a:ext cx="8532948" cy="324556"/>
          </a:xfrm>
        </p:spPr>
        <p:txBody>
          <a:bodyPr>
            <a:noAutofit/>
          </a:bodyPr>
          <a:lstStyle>
            <a:lvl1pPr>
              <a:defRPr sz="1400" b="1"/>
            </a:lvl1pPr>
          </a:lstStyle>
          <a:p>
            <a:r>
              <a:rPr kumimoji="1" lang="ja-JP" altLang="en-US" dirty="0"/>
              <a:t>スライドタイトル</a:t>
            </a:r>
          </a:p>
        </p:txBody>
      </p:sp>
      <p:cxnSp>
        <p:nvCxnSpPr>
          <p:cNvPr id="28" name="直線コネクタ 27">
            <a:extLst>
              <a:ext uri="{FF2B5EF4-FFF2-40B4-BE49-F238E27FC236}">
                <a16:creationId xmlns:a16="http://schemas.microsoft.com/office/drawing/2014/main" id="{29B035BD-FB98-4557-ADEB-0D442C194A16}"/>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DC69C2E-094A-4611-AED6-97EE2FF328B7}"/>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50A60487-5D06-4C9F-A455-AE7FF343C34F}"/>
              </a:ext>
            </a:extLst>
          </p:cNvPr>
          <p:cNvSpPr txBox="1">
            <a:spLocks/>
          </p:cNvSpPr>
          <p:nvPr userDrawn="1"/>
        </p:nvSpPr>
        <p:spPr>
          <a:xfrm>
            <a:off x="258573" y="709099"/>
            <a:ext cx="8626404" cy="395518"/>
          </a:xfrm>
          <a:prstGeom prst="rect">
            <a:avLst/>
          </a:prstGeom>
        </p:spPr>
        <p:txBody>
          <a:bodyPr vert="horz" lIns="68580" tIns="34290" rIns="68580" bIns="3429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ja-JP" altLang="en-US" sz="1800" dirty="0"/>
          </a:p>
        </p:txBody>
      </p:sp>
      <p:sp>
        <p:nvSpPr>
          <p:cNvPr id="11" name="テキスト プレースホルダー 10">
            <a:extLst>
              <a:ext uri="{FF2B5EF4-FFF2-40B4-BE49-F238E27FC236}">
                <a16:creationId xmlns:a16="http://schemas.microsoft.com/office/drawing/2014/main" id="{B10CE290-5654-4A10-90BC-DAFF819FCCDD}"/>
              </a:ext>
            </a:extLst>
          </p:cNvPr>
          <p:cNvSpPr>
            <a:spLocks noGrp="1"/>
          </p:cNvSpPr>
          <p:nvPr>
            <p:ph type="body" sz="quarter" idx="10"/>
          </p:nvPr>
        </p:nvSpPr>
        <p:spPr>
          <a:xfrm>
            <a:off x="359532" y="635202"/>
            <a:ext cx="8258472" cy="469378"/>
          </a:xfrm>
        </p:spPr>
        <p:txBody>
          <a:bodyPr anchor="ctr">
            <a:noAutofit/>
          </a:bodyPr>
          <a:lstStyle>
            <a:lvl1pPr marL="0" indent="0">
              <a:buNone/>
              <a:defRPr sz="1800" b="1"/>
            </a:lvl1pPr>
          </a:lstStyle>
          <a:p>
            <a:pPr lvl="0"/>
            <a:r>
              <a:rPr kumimoji="1" lang="ja-JP" altLang="en-US"/>
              <a:t>マスター テキストの書式設定</a:t>
            </a:r>
          </a:p>
        </p:txBody>
      </p:sp>
    </p:spTree>
    <p:extLst>
      <p:ext uri="{BB962C8B-B14F-4D97-AF65-F5344CB8AC3E}">
        <p14:creationId xmlns:p14="http://schemas.microsoft.com/office/powerpoint/2010/main" val="138743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endParaRPr kumimoji="1" lang="ja-JP" altLang="en-US" dirty="0"/>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スライド番号プレースホルダー 7">
            <a:extLst>
              <a:ext uri="{FF2B5EF4-FFF2-40B4-BE49-F238E27FC236}">
                <a16:creationId xmlns:a16="http://schemas.microsoft.com/office/drawing/2014/main" id="{6D86ECBD-BC2E-4D9B-A4E8-7D51BA232DB1}"/>
              </a:ext>
            </a:extLst>
          </p:cNvPr>
          <p:cNvSpPr txBox="1">
            <a:spLocks/>
          </p:cNvSpPr>
          <p:nvPr userDrawn="1"/>
        </p:nvSpPr>
        <p:spPr>
          <a:xfrm>
            <a:off x="8748886" y="6695200"/>
            <a:ext cx="395117" cy="161476"/>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10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及び頁番号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Tree>
    <p:extLst>
      <p:ext uri="{BB962C8B-B14F-4D97-AF65-F5344CB8AC3E}">
        <p14:creationId xmlns:p14="http://schemas.microsoft.com/office/powerpoint/2010/main" val="146423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部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2C38E9-855E-4659-8639-6C30200BF0E1}"/>
              </a:ext>
            </a:extLst>
          </p:cNvPr>
          <p:cNvSpPr/>
          <p:nvPr userDrawn="1"/>
        </p:nvSpPr>
        <p:spPr>
          <a:xfrm>
            <a:off x="0" y="-8806"/>
            <a:ext cx="9144000" cy="1565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85000"/>
                    <a:lumOff val="1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1024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番号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スライド番号プレースホルダー 7">
            <a:extLst>
              <a:ext uri="{FF2B5EF4-FFF2-40B4-BE49-F238E27FC236}">
                <a16:creationId xmlns:a16="http://schemas.microsoft.com/office/drawing/2014/main" id="{CCC8408E-E54D-4CBB-A4DB-FE77BDEAE860}"/>
              </a:ext>
            </a:extLst>
          </p:cNvPr>
          <p:cNvSpPr txBox="1">
            <a:spLocks/>
          </p:cNvSpPr>
          <p:nvPr userDrawn="1"/>
        </p:nvSpPr>
        <p:spPr>
          <a:xfrm>
            <a:off x="8748886" y="6650548"/>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288634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31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pic>
        <p:nvPicPr>
          <p:cNvPr id="5" name="グラフィックス 4">
            <a:extLst>
              <a:ext uri="{FF2B5EF4-FFF2-40B4-BE49-F238E27FC236}">
                <a16:creationId xmlns:a16="http://schemas.microsoft.com/office/drawing/2014/main" id="{FE0DE01C-38D5-B544-8541-88C57528D67B}"/>
              </a:ext>
            </a:extLst>
          </p:cNvPr>
          <p:cNvPicPr>
            <a:picLocks noChangeAspect="1"/>
          </p:cNvPicPr>
          <p:nvPr userDrawn="1"/>
        </p:nvPicPr>
        <p:blipFill>
          <a:blip r:embed="rId2"/>
          <a:stretch>
            <a:fillRect/>
          </a:stretch>
        </p:blipFill>
        <p:spPr>
          <a:xfrm>
            <a:off x="7668344" y="116632"/>
            <a:ext cx="1399431" cy="390654"/>
          </a:xfrm>
          <a:prstGeom prst="rect">
            <a:avLst/>
          </a:prstGeom>
        </p:spPr>
      </p:pic>
    </p:spTree>
    <p:extLst>
      <p:ext uri="{BB962C8B-B14F-4D97-AF65-F5344CB8AC3E}">
        <p14:creationId xmlns:p14="http://schemas.microsoft.com/office/powerpoint/2010/main" val="300060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シンプル）">
    <p:spTree>
      <p:nvGrpSpPr>
        <p:cNvPr id="1" name=""/>
        <p:cNvGrpSpPr/>
        <p:nvPr/>
      </p:nvGrpSpPr>
      <p:grpSpPr>
        <a:xfrm>
          <a:off x="0" y="0"/>
          <a:ext cx="0" cy="0"/>
          <a:chOff x="0" y="0"/>
          <a:chExt cx="0" cy="0"/>
        </a:xfrm>
      </p:grpSpPr>
      <p:sp>
        <p:nvSpPr>
          <p:cNvPr id="26" name="正方形/長方形 25"/>
          <p:cNvSpPr/>
          <p:nvPr userDrawn="1"/>
        </p:nvSpPr>
        <p:spPr>
          <a:xfrm>
            <a:off x="-450" y="6453335"/>
            <a:ext cx="9144450" cy="414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cxnSp>
        <p:nvCxnSpPr>
          <p:cNvPr id="18" name="直線コネクタ 17"/>
          <p:cNvCxnSpPr>
            <a:cxnSpLocks/>
          </p:cNvCxnSpPr>
          <p:nvPr userDrawn="1"/>
        </p:nvCxnSpPr>
        <p:spPr>
          <a:xfrm>
            <a:off x="-9000" y="6454113"/>
            <a:ext cx="91530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7">
            <a:extLst>
              <a:ext uri="{FF2B5EF4-FFF2-40B4-BE49-F238E27FC236}">
                <a16:creationId xmlns:a16="http://schemas.microsoft.com/office/drawing/2014/main" id="{B154F4EC-137D-1512-F586-668F752E5A5F}"/>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00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シンプル2）">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userDrawn="1"/>
        </p:nvSpPr>
        <p:spPr>
          <a:xfrm>
            <a:off x="0" y="2060848"/>
            <a:ext cx="9144000" cy="418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rgbClr val="5A5A5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29" name="テキスト ボックス 28"/>
          <p:cNvSpPr txBox="1"/>
          <p:nvPr userDrawn="1"/>
        </p:nvSpPr>
        <p:spPr>
          <a:xfrm>
            <a:off x="5364088" y="6430727"/>
            <a:ext cx="365440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3" name="テキスト ボックス 12"/>
          <p:cNvSpPr txBox="1"/>
          <p:nvPr userDrawn="1"/>
        </p:nvSpPr>
        <p:spPr>
          <a:xfrm>
            <a:off x="683568" y="1399466"/>
            <a:ext cx="2160240" cy="138499"/>
          </a:xfrm>
          <a:prstGeom prst="rect">
            <a:avLst/>
          </a:prstGeom>
          <a:noFill/>
        </p:spPr>
        <p:txBody>
          <a:bodyPr wrap="square" lIns="0" tIns="0" bIns="0" rtlCol="0">
            <a:spAutoFit/>
          </a:bodyPr>
          <a:lstStyle/>
          <a:p>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cxnSp>
        <p:nvCxnSpPr>
          <p:cNvPr id="15" name="直線コネクタ 14"/>
          <p:cNvCxnSpPr/>
          <p:nvPr userDrawn="1"/>
        </p:nvCxnSpPr>
        <p:spPr>
          <a:xfrm>
            <a:off x="0" y="6247337"/>
            <a:ext cx="9144000" cy="0"/>
          </a:xfrm>
          <a:prstGeom prst="line">
            <a:avLst/>
          </a:prstGeom>
          <a:ln w="50800">
            <a:gradFill flip="none" rotWithShape="1">
              <a:gsLst>
                <a:gs pos="0">
                  <a:schemeClr val="accent1">
                    <a:tint val="66000"/>
                    <a:satMod val="160000"/>
                  </a:schemeClr>
                </a:gs>
                <a:gs pos="85000">
                  <a:schemeClr val="accent1">
                    <a:tint val="44500"/>
                    <a:satMod val="160000"/>
                  </a:schemeClr>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2" descr="\\Shinjuku-1\全社共有\F.3 営業ツール\JANUSロゴ2005\gif\nihon_logo_final.gif">
            <a:extLst>
              <a:ext uri="{FF2B5EF4-FFF2-40B4-BE49-F238E27FC236}">
                <a16:creationId xmlns:a16="http://schemas.microsoft.com/office/drawing/2014/main" id="{6BC7AB46-9B0D-443E-9D8F-688B9950F9C8}"/>
              </a:ext>
            </a:extLst>
          </p:cNvPr>
          <p:cNvPicPr>
            <a:picLocks noChangeAspect="1" noChangeArrowheads="1"/>
          </p:cNvPicPr>
          <p:nvPr userDrawn="1"/>
        </p:nvPicPr>
        <p:blipFill>
          <a:blip r:embed="rId2" cstate="email">
            <a:duotone>
              <a:prstClr val="black"/>
              <a:schemeClr val="tx1">
                <a:lumMod val="75000"/>
                <a:lumOff val="25000"/>
                <a:tint val="45000"/>
                <a:satMod val="400000"/>
              </a:schemeClr>
            </a:duotone>
            <a:extLst>
              <a:ext uri="{28A0092B-C50C-407E-A947-70E740481C1C}">
                <a14:useLocalDpi xmlns:a14="http://schemas.microsoft.com/office/drawing/2010/main"/>
              </a:ext>
            </a:extLst>
          </a:blip>
          <a:srcRect/>
          <a:stretch>
            <a:fillRect/>
          </a:stretch>
        </p:blipFill>
        <p:spPr bwMode="auto">
          <a:xfrm>
            <a:off x="3216325" y="5589240"/>
            <a:ext cx="2711348" cy="216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injuku-1\全社共有\F.3 営業ツール\JANUSロゴ2005\gif\janus_logo_final_blue.gif">
            <a:extLst>
              <a:ext uri="{FF2B5EF4-FFF2-40B4-BE49-F238E27FC236}">
                <a16:creationId xmlns:a16="http://schemas.microsoft.com/office/drawing/2014/main" id="{4757968E-716D-42ED-B3F6-0046E6422B7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8" y="1591327"/>
            <a:ext cx="1584176" cy="2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地球）">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980728"/>
            <a:ext cx="7772400" cy="936104"/>
          </a:xfrm>
          <a:noFill/>
        </p:spPr>
        <p:txBody>
          <a:bodyPr>
            <a:normAutofit/>
          </a:bodyPr>
          <a:lstStyle>
            <a:lvl1pPr>
              <a:defRPr sz="2400">
                <a:solidFill>
                  <a:srgbClr val="414141"/>
                </a:solidFill>
                <a:effectLst/>
              </a:defRPr>
            </a:lvl1pPr>
          </a:lstStyle>
          <a:p>
            <a:r>
              <a:rPr kumimoji="1" lang="ja-JP" altLang="en-US"/>
              <a:t>マスター タイトルの書式設定</a:t>
            </a:r>
            <a:endParaRPr kumimoji="1" lang="ja-JP" altLang="en-US" dirty="0"/>
          </a:p>
        </p:txBody>
      </p:sp>
      <p:pic>
        <p:nvPicPr>
          <p:cNvPr id="4" name="図 3" descr="星と惑星の絵&#10;&#10;中程度の精度で自動的に生成された説明">
            <a:extLst>
              <a:ext uri="{FF2B5EF4-FFF2-40B4-BE49-F238E27FC236}">
                <a16:creationId xmlns:a16="http://schemas.microsoft.com/office/drawing/2014/main" id="{153E042B-C765-471B-A87A-7DE57E62E60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3" y="3501008"/>
            <a:ext cx="9149136" cy="2746329"/>
          </a:xfrm>
          <a:prstGeom prst="rect">
            <a:avLst/>
          </a:prstGeom>
        </p:spPr>
      </p:pic>
      <p:pic>
        <p:nvPicPr>
          <p:cNvPr id="13" name="Picture 5" descr="\\Shinjuku-1\全社共有\F.3 営業ツール\JANUSロゴ2005\Jpeg\nihon_logo_pp1.jpg">
            <a:extLst>
              <a:ext uri="{FF2B5EF4-FFF2-40B4-BE49-F238E27FC236}">
                <a16:creationId xmlns:a16="http://schemas.microsoft.com/office/drawing/2014/main" id="{30EE5CCF-1472-498D-96D0-B3225E7FAD7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D8B8771-BADA-48A7-851A-A9F5C10786C2}"/>
              </a:ext>
            </a:extLst>
          </p:cNvPr>
          <p:cNvSpPr txBox="1"/>
          <p:nvPr userDrawn="1"/>
        </p:nvSpPr>
        <p:spPr>
          <a:xfrm>
            <a:off x="5868144" y="6430727"/>
            <a:ext cx="3150351"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3BEFCD9-999B-4E84-92B4-3E008B89E481}"/>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2" name="Picture 2" descr="\\Shinjuku-1\全社共有\F.3 営業ツール\JANUSロゴ2005\gif\janus_logo_final_blue.gif">
            <a:extLst>
              <a:ext uri="{FF2B5EF4-FFF2-40B4-BE49-F238E27FC236}">
                <a16:creationId xmlns:a16="http://schemas.microsoft.com/office/drawing/2014/main" id="{0359776A-63A9-4315-8435-294EEBABCD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イラスト）">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685800" y="980728"/>
            <a:ext cx="7772400" cy="936104"/>
          </a:xfrm>
        </p:spPr>
        <p:txBody>
          <a:bodyPr>
            <a:normAutofit/>
          </a:bodyPr>
          <a:lstStyle>
            <a:lvl1pPr>
              <a:defRPr sz="2400">
                <a:solidFill>
                  <a:srgbClr val="414141"/>
                </a:solidFill>
                <a:latin typeface="メイリオ" panose="020B0604030504040204" pitchFamily="50" charset="-128"/>
                <a:ea typeface="メイリオ" panose="020B0604030504040204" pitchFamily="50" charset="-128"/>
              </a:defRPr>
            </a:lvl1pPr>
          </a:lstStyle>
          <a:p>
            <a:r>
              <a:rPr kumimoji="1" lang="ja-JP" altLang="en-US"/>
              <a:t>マスター タイトルの書式設定</a:t>
            </a:r>
            <a:endParaRPr kumimoji="1" lang="ja-JP" altLang="en-US" dirty="0"/>
          </a:p>
        </p:txBody>
      </p:sp>
      <p:pic>
        <p:nvPicPr>
          <p:cNvPr id="4" name="図 3" descr="ダイアグラム&#10;&#10;中程度の精度で自動的に生成された説明">
            <a:extLst>
              <a:ext uri="{FF2B5EF4-FFF2-40B4-BE49-F238E27FC236}">
                <a16:creationId xmlns:a16="http://schemas.microsoft.com/office/drawing/2014/main" id="{72DE79C4-4B49-4424-BFAC-2B6D529789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3"/>
          <a:stretch/>
        </p:blipFill>
        <p:spPr>
          <a:xfrm>
            <a:off x="-20608" y="3428999"/>
            <a:ext cx="9164608" cy="2818337"/>
          </a:xfrm>
          <a:prstGeom prst="rect">
            <a:avLst/>
          </a:prstGeom>
        </p:spPr>
      </p:pic>
      <p:sp>
        <p:nvSpPr>
          <p:cNvPr id="9" name="テキスト ボックス 8">
            <a:extLst>
              <a:ext uri="{FF2B5EF4-FFF2-40B4-BE49-F238E27FC236}">
                <a16:creationId xmlns:a16="http://schemas.microsoft.com/office/drawing/2014/main" id="{FA2D40A0-B14E-4927-9B1B-E1DAD32ADB56}"/>
              </a:ext>
            </a:extLst>
          </p:cNvPr>
          <p:cNvSpPr txBox="1"/>
          <p:nvPr userDrawn="1"/>
        </p:nvSpPr>
        <p:spPr>
          <a:xfrm>
            <a:off x="5724128" y="6430727"/>
            <a:ext cx="329436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pic>
        <p:nvPicPr>
          <p:cNvPr id="14" name="Picture 5" descr="\\Shinjuku-1\全社共有\F.3 営業ツール\JANUSロゴ2005\Jpeg\nihon_logo_pp1.jpg">
            <a:extLst>
              <a:ext uri="{FF2B5EF4-FFF2-40B4-BE49-F238E27FC236}">
                <a16:creationId xmlns:a16="http://schemas.microsoft.com/office/drawing/2014/main" id="{675EDEC0-BF70-4940-BB08-CD8D53DF66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3A56F56-9BE2-4489-92D4-75EB1DB4C954}"/>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6" name="Picture 2" descr="\\Shinjuku-1\全社共有\F.3 営業ツール\JANUSロゴ2005\gif\janus_logo_final_blue.gif">
            <a:extLst>
              <a:ext uri="{FF2B5EF4-FFF2-40B4-BE49-F238E27FC236}">
                <a16:creationId xmlns:a16="http://schemas.microsoft.com/office/drawing/2014/main" id="{8F75830E-D0E2-4883-BBB4-17BA2F13DF0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1">
    <p:spTree>
      <p:nvGrpSpPr>
        <p:cNvPr id="1" name=""/>
        <p:cNvGrpSpPr/>
        <p:nvPr/>
      </p:nvGrpSpPr>
      <p:grpSpPr>
        <a:xfrm>
          <a:off x="0" y="0"/>
          <a:ext cx="0" cy="0"/>
          <a:chOff x="0" y="0"/>
          <a:chExt cx="0" cy="0"/>
        </a:xfrm>
      </p:grpSpPr>
      <p:sp>
        <p:nvSpPr>
          <p:cNvPr id="5" name="正方形/長方形 4"/>
          <p:cNvSpPr/>
          <p:nvPr userDrawn="1"/>
        </p:nvSpPr>
        <p:spPr>
          <a:xfrm>
            <a:off x="0" y="1916832"/>
            <a:ext cx="914400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baseline="0">
                <a:solidFill>
                  <a:srgbClr val="404040"/>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色反転）">
    <p:spTree>
      <p:nvGrpSpPr>
        <p:cNvPr id="1" name=""/>
        <p:cNvGrpSpPr/>
        <p:nvPr/>
      </p:nvGrpSpPr>
      <p:grpSpPr>
        <a:xfrm>
          <a:off x="0" y="0"/>
          <a:ext cx="0" cy="0"/>
          <a:chOff x="0" y="0"/>
          <a:chExt cx="0" cy="0"/>
        </a:xfrm>
      </p:grpSpPr>
      <p:sp>
        <p:nvSpPr>
          <p:cNvPr id="5" name="正方形/長方形 4"/>
          <p:cNvSpPr/>
          <p:nvPr userDrawn="1"/>
        </p:nvSpPr>
        <p:spPr>
          <a:xfrm>
            <a:off x="0" y="0"/>
            <a:ext cx="9144000" cy="6717568"/>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chemeClr val="bg1"/>
                </a:solidFill>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6927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17C4365F-F9D7-45B7-9932-B140C28BEDB1}"/>
              </a:ext>
            </a:extLst>
          </p:cNvPr>
          <p:cNvSpPr/>
          <p:nvPr userDrawn="1"/>
        </p:nvSpPr>
        <p:spPr>
          <a:xfrm>
            <a:off x="-5265" y="-28308"/>
            <a:ext cx="9144000" cy="122378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462EFEA6-7A21-4951-BE07-38A26E74C767}"/>
              </a:ext>
            </a:extLst>
          </p:cNvPr>
          <p:cNvSpPr/>
          <p:nvPr userDrawn="1"/>
        </p:nvSpPr>
        <p:spPr>
          <a:xfrm>
            <a:off x="0" y="51718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50FEEB6D-A254-48C6-8104-19BAE90323AA}"/>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2667" b="90667" l="415" r="99585">
                        <a14:foregroundMark x1="3731" y1="69333" x2="5699" y2="78667"/>
                        <a14:foregroundMark x1="17306" y1="14667" x2="16580" y2="56667"/>
                        <a14:foregroundMark x1="16580" y1="56667" x2="15337" y2="73333"/>
                        <a14:foregroundMark x1="518" y1="63333" x2="1969" y2="69333"/>
                        <a14:foregroundMark x1="27772" y1="18000" x2="26010" y2="50667"/>
                        <a14:foregroundMark x1="31813" y1="31333" x2="33264" y2="66667"/>
                        <a14:foregroundMark x1="45389" y1="30000" x2="44041" y2="62667"/>
                        <a14:foregroundMark x1="57720" y1="35333" x2="55959" y2="70000"/>
                        <a14:foregroundMark x1="55959" y1="70000" x2="50259" y2="46000"/>
                        <a14:foregroundMark x1="63938" y1="29333" x2="65078" y2="68000"/>
                        <a14:foregroundMark x1="65078" y1="68000" x2="70466" y2="86000"/>
                        <a14:foregroundMark x1="70466" y1="86000" x2="75648" y2="66000"/>
                        <a14:foregroundMark x1="75648" y1="66000" x2="75544" y2="44000"/>
                        <a14:foregroundMark x1="84974" y1="18000" x2="89223" y2="47333"/>
                        <a14:foregroundMark x1="89223" y1="47333" x2="94715" y2="60000"/>
                        <a14:foregroundMark x1="94715" y1="60000" x2="95648" y2="84000"/>
                        <a14:foregroundMark x1="84767" y1="78000" x2="89948" y2="90667"/>
                        <a14:foregroundMark x1="95855" y1="12667" x2="91192" y2="7333"/>
                        <a14:foregroundMark x1="76166" y1="19333" x2="76684" y2="43333"/>
                        <a14:foregroundMark x1="64249" y1="14667" x2="64456" y2="32000"/>
                        <a14:foregroundMark x1="74197" y1="10667" x2="76477" y2="10667"/>
                        <a14:foregroundMark x1="82280" y1="23333" x2="82694" y2="31333"/>
                        <a14:foregroundMark x1="14404" y1="6000" x2="16580" y2="4000"/>
                        <a14:foregroundMark x1="18964" y1="4000" x2="18653" y2="9333"/>
                        <a14:foregroundMark x1="66736" y1="3333" x2="66114" y2="9333"/>
                        <a14:foregroundMark x1="99585" y1="66000" x2="99275" y2="76667"/>
                      </a14:backgroundRemoval>
                    </a14:imgEffect>
                  </a14:imgLayer>
                </a14:imgProps>
              </a:ext>
              <a:ext uri="{28A0092B-C50C-407E-A947-70E740481C1C}">
                <a14:useLocalDpi xmlns:a14="http://schemas.microsoft.com/office/drawing/2010/main"/>
              </a:ext>
            </a:extLst>
          </a:blip>
          <a:stretch>
            <a:fillRect/>
          </a:stretch>
        </p:blipFill>
        <p:spPr>
          <a:xfrm>
            <a:off x="722313" y="1855346"/>
            <a:ext cx="1296144" cy="268867"/>
          </a:xfrm>
          <a:prstGeom prst="rect">
            <a:avLst/>
          </a:prstGeom>
        </p:spPr>
      </p:pic>
      <p:sp>
        <p:nvSpPr>
          <p:cNvPr id="15" name="正方形/長方形 14">
            <a:extLst>
              <a:ext uri="{FF2B5EF4-FFF2-40B4-BE49-F238E27FC236}">
                <a16:creationId xmlns:a16="http://schemas.microsoft.com/office/drawing/2014/main" id="{8BE54427-A8B2-4479-A36E-C305F50315CD}"/>
              </a:ext>
            </a:extLst>
          </p:cNvPr>
          <p:cNvSpPr/>
          <p:nvPr userDrawn="1"/>
        </p:nvSpPr>
        <p:spPr>
          <a:xfrm>
            <a:off x="0" y="6247337"/>
            <a:ext cx="9144000" cy="620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254061"/>
              </a:solidFill>
            </a:endParaRPr>
          </a:p>
        </p:txBody>
      </p:sp>
      <p:sp>
        <p:nvSpPr>
          <p:cNvPr id="10" name="スライド番号プレースホルダー 7">
            <a:extLst>
              <a:ext uri="{FF2B5EF4-FFF2-40B4-BE49-F238E27FC236}">
                <a16:creationId xmlns:a16="http://schemas.microsoft.com/office/drawing/2014/main" id="{2D5A3020-6D8A-4A15-BD17-2F2CBCEDC135}"/>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bg1">
                    <a:lumMod val="85000"/>
                  </a:schemeClr>
                </a:solidFill>
                <a:latin typeface="Segoe UI" panose="020B0502040204020203" pitchFamily="34" charset="0"/>
                <a:ea typeface="メイリオ" panose="020B0604030504040204" pitchFamily="50" charset="-128"/>
              </a:rPr>
              <a:pPr/>
              <a:t>‹#›</a:t>
            </a:fld>
            <a:endParaRPr lang="ja-JP" altLang="en-US" sz="825" baseline="0" dirty="0">
              <a:solidFill>
                <a:schemeClr val="bg1">
                  <a:lumMod val="85000"/>
                </a:schemeClr>
              </a:solidFill>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C20EFC0-F6E2-45A9-B52E-BF236F829E4C}"/>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590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ライン）">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8FD9263-C6FB-4A9C-95F7-AA4BBF91E351}"/>
              </a:ext>
            </a:extLst>
          </p:cNvPr>
          <p:cNvSpPr/>
          <p:nvPr userDrawn="1"/>
        </p:nvSpPr>
        <p:spPr>
          <a:xfrm>
            <a:off x="0" y="6613528"/>
            <a:ext cx="9144000" cy="24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65000"/>
                  <a:lumOff val="35000"/>
                </a:schemeClr>
              </a:solidFill>
            </a:endParaRPr>
          </a:p>
        </p:txBody>
      </p:sp>
      <p:sp>
        <p:nvSpPr>
          <p:cNvPr id="5" name="正方形/長方形 4"/>
          <p:cNvSpPr/>
          <p:nvPr userDrawn="1"/>
        </p:nvSpPr>
        <p:spPr>
          <a:xfrm>
            <a:off x="0" y="5517239"/>
            <a:ext cx="9144000" cy="11092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rgbClr val="5A5A5A"/>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a:extLst>
              <a:ext uri="{FF2B5EF4-FFF2-40B4-BE49-F238E27FC236}">
                <a16:creationId xmlns:a16="http://schemas.microsoft.com/office/drawing/2014/main" id="{87E76F26-C7E3-4F61-8E91-693CA1E28BF9}"/>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65000"/>
                    <a:lumOff val="3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4DA454-65FE-4F4A-AA11-EE6589F11B4F}"/>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FE96CA3B-C4A7-470F-BF63-9644F99C26E6}"/>
              </a:ext>
            </a:extLst>
          </p:cNvPr>
          <p:cNvCxnSpPr>
            <a:cxnSpLocks/>
          </p:cNvCxnSpPr>
          <p:nvPr userDrawn="1"/>
        </p:nvCxnSpPr>
        <p:spPr>
          <a:xfrm>
            <a:off x="-900" y="6600817"/>
            <a:ext cx="91449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1" r:id="rId1"/>
    <p:sldLayoutId id="2147483692" r:id="rId2"/>
    <p:sldLayoutId id="2147483697" r:id="rId3"/>
    <p:sldLayoutId id="2147483693" r:id="rId4"/>
    <p:sldLayoutId id="2147483694" r:id="rId5"/>
    <p:sldLayoutId id="2147483695" r:id="rId6"/>
    <p:sldLayoutId id="2147483702" r:id="rId7"/>
    <p:sldLayoutId id="2147483696" r:id="rId8"/>
    <p:sldLayoutId id="2147483709" r:id="rId9"/>
    <p:sldLayoutId id="2147483703" r:id="rId10"/>
    <p:sldLayoutId id="2147483705" r:id="rId11"/>
    <p:sldLayoutId id="2147483706" r:id="rId12"/>
    <p:sldLayoutId id="2147483698" r:id="rId13"/>
    <p:sldLayoutId id="2147483710" r:id="rId14"/>
    <p:sldLayoutId id="2147483699" r:id="rId15"/>
    <p:sldLayoutId id="2147483700" r:id="rId16"/>
    <p:sldLayoutId id="2147483704" r:id="rId17"/>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932BA62-7420-474B-AAAB-8CB9342A5A15}"/>
              </a:ext>
            </a:extLst>
          </p:cNvPr>
          <p:cNvSpPr txBox="1"/>
          <p:nvPr userDrawn="1"/>
        </p:nvSpPr>
        <p:spPr>
          <a:xfrm>
            <a:off x="62085" y="6626498"/>
            <a:ext cx="1845619"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rPr>
              <a:t>© 2025Okinawa prefecture</a:t>
            </a:r>
            <a:endParaRPr lang="ja-JP" altLang="en-US"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emf"/><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94DEC-5DF3-D8AF-19F5-77B0819625C8}"/>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30CEDD7C-08CC-235A-ABFD-31BF59883121}"/>
              </a:ext>
            </a:extLst>
          </p:cNvPr>
          <p:cNvPicPr>
            <a:picLocks noChangeAspect="1"/>
          </p:cNvPicPr>
          <p:nvPr/>
        </p:nvPicPr>
        <p:blipFill>
          <a:blip r:embed="rId2"/>
          <a:stretch>
            <a:fillRect/>
          </a:stretch>
        </p:blipFill>
        <p:spPr>
          <a:xfrm>
            <a:off x="6182798" y="5622016"/>
            <a:ext cx="895235" cy="671426"/>
          </a:xfrm>
          <a:prstGeom prst="rect">
            <a:avLst/>
          </a:prstGeom>
          <a:effectLst>
            <a:softEdge rad="63500"/>
          </a:effectLst>
        </p:spPr>
      </p:pic>
      <p:sp>
        <p:nvSpPr>
          <p:cNvPr id="3" name="タイトル 2">
            <a:extLst>
              <a:ext uri="{FF2B5EF4-FFF2-40B4-BE49-F238E27FC236}">
                <a16:creationId xmlns:a16="http://schemas.microsoft.com/office/drawing/2014/main" id="{653D8033-B549-9A52-B72A-94BEE4DC3DB8}"/>
              </a:ext>
            </a:extLst>
          </p:cNvPr>
          <p:cNvSpPr>
            <a:spLocks noGrp="1"/>
          </p:cNvSpPr>
          <p:nvPr>
            <p:ph type="title"/>
          </p:nvPr>
        </p:nvSpPr>
        <p:spPr>
          <a:xfrm>
            <a:off x="251520" y="108743"/>
            <a:ext cx="6912768" cy="555376"/>
          </a:xfrm>
        </p:spPr>
        <p:txBody>
          <a:bodyPr>
            <a:normAutofit fontScale="90000"/>
          </a:bodyPr>
          <a:lstStyle/>
          <a:p>
            <a:r>
              <a:rPr kumimoji="1" lang="en-US" altLang="ja-JP" dirty="0"/>
              <a:t>2</a:t>
            </a:r>
            <a:r>
              <a:rPr kumimoji="1" lang="ja-JP" altLang="en-US" dirty="0"/>
              <a:t>．海岸漂着物の状況　</a:t>
            </a:r>
            <a:r>
              <a:rPr kumimoji="1" lang="en-US" altLang="ja-JP" dirty="0"/>
              <a:t>(5)</a:t>
            </a:r>
            <a:r>
              <a:rPr kumimoji="1" lang="ja-JP" altLang="en-US" dirty="0"/>
              <a:t>優先的に回収するべき海岸漂着物</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A6D586B6-2501-BFA7-D337-71663CD7358E}"/>
              </a:ext>
            </a:extLst>
          </p:cNvPr>
          <p:cNvSpPr>
            <a:spLocks noGrp="1"/>
          </p:cNvSpPr>
          <p:nvPr>
            <p:ph idx="1"/>
          </p:nvPr>
        </p:nvSpPr>
        <p:spPr>
          <a:xfrm>
            <a:off x="467544" y="836712"/>
            <a:ext cx="8262918" cy="1080120"/>
          </a:xfrm>
        </p:spPr>
        <p:txBody>
          <a:bodyPr>
            <a:normAutofit fontScale="77500" lnSpcReduction="20000"/>
          </a:bodyPr>
          <a:lstStyle/>
          <a:p>
            <a:pPr marL="0" indent="0">
              <a:buNone/>
            </a:pPr>
            <a:r>
              <a:rPr kumimoji="1" lang="ja-JP" altLang="en-US" dirty="0"/>
              <a:t>沖縄県海岸漂着物対策地域計画（平成</a:t>
            </a:r>
            <a:r>
              <a:rPr kumimoji="1" lang="en-US" altLang="ja-JP" dirty="0"/>
              <a:t>22</a:t>
            </a:r>
            <a:r>
              <a:rPr kumimoji="1" lang="ja-JP" altLang="en-US" dirty="0"/>
              <a:t>年</a:t>
            </a:r>
            <a:r>
              <a:rPr lang="ja-JP" altLang="en-US" dirty="0"/>
              <a:t>３</a:t>
            </a:r>
            <a:r>
              <a:rPr kumimoji="1" lang="ja-JP" altLang="en-US" dirty="0"/>
              <a:t>月策定、令和</a:t>
            </a:r>
            <a:r>
              <a:rPr kumimoji="1" lang="en-US" altLang="ja-JP" dirty="0"/>
              <a:t>4</a:t>
            </a:r>
            <a:r>
              <a:rPr kumimoji="1" lang="ja-JP" altLang="en-US" dirty="0"/>
              <a:t>年</a:t>
            </a:r>
            <a:r>
              <a:rPr lang="ja-JP" altLang="en-US" dirty="0"/>
              <a:t>２</a:t>
            </a:r>
            <a:r>
              <a:rPr kumimoji="1" lang="ja-JP" altLang="en-US" dirty="0"/>
              <a:t>月見直し）では、海岸漂着物のうち比較的早期に劣化、分解しマイクロプラスチックとなる発泡スチロール類やフィルム状・シート状のプラスチック製品については漂着後できるだけ速やかに、高い優先度をもって回収する方針が示されています。</a:t>
            </a:r>
            <a:endParaRPr kumimoji="1" lang="en-US" altLang="ja-JP" dirty="0"/>
          </a:p>
          <a:p>
            <a:pPr marL="0" indent="0">
              <a:buNone/>
            </a:pPr>
            <a:r>
              <a:rPr kumimoji="1" lang="ja-JP" altLang="en-US" dirty="0">
                <a:solidFill>
                  <a:srgbClr val="FF0000"/>
                </a:solidFill>
              </a:rPr>
              <a:t>→海岸清掃時に、参加人数に対して海岸漂着物が多すぎて全てを回収できない場合には、発泡スチロール類やフィルム状・シート状のプラスチック製品を優先的に回収することが、より海岸環境への負荷を低減させることになります。</a:t>
            </a:r>
            <a:endParaRPr kumimoji="1" lang="en-US" altLang="ja-JP" dirty="0">
              <a:solidFill>
                <a:srgbClr val="FF0000"/>
              </a:solidFill>
            </a:endParaRPr>
          </a:p>
        </p:txBody>
      </p:sp>
      <p:sp>
        <p:nvSpPr>
          <p:cNvPr id="4" name="角丸四角形 6">
            <a:extLst>
              <a:ext uri="{FF2B5EF4-FFF2-40B4-BE49-F238E27FC236}">
                <a16:creationId xmlns:a16="http://schemas.microsoft.com/office/drawing/2014/main" id="{7E7BA497-7BC0-B05C-5E63-5A9DBF83080C}"/>
              </a:ext>
            </a:extLst>
          </p:cNvPr>
          <p:cNvSpPr/>
          <p:nvPr/>
        </p:nvSpPr>
        <p:spPr>
          <a:xfrm>
            <a:off x="107504" y="1988841"/>
            <a:ext cx="5256584" cy="4273127"/>
          </a:xfrm>
          <a:prstGeom prst="roundRect">
            <a:avLst>
              <a:gd name="adj" fmla="val 2975"/>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6" name="コンテンツ プレースホルダー 1">
            <a:extLst>
              <a:ext uri="{FF2B5EF4-FFF2-40B4-BE49-F238E27FC236}">
                <a16:creationId xmlns:a16="http://schemas.microsoft.com/office/drawing/2014/main" id="{6BC73E0F-B308-4C9E-769D-A015D3FF7918}"/>
              </a:ext>
            </a:extLst>
          </p:cNvPr>
          <p:cNvSpPr txBox="1">
            <a:spLocks/>
          </p:cNvSpPr>
          <p:nvPr/>
        </p:nvSpPr>
        <p:spPr>
          <a:xfrm>
            <a:off x="125039" y="2060848"/>
            <a:ext cx="5383065" cy="4201120"/>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t>沖縄県海岸漂着物対策地域計画（平成</a:t>
            </a:r>
            <a:r>
              <a:rPr lang="en-US" altLang="ja-JP" sz="1200" dirty="0"/>
              <a:t>22</a:t>
            </a:r>
            <a:r>
              <a:rPr lang="ja-JP" altLang="en-US" sz="1200" dirty="0"/>
              <a:t>年３月策定、令和４年２月見直し）</a:t>
            </a:r>
            <a:r>
              <a:rPr lang="en-US" altLang="ja-JP" sz="1200" dirty="0"/>
              <a:t>【</a:t>
            </a:r>
            <a:r>
              <a:rPr lang="ja-JP" altLang="en-US" sz="1200" dirty="0"/>
              <a:t>抜粋</a:t>
            </a:r>
            <a:r>
              <a:rPr lang="en-US" altLang="ja-JP" sz="1200" dirty="0"/>
              <a:t>】</a:t>
            </a:r>
          </a:p>
          <a:p>
            <a:pPr marL="0" indent="0">
              <a:buFont typeface="Arial" panose="020B0604020202020204" pitchFamily="34" charset="0"/>
              <a:buNone/>
            </a:pPr>
            <a:r>
              <a:rPr lang="ja-JP" altLang="en-US" sz="1200" dirty="0"/>
              <a:t>第２章沖縄県における海岸漂着物対策を推進するための計画</a:t>
            </a:r>
            <a:endParaRPr lang="en-US" altLang="ja-JP" sz="1200" dirty="0"/>
          </a:p>
          <a:p>
            <a:pPr marL="0" indent="0">
              <a:buFont typeface="Arial" panose="020B0604020202020204" pitchFamily="34" charset="0"/>
              <a:buNone/>
            </a:pPr>
            <a:r>
              <a:rPr lang="ja-JP" altLang="en-US" sz="1200" dirty="0"/>
              <a:t>５．その他配慮すべき事項</a:t>
            </a:r>
            <a:endParaRPr lang="en-US" altLang="ja-JP" sz="1200" dirty="0"/>
          </a:p>
          <a:p>
            <a:pPr marL="0" indent="0">
              <a:buFont typeface="Arial" panose="020B0604020202020204" pitchFamily="34" charset="0"/>
              <a:buNone/>
            </a:pPr>
            <a:r>
              <a:rPr lang="ja-JP" altLang="en-US" sz="1200" dirty="0"/>
              <a:t>（３）その他技術的知見等</a:t>
            </a:r>
            <a:endParaRPr lang="en-US" altLang="ja-JP" sz="1200" dirty="0"/>
          </a:p>
          <a:p>
            <a:pPr marL="0" indent="0">
              <a:buFont typeface="Arial" panose="020B0604020202020204" pitchFamily="34" charset="0"/>
              <a:buNone/>
            </a:pPr>
            <a:r>
              <a:rPr lang="ja-JP" altLang="en-US" sz="1200" dirty="0"/>
              <a:t>　①適切な回収処理方法の選択</a:t>
            </a:r>
            <a:endParaRPr lang="en-US" altLang="ja-JP" sz="1200" dirty="0"/>
          </a:p>
          <a:p>
            <a:pPr marL="179388" indent="144000">
              <a:buFont typeface="Arial" panose="020B0604020202020204" pitchFamily="34" charset="0"/>
              <a:buNone/>
            </a:pPr>
            <a:r>
              <a:rPr lang="ja-JP" altLang="en-US" sz="1200" dirty="0"/>
              <a:t>海岸漂着物等の回収方法を検討する上では、環境配慮、環境保全の視点から人力を優先する。人力での対応が困難な場合には、重機や運搬及び搬出用の船舶、車輌等の必要性を検討するものとする。</a:t>
            </a:r>
          </a:p>
          <a:p>
            <a:pPr marL="179388" indent="144000">
              <a:buFont typeface="Arial" panose="020B0604020202020204" pitchFamily="34" charset="0"/>
              <a:buNone/>
            </a:pPr>
            <a:r>
              <a:rPr lang="ja-JP" altLang="en-US" sz="1200" dirty="0"/>
              <a:t>また、沖縄県が実施した調査によると、海岸漂着物のうち発泡スチロール類については、製造や漂流の過程において様々な有害物質を吸着し易く、更に漂着後は比較的早期に劣化、分解し、マイクロプラスチックとなる事が判明している。</a:t>
            </a:r>
            <a:r>
              <a:rPr lang="ja-JP" altLang="en-US" sz="1200" u="sng" dirty="0"/>
              <a:t>マイクロプラスチックとなった発泡スチロール類は回収が困難となるため、発泡スチロール類や劣化・分解し易いフィルム状やシート状のプラスチック製品等については、海岸に漂着後できるだけ速やかに、高い優先度をもって回収する取組が必要</a:t>
            </a:r>
            <a:r>
              <a:rPr lang="ja-JP" altLang="en-US" sz="1200" dirty="0"/>
              <a:t>である。</a:t>
            </a:r>
          </a:p>
          <a:p>
            <a:pPr marL="0" indent="0">
              <a:buFont typeface="Arial" panose="020B0604020202020204" pitchFamily="34" charset="0"/>
              <a:buNone/>
            </a:pPr>
            <a:endParaRPr lang="en-US" altLang="ja-JP" sz="1200" dirty="0"/>
          </a:p>
          <a:p>
            <a:pPr marL="0" indent="0">
              <a:buFont typeface="Arial" panose="020B0604020202020204" pitchFamily="34" charset="0"/>
              <a:buNone/>
            </a:pPr>
            <a:endParaRPr lang="en-US" altLang="ja-JP" sz="1200" dirty="0"/>
          </a:p>
        </p:txBody>
      </p:sp>
      <p:pic>
        <p:nvPicPr>
          <p:cNvPr id="7" name="図 6">
            <a:extLst>
              <a:ext uri="{FF2B5EF4-FFF2-40B4-BE49-F238E27FC236}">
                <a16:creationId xmlns:a16="http://schemas.microsoft.com/office/drawing/2014/main" id="{63539FDE-C54E-1889-59B7-C7E5D6600A47}"/>
              </a:ext>
            </a:extLst>
          </p:cNvPr>
          <p:cNvPicPr>
            <a:picLocks noChangeAspect="1"/>
          </p:cNvPicPr>
          <p:nvPr/>
        </p:nvPicPr>
        <p:blipFill>
          <a:blip r:embed="rId3"/>
          <a:stretch>
            <a:fillRect/>
          </a:stretch>
        </p:blipFill>
        <p:spPr>
          <a:xfrm>
            <a:off x="7109253" y="3974753"/>
            <a:ext cx="1050358" cy="1140037"/>
          </a:xfrm>
          <a:prstGeom prst="rect">
            <a:avLst/>
          </a:prstGeom>
        </p:spPr>
      </p:pic>
      <p:pic>
        <p:nvPicPr>
          <p:cNvPr id="9" name="図 8">
            <a:extLst>
              <a:ext uri="{FF2B5EF4-FFF2-40B4-BE49-F238E27FC236}">
                <a16:creationId xmlns:a16="http://schemas.microsoft.com/office/drawing/2014/main" id="{73554DBC-702A-4F0D-D3DB-4793146C14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3351" y="3773335"/>
            <a:ext cx="1596328" cy="1341455"/>
          </a:xfrm>
          <a:prstGeom prst="rect">
            <a:avLst/>
          </a:prstGeom>
        </p:spPr>
      </p:pic>
      <p:pic>
        <p:nvPicPr>
          <p:cNvPr id="15" name="図 14">
            <a:extLst>
              <a:ext uri="{FF2B5EF4-FFF2-40B4-BE49-F238E27FC236}">
                <a16:creationId xmlns:a16="http://schemas.microsoft.com/office/drawing/2014/main" id="{872866AC-0BFD-6E82-960B-AF6719A736E1}"/>
              </a:ext>
            </a:extLst>
          </p:cNvPr>
          <p:cNvPicPr>
            <a:picLocks noChangeAspect="1"/>
          </p:cNvPicPr>
          <p:nvPr/>
        </p:nvPicPr>
        <p:blipFill>
          <a:blip r:embed="rId5"/>
          <a:stretch>
            <a:fillRect/>
          </a:stretch>
        </p:blipFill>
        <p:spPr>
          <a:xfrm>
            <a:off x="5292079" y="1814916"/>
            <a:ext cx="3096345" cy="2190148"/>
          </a:xfrm>
          <a:prstGeom prst="rect">
            <a:avLst/>
          </a:prstGeom>
        </p:spPr>
      </p:pic>
      <p:pic>
        <p:nvPicPr>
          <p:cNvPr id="17" name="図 16">
            <a:extLst>
              <a:ext uri="{FF2B5EF4-FFF2-40B4-BE49-F238E27FC236}">
                <a16:creationId xmlns:a16="http://schemas.microsoft.com/office/drawing/2014/main" id="{1CD4EF51-AC6B-719A-19C6-A33E91D90EAA}"/>
              </a:ext>
            </a:extLst>
          </p:cNvPr>
          <p:cNvPicPr>
            <a:picLocks noChangeAspect="1"/>
          </p:cNvPicPr>
          <p:nvPr/>
        </p:nvPicPr>
        <p:blipFill>
          <a:blip r:embed="rId6"/>
          <a:stretch>
            <a:fillRect/>
          </a:stretch>
        </p:blipFill>
        <p:spPr>
          <a:xfrm>
            <a:off x="7396065" y="1988840"/>
            <a:ext cx="1784447" cy="2261665"/>
          </a:xfrm>
          <a:prstGeom prst="rect">
            <a:avLst/>
          </a:prstGeom>
        </p:spPr>
      </p:pic>
      <p:sp>
        <p:nvSpPr>
          <p:cNvPr id="18" name="コンテンツ プレースホルダー 1">
            <a:extLst>
              <a:ext uri="{FF2B5EF4-FFF2-40B4-BE49-F238E27FC236}">
                <a16:creationId xmlns:a16="http://schemas.microsoft.com/office/drawing/2014/main" id="{3B256E6A-8057-1F64-8582-36ACF8039DBA}"/>
              </a:ext>
            </a:extLst>
          </p:cNvPr>
          <p:cNvSpPr txBox="1">
            <a:spLocks/>
          </p:cNvSpPr>
          <p:nvPr/>
        </p:nvSpPr>
        <p:spPr>
          <a:xfrm>
            <a:off x="179512" y="6381328"/>
            <a:ext cx="8877642" cy="214148"/>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000" dirty="0"/>
              <a:t>沖縄県海岸漂着物対策地域計画（平成</a:t>
            </a:r>
            <a:r>
              <a:rPr lang="en-US" altLang="ja-JP" sz="1000" dirty="0"/>
              <a:t>22</a:t>
            </a:r>
            <a:r>
              <a:rPr lang="ja-JP" altLang="en-US" sz="1000" dirty="0"/>
              <a:t>年</a:t>
            </a:r>
            <a:r>
              <a:rPr lang="en-US" altLang="ja-JP" sz="1000" dirty="0"/>
              <a:t>3</a:t>
            </a:r>
            <a:r>
              <a:rPr lang="ja-JP" altLang="en-US" sz="1000" dirty="0"/>
              <a:t>月策定、令和</a:t>
            </a:r>
            <a:r>
              <a:rPr lang="en-US" altLang="ja-JP" sz="1000" dirty="0"/>
              <a:t>4</a:t>
            </a:r>
            <a:r>
              <a:rPr lang="ja-JP" altLang="en-US" sz="1000" dirty="0"/>
              <a:t>年</a:t>
            </a:r>
            <a:r>
              <a:rPr lang="en-US" altLang="ja-JP" sz="1000" dirty="0"/>
              <a:t>2</a:t>
            </a:r>
            <a:r>
              <a:rPr lang="ja-JP" altLang="en-US" sz="1000" dirty="0"/>
              <a:t>月見直し）</a:t>
            </a:r>
            <a:r>
              <a:rPr lang="en-US" altLang="ja-JP" sz="1000" dirty="0"/>
              <a:t>https://www.pref.okinawa.jp/kurashikankyo/kankyo/1004212/1023447.html</a:t>
            </a:r>
          </a:p>
          <a:p>
            <a:pPr marL="0" indent="0">
              <a:buFont typeface="Arial" panose="020B0604020202020204" pitchFamily="34" charset="0"/>
              <a:buNone/>
            </a:pPr>
            <a:endParaRPr lang="en-US" altLang="ja-JP" sz="1000" dirty="0">
              <a:solidFill>
                <a:srgbClr val="FF0000"/>
              </a:solidFill>
            </a:endParaRPr>
          </a:p>
        </p:txBody>
      </p:sp>
      <p:pic>
        <p:nvPicPr>
          <p:cNvPr id="12" name="図 11">
            <a:extLst>
              <a:ext uri="{FF2B5EF4-FFF2-40B4-BE49-F238E27FC236}">
                <a16:creationId xmlns:a16="http://schemas.microsoft.com/office/drawing/2014/main" id="{4C1980EA-8BEB-CADE-FC98-4923C4ADE10A}"/>
              </a:ext>
            </a:extLst>
          </p:cNvPr>
          <p:cNvPicPr>
            <a:picLocks noChangeAspect="1"/>
          </p:cNvPicPr>
          <p:nvPr/>
        </p:nvPicPr>
        <p:blipFill>
          <a:blip r:embed="rId7"/>
          <a:stretch>
            <a:fillRect/>
          </a:stretch>
        </p:blipFill>
        <p:spPr>
          <a:xfrm>
            <a:off x="5634585" y="5114790"/>
            <a:ext cx="977714" cy="733285"/>
          </a:xfrm>
          <a:prstGeom prst="rect">
            <a:avLst/>
          </a:prstGeom>
          <a:effectLst>
            <a:softEdge rad="63500"/>
          </a:effectLst>
        </p:spPr>
      </p:pic>
      <p:pic>
        <p:nvPicPr>
          <p:cNvPr id="23" name="図 22">
            <a:extLst>
              <a:ext uri="{FF2B5EF4-FFF2-40B4-BE49-F238E27FC236}">
                <a16:creationId xmlns:a16="http://schemas.microsoft.com/office/drawing/2014/main" id="{667674A8-2594-BDC3-6A5B-7FDEC9E88C02}"/>
              </a:ext>
            </a:extLst>
          </p:cNvPr>
          <p:cNvPicPr>
            <a:picLocks noChangeAspect="1"/>
          </p:cNvPicPr>
          <p:nvPr/>
        </p:nvPicPr>
        <p:blipFill>
          <a:blip r:embed="rId8"/>
          <a:stretch>
            <a:fillRect/>
          </a:stretch>
        </p:blipFill>
        <p:spPr>
          <a:xfrm>
            <a:off x="7960538" y="5671929"/>
            <a:ext cx="791407" cy="593555"/>
          </a:xfrm>
          <a:prstGeom prst="rect">
            <a:avLst/>
          </a:prstGeom>
          <a:effectLst>
            <a:softEdge rad="63500"/>
          </a:effectLst>
        </p:spPr>
      </p:pic>
      <p:pic>
        <p:nvPicPr>
          <p:cNvPr id="24" name="図 23">
            <a:extLst>
              <a:ext uri="{FF2B5EF4-FFF2-40B4-BE49-F238E27FC236}">
                <a16:creationId xmlns:a16="http://schemas.microsoft.com/office/drawing/2014/main" id="{6F4A8DF3-934E-3BD8-EA96-1AEA8C587D83}"/>
              </a:ext>
            </a:extLst>
          </p:cNvPr>
          <p:cNvPicPr>
            <a:picLocks noChangeAspect="1"/>
          </p:cNvPicPr>
          <p:nvPr/>
        </p:nvPicPr>
        <p:blipFill>
          <a:blip r:embed="rId9"/>
          <a:stretch>
            <a:fillRect/>
          </a:stretch>
        </p:blipFill>
        <p:spPr>
          <a:xfrm>
            <a:off x="7638824" y="5157192"/>
            <a:ext cx="851622" cy="638716"/>
          </a:xfrm>
          <a:prstGeom prst="rect">
            <a:avLst/>
          </a:prstGeom>
          <a:effectLst>
            <a:softEdge rad="63500"/>
          </a:effectLst>
        </p:spPr>
      </p:pic>
      <p:pic>
        <p:nvPicPr>
          <p:cNvPr id="25" name="図 24">
            <a:extLst>
              <a:ext uri="{FF2B5EF4-FFF2-40B4-BE49-F238E27FC236}">
                <a16:creationId xmlns:a16="http://schemas.microsoft.com/office/drawing/2014/main" id="{6645D5B0-3A16-B896-13B3-DEA9BF3800B0}"/>
              </a:ext>
            </a:extLst>
          </p:cNvPr>
          <p:cNvPicPr>
            <a:picLocks noChangeAspect="1"/>
          </p:cNvPicPr>
          <p:nvPr/>
        </p:nvPicPr>
        <p:blipFill>
          <a:blip r:embed="rId10"/>
          <a:stretch>
            <a:fillRect/>
          </a:stretch>
        </p:blipFill>
        <p:spPr>
          <a:xfrm>
            <a:off x="7380312" y="5662613"/>
            <a:ext cx="738493" cy="553870"/>
          </a:xfrm>
          <a:prstGeom prst="rect">
            <a:avLst/>
          </a:prstGeom>
          <a:effectLst>
            <a:softEdge rad="63500"/>
          </a:effectLst>
        </p:spPr>
      </p:pic>
    </p:spTree>
    <p:extLst>
      <p:ext uri="{BB962C8B-B14F-4D97-AF65-F5344CB8AC3E}">
        <p14:creationId xmlns:p14="http://schemas.microsoft.com/office/powerpoint/2010/main" val="106051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ED9FF-AD95-319A-4EC2-5A8B6290EF38}"/>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F952F24E-8439-6DEB-A9AD-701E86B83368}"/>
              </a:ext>
            </a:extLst>
          </p:cNvPr>
          <p:cNvSpPr>
            <a:spLocks noGrp="1"/>
          </p:cNvSpPr>
          <p:nvPr>
            <p:ph type="title"/>
          </p:nvPr>
        </p:nvSpPr>
        <p:spPr>
          <a:xfrm>
            <a:off x="251520" y="108743"/>
            <a:ext cx="7920880" cy="555376"/>
          </a:xfrm>
        </p:spPr>
        <p:txBody>
          <a:bodyPr>
            <a:normAutofit fontScale="90000"/>
          </a:bodyPr>
          <a:lstStyle/>
          <a:p>
            <a:r>
              <a:rPr kumimoji="1" lang="en-US" altLang="ja-JP" dirty="0"/>
              <a:t>3</a:t>
            </a:r>
            <a:r>
              <a:rPr kumimoji="1" lang="ja-JP" altLang="en-US" dirty="0"/>
              <a:t>．海岸漂着物に係る様々な問題や課題点　</a:t>
            </a:r>
            <a:r>
              <a:rPr kumimoji="1" lang="en-US" altLang="ja-JP" dirty="0"/>
              <a:t>(1)</a:t>
            </a:r>
            <a:r>
              <a:rPr kumimoji="1" lang="ja-JP" altLang="en-US" dirty="0"/>
              <a:t>離島地域における課題</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78413C54-378B-0579-408E-43076DF3A65A}"/>
              </a:ext>
            </a:extLst>
          </p:cNvPr>
          <p:cNvSpPr>
            <a:spLocks noGrp="1"/>
          </p:cNvSpPr>
          <p:nvPr>
            <p:ph idx="1"/>
          </p:nvPr>
        </p:nvSpPr>
        <p:spPr>
          <a:xfrm>
            <a:off x="323528" y="852662"/>
            <a:ext cx="5544616" cy="4664569"/>
          </a:xfrm>
        </p:spPr>
        <p:txBody>
          <a:bodyPr>
            <a:normAutofit/>
          </a:bodyPr>
          <a:lstStyle/>
          <a:p>
            <a:pPr marL="0" indent="0">
              <a:buNone/>
            </a:pPr>
            <a:r>
              <a:rPr kumimoji="1" lang="ja-JP" altLang="en-US" dirty="0"/>
              <a:t>県内の離島地域では、以下のような特有の課題</a:t>
            </a:r>
            <a:r>
              <a:rPr lang="ja-JP" altLang="en-US" dirty="0"/>
              <a:t>があります。</a:t>
            </a:r>
            <a:endParaRPr lang="en-US" altLang="ja-JP" dirty="0"/>
          </a:p>
          <a:p>
            <a:pPr marL="0" indent="0">
              <a:buNone/>
            </a:pPr>
            <a:endParaRPr lang="en-US" altLang="ja-JP" dirty="0"/>
          </a:p>
          <a:p>
            <a:pPr marL="0" indent="0">
              <a:buNone/>
            </a:pPr>
            <a:r>
              <a:rPr lang="ja-JP" altLang="en-US" dirty="0"/>
              <a:t>　１：黒潮の流れの影響もあり、海外由来の漂着物を多く含み、</a:t>
            </a:r>
            <a:br>
              <a:rPr lang="en-US" altLang="ja-JP" dirty="0"/>
            </a:br>
            <a:r>
              <a:rPr lang="ja-JP" altLang="en-US" dirty="0"/>
              <a:t>　　　際限なく漂着するため、継続的な回収・処理が必要。</a:t>
            </a:r>
            <a:endParaRPr lang="en-US" altLang="ja-JP" dirty="0"/>
          </a:p>
          <a:p>
            <a:pPr marL="0" indent="0">
              <a:buNone/>
            </a:pPr>
            <a:endParaRPr lang="en-US" altLang="ja-JP" dirty="0"/>
          </a:p>
          <a:p>
            <a:pPr marL="0" indent="0">
              <a:buNone/>
            </a:pPr>
            <a:r>
              <a:rPr lang="ja-JP" altLang="en-US" dirty="0"/>
              <a:t>　２：特に小規模離島においては、比較的人口が少なく、漂着</a:t>
            </a:r>
            <a:br>
              <a:rPr lang="en-US" altLang="ja-JP" dirty="0"/>
            </a:br>
            <a:r>
              <a:rPr lang="ja-JP" altLang="en-US" dirty="0"/>
              <a:t>　　　物の分別や回収・処理に必要な人員が不足すること。</a:t>
            </a:r>
            <a:endParaRPr lang="en-US" altLang="ja-JP" dirty="0"/>
          </a:p>
          <a:p>
            <a:pPr marL="0" indent="0">
              <a:buNone/>
            </a:pPr>
            <a:endParaRPr lang="en-US" altLang="ja-JP" dirty="0"/>
          </a:p>
          <a:p>
            <a:pPr marL="0" indent="0">
              <a:buNone/>
            </a:pPr>
            <a:r>
              <a:rPr lang="ja-JP" altLang="en-US" dirty="0"/>
              <a:t>　３：市</a:t>
            </a:r>
            <a:r>
              <a:rPr kumimoji="1" lang="ja-JP" altLang="en-US" dirty="0"/>
              <a:t>町村が運営するごみ処理施設で海岸漂着物を処理でき</a:t>
            </a:r>
            <a:br>
              <a:rPr kumimoji="1" lang="en-US" altLang="ja-JP" dirty="0"/>
            </a:br>
            <a:r>
              <a:rPr kumimoji="1" lang="ja-JP" altLang="en-US" dirty="0"/>
              <a:t>　　　ない場合、特に小規模離島においては、廃棄物処理業者</a:t>
            </a:r>
            <a:br>
              <a:rPr kumimoji="1" lang="en-US" altLang="ja-JP" dirty="0"/>
            </a:br>
            <a:r>
              <a:rPr kumimoji="1" lang="ja-JP" altLang="en-US" dirty="0"/>
              <a:t>　　　も少なく、島外処理費用がかかる。</a:t>
            </a:r>
            <a:endParaRPr kumimoji="1" lang="en-US" altLang="ja-JP" dirty="0"/>
          </a:p>
        </p:txBody>
      </p:sp>
      <p:sp>
        <p:nvSpPr>
          <p:cNvPr id="4" name="コンテンツ プレースホルダー 1">
            <a:extLst>
              <a:ext uri="{FF2B5EF4-FFF2-40B4-BE49-F238E27FC236}">
                <a16:creationId xmlns:a16="http://schemas.microsoft.com/office/drawing/2014/main" id="{55B10301-2B65-FA3C-C523-BFFEEB726D07}"/>
              </a:ext>
            </a:extLst>
          </p:cNvPr>
          <p:cNvSpPr txBox="1">
            <a:spLocks/>
          </p:cNvSpPr>
          <p:nvPr/>
        </p:nvSpPr>
        <p:spPr>
          <a:xfrm>
            <a:off x="5076056" y="6308897"/>
            <a:ext cx="2880320"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dirty="0"/>
              <a:t>写真提供：日本エヌ・ユー・エス株式会社</a:t>
            </a:r>
          </a:p>
        </p:txBody>
      </p:sp>
      <p:pic>
        <p:nvPicPr>
          <p:cNvPr id="12" name="図 11">
            <a:extLst>
              <a:ext uri="{FF2B5EF4-FFF2-40B4-BE49-F238E27FC236}">
                <a16:creationId xmlns:a16="http://schemas.microsoft.com/office/drawing/2014/main" id="{2BF1EA4D-7DCD-2502-F83B-DE4CE3B7891D}"/>
              </a:ext>
            </a:extLst>
          </p:cNvPr>
          <p:cNvPicPr>
            <a:picLocks noChangeAspect="1"/>
          </p:cNvPicPr>
          <p:nvPr/>
        </p:nvPicPr>
        <p:blipFill>
          <a:blip r:embed="rId2"/>
          <a:stretch>
            <a:fillRect/>
          </a:stretch>
        </p:blipFill>
        <p:spPr>
          <a:xfrm>
            <a:off x="6258644" y="3239420"/>
            <a:ext cx="2561828" cy="1921371"/>
          </a:xfrm>
          <a:prstGeom prst="rect">
            <a:avLst/>
          </a:prstGeom>
        </p:spPr>
      </p:pic>
      <p:pic>
        <p:nvPicPr>
          <p:cNvPr id="10" name="図 9" descr="ダイアグラム が含まれている画像&#10;&#10;自動的に生成された説明">
            <a:extLst>
              <a:ext uri="{FF2B5EF4-FFF2-40B4-BE49-F238E27FC236}">
                <a16:creationId xmlns:a16="http://schemas.microsoft.com/office/drawing/2014/main" id="{6727DE0F-89F8-2B51-41E6-48B742DF3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880880"/>
            <a:ext cx="2664296" cy="1972056"/>
          </a:xfrm>
          <a:prstGeom prst="rect">
            <a:avLst/>
          </a:prstGeom>
        </p:spPr>
      </p:pic>
      <p:sp>
        <p:nvSpPr>
          <p:cNvPr id="11" name="コンテンツ プレースホルダー 1">
            <a:extLst>
              <a:ext uri="{FF2B5EF4-FFF2-40B4-BE49-F238E27FC236}">
                <a16:creationId xmlns:a16="http://schemas.microsoft.com/office/drawing/2014/main" id="{F2A0768C-7CDB-7DAA-A38A-2482FA3B9E78}"/>
              </a:ext>
            </a:extLst>
          </p:cNvPr>
          <p:cNvSpPr txBox="1">
            <a:spLocks/>
          </p:cNvSpPr>
          <p:nvPr/>
        </p:nvSpPr>
        <p:spPr>
          <a:xfrm>
            <a:off x="251520" y="6309319"/>
            <a:ext cx="4464496"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100" dirty="0"/>
              <a:t>図：黒潮クリーンアップサイト</a:t>
            </a:r>
            <a:r>
              <a:rPr lang="en-US" altLang="ja-JP" sz="1100" dirty="0"/>
              <a:t>https://kuroshiocleanup.com/service/marine_debris_on_okinawa/</a:t>
            </a:r>
            <a:endParaRPr lang="ja-JP" altLang="en-US" sz="1100" dirty="0"/>
          </a:p>
        </p:txBody>
      </p:sp>
    </p:spTree>
    <p:extLst>
      <p:ext uri="{BB962C8B-B14F-4D97-AF65-F5344CB8AC3E}">
        <p14:creationId xmlns:p14="http://schemas.microsoft.com/office/powerpoint/2010/main" val="412309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2CCDB-18E5-2B8C-1D4D-7C4349FD349B}"/>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18D15F1A-2376-598C-3341-BF92D86F3236}"/>
              </a:ext>
            </a:extLst>
          </p:cNvPr>
          <p:cNvSpPr>
            <a:spLocks noGrp="1"/>
          </p:cNvSpPr>
          <p:nvPr>
            <p:ph type="title"/>
          </p:nvPr>
        </p:nvSpPr>
        <p:spPr>
          <a:xfrm>
            <a:off x="251520" y="108743"/>
            <a:ext cx="7272808" cy="555376"/>
          </a:xfrm>
        </p:spPr>
        <p:txBody>
          <a:bodyPr>
            <a:normAutofit fontScale="90000"/>
          </a:bodyPr>
          <a:lstStyle/>
          <a:p>
            <a:r>
              <a:rPr kumimoji="1" lang="en-US" altLang="ja-JP" dirty="0"/>
              <a:t>3</a:t>
            </a:r>
            <a:r>
              <a:rPr kumimoji="1" lang="ja-JP" altLang="en-US" dirty="0"/>
              <a:t>．海岸漂着物に係る様々な問題や課題点　</a:t>
            </a:r>
            <a:r>
              <a:rPr kumimoji="1" lang="en-US" altLang="ja-JP" dirty="0"/>
              <a:t>(2)</a:t>
            </a:r>
            <a:r>
              <a:rPr kumimoji="1" lang="ja-JP" altLang="en-US" dirty="0"/>
              <a:t>海岸漂着物の生物影響</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723797D1-72E3-70EE-7DAF-772A66F3E96D}"/>
              </a:ext>
            </a:extLst>
          </p:cNvPr>
          <p:cNvSpPr>
            <a:spLocks noGrp="1"/>
          </p:cNvSpPr>
          <p:nvPr>
            <p:ph idx="1"/>
          </p:nvPr>
        </p:nvSpPr>
        <p:spPr>
          <a:xfrm>
            <a:off x="192634" y="1222765"/>
            <a:ext cx="8555829" cy="5216929"/>
          </a:xfrm>
        </p:spPr>
        <p:txBody>
          <a:bodyPr>
            <a:noAutofit/>
          </a:bodyPr>
          <a:lstStyle/>
          <a:p>
            <a:pPr marL="0" indent="0">
              <a:buNone/>
            </a:pPr>
            <a:r>
              <a:rPr kumimoji="1" lang="en-US" altLang="ja-JP" sz="1200" b="1" dirty="0">
                <a:highlight>
                  <a:srgbClr val="F7FFAB"/>
                </a:highlight>
              </a:rPr>
              <a:t>1. </a:t>
            </a:r>
            <a:r>
              <a:rPr kumimoji="1" lang="ja-JP" altLang="en-US" sz="1200" b="1" dirty="0">
                <a:highlight>
                  <a:srgbClr val="F7FFAB"/>
                </a:highlight>
              </a:rPr>
              <a:t>動物への直接的な影響</a:t>
            </a:r>
          </a:p>
          <a:p>
            <a:pPr marL="0" indent="0">
              <a:buNone/>
            </a:pPr>
            <a:r>
              <a:rPr kumimoji="1" lang="en-US" altLang="ja-JP" sz="1050" dirty="0"/>
              <a:t>① </a:t>
            </a:r>
            <a:r>
              <a:rPr kumimoji="1" lang="ja-JP" altLang="en-US" sz="1050" dirty="0"/>
              <a:t>誤飲・窒息の危険</a:t>
            </a:r>
          </a:p>
          <a:p>
            <a:pPr marL="0" indent="0">
              <a:buNone/>
            </a:pPr>
            <a:r>
              <a:rPr lang="ja-JP" altLang="en-US" sz="1050" dirty="0"/>
              <a:t>・</a:t>
            </a:r>
            <a:r>
              <a:rPr kumimoji="1" lang="ja-JP" altLang="en-US" sz="1050" dirty="0"/>
              <a:t>プラスチック片やビニール袋  →海鳥やウミガメ、魚類が誤って飲み込み、消化器官に詰まる。栄養不良や窒息死の原因になる。</a:t>
            </a:r>
          </a:p>
          <a:p>
            <a:pPr marL="0" indent="0">
              <a:buNone/>
            </a:pPr>
            <a:r>
              <a:rPr kumimoji="1" lang="ja-JP" altLang="en-US" sz="1050" dirty="0"/>
              <a:t>・釣り糸や漁具　→ 体に絡まり、自由に動けなくなる。 ひれや首に巻きつき、致命傷になることも。</a:t>
            </a:r>
          </a:p>
          <a:p>
            <a:pPr marL="0" indent="0">
              <a:buNone/>
            </a:pPr>
            <a:r>
              <a:rPr kumimoji="1" lang="en-US" altLang="ja-JP" sz="1050" dirty="0"/>
              <a:t>② </a:t>
            </a:r>
            <a:r>
              <a:rPr kumimoji="1" lang="ja-JP" altLang="en-US" sz="1050" dirty="0"/>
              <a:t>有害物質の摂取</a:t>
            </a:r>
          </a:p>
          <a:p>
            <a:pPr marL="0" indent="0">
              <a:buNone/>
            </a:pPr>
            <a:r>
              <a:rPr lang="ja-JP" altLang="en-US" sz="1050" dirty="0"/>
              <a:t>・</a:t>
            </a:r>
            <a:r>
              <a:rPr kumimoji="1" lang="ja-JP" altLang="en-US" sz="1050" dirty="0"/>
              <a:t>マイクロプラスチック  → </a:t>
            </a:r>
            <a:r>
              <a:rPr kumimoji="1" lang="en-US" altLang="ja-JP" sz="1050" dirty="0"/>
              <a:t>PCB</a:t>
            </a:r>
            <a:r>
              <a:rPr kumimoji="1" lang="ja-JP" altLang="en-US" sz="1050" dirty="0"/>
              <a:t>や重金属などの有害物質を吸着。 魚類や貝類が摂取し、食物連鎖を通じて人間にも影響する。</a:t>
            </a:r>
          </a:p>
          <a:p>
            <a:pPr marL="0" indent="0">
              <a:buNone/>
            </a:pPr>
            <a:r>
              <a:rPr lang="ja-JP" altLang="en-US" sz="1050" dirty="0"/>
              <a:t>・</a:t>
            </a:r>
            <a:r>
              <a:rPr kumimoji="1" lang="ja-JP" altLang="en-US" sz="1050" dirty="0"/>
              <a:t>漂着した化学物質（洗剤や油類）  → 生物の呼吸器や皮膚へのダメージ。</a:t>
            </a:r>
          </a:p>
          <a:p>
            <a:pPr marL="0" indent="0">
              <a:buNone/>
            </a:pPr>
            <a:endParaRPr kumimoji="1" lang="en-US" altLang="ja-JP" sz="1050" dirty="0"/>
          </a:p>
          <a:p>
            <a:pPr marL="0" indent="0">
              <a:buNone/>
            </a:pPr>
            <a:r>
              <a:rPr kumimoji="1" lang="en-US" altLang="ja-JP" sz="1200" b="1" dirty="0">
                <a:highlight>
                  <a:srgbClr val="F7FFAB"/>
                </a:highlight>
              </a:rPr>
              <a:t>2. </a:t>
            </a:r>
            <a:r>
              <a:rPr kumimoji="1" lang="ja-JP" altLang="en-US" sz="1200" b="1" dirty="0">
                <a:highlight>
                  <a:srgbClr val="F7FFAB"/>
                </a:highlight>
              </a:rPr>
              <a:t>植物への影響</a:t>
            </a:r>
          </a:p>
          <a:p>
            <a:pPr marL="0" indent="0">
              <a:buNone/>
            </a:pPr>
            <a:r>
              <a:rPr kumimoji="1" lang="ja-JP" altLang="en-US" sz="1050" dirty="0"/>
              <a:t>①土壌汚染と塩害</a:t>
            </a:r>
          </a:p>
          <a:p>
            <a:pPr marL="0" indent="0">
              <a:buNone/>
            </a:pPr>
            <a:r>
              <a:rPr kumimoji="1" lang="ja-JP" altLang="en-US" sz="1050" dirty="0"/>
              <a:t>・化学物質の浸透  → 漂着ごみから溶け出す有害物質が土壌に浸透。海岸植物が吸収。 </a:t>
            </a:r>
            <a:endParaRPr kumimoji="1" lang="en-US" altLang="ja-JP" sz="1050" dirty="0"/>
          </a:p>
          <a:p>
            <a:pPr marL="0" indent="0">
              <a:buNone/>
            </a:pPr>
            <a:r>
              <a:rPr kumimoji="1" lang="ja-JP" altLang="en-US" sz="1050" dirty="0"/>
              <a:t>②光合成の阻害</a:t>
            </a:r>
          </a:p>
          <a:p>
            <a:pPr marL="0" indent="0">
              <a:buNone/>
            </a:pPr>
            <a:r>
              <a:rPr kumimoji="1" lang="ja-JP" altLang="en-US" sz="1050" dirty="0"/>
              <a:t>・漂着ごみの堆積　 → 海草や藻類の上に覆いかぶさり、光が届かない。光合成ができず、成長阻害。</a:t>
            </a:r>
          </a:p>
          <a:p>
            <a:pPr marL="0" indent="0">
              <a:buNone/>
            </a:pPr>
            <a:endParaRPr kumimoji="1" lang="en-US" altLang="ja-JP" sz="1050" dirty="0"/>
          </a:p>
          <a:p>
            <a:pPr marL="0" indent="0">
              <a:buNone/>
            </a:pPr>
            <a:r>
              <a:rPr kumimoji="1" lang="en-US" altLang="ja-JP" sz="1200" b="1" dirty="0">
                <a:highlight>
                  <a:srgbClr val="F7FFAB"/>
                </a:highlight>
              </a:rPr>
              <a:t>3. </a:t>
            </a:r>
            <a:r>
              <a:rPr kumimoji="1" lang="ja-JP" altLang="en-US" sz="1200" b="1" dirty="0">
                <a:highlight>
                  <a:srgbClr val="F7FFAB"/>
                </a:highlight>
              </a:rPr>
              <a:t>生態系全体への影響</a:t>
            </a:r>
          </a:p>
          <a:p>
            <a:pPr marL="0" indent="0">
              <a:buNone/>
            </a:pPr>
            <a:r>
              <a:rPr kumimoji="1" lang="ja-JP" altLang="en-US" sz="1050" dirty="0"/>
              <a:t>①生息環境の破壊</a:t>
            </a:r>
          </a:p>
          <a:p>
            <a:pPr marL="0" indent="0">
              <a:buNone/>
            </a:pPr>
            <a:r>
              <a:rPr kumimoji="1" lang="ja-JP" altLang="en-US" sz="1050" dirty="0"/>
              <a:t>・大型漂着物（漁網や木材）  → サンゴ礁や海岸の植生帯・マングローブ植生帯を破壊。</a:t>
            </a:r>
          </a:p>
          <a:p>
            <a:pPr marL="0" indent="0">
              <a:buNone/>
            </a:pPr>
            <a:r>
              <a:rPr kumimoji="1" lang="ja-JP" altLang="en-US" sz="1050" dirty="0"/>
              <a:t>・発泡スチロール類  → 海岸砂に混じると海岸砂が乾燥し小型動物が住めなくなる、劣化しマイクロプラスチックとなり海岸動物が誤食。</a:t>
            </a:r>
          </a:p>
          <a:p>
            <a:pPr marL="0" indent="0">
              <a:buNone/>
            </a:pPr>
            <a:r>
              <a:rPr kumimoji="1" lang="ja-JP" altLang="en-US" sz="1050" dirty="0"/>
              <a:t>②外来種の拡散</a:t>
            </a:r>
          </a:p>
          <a:p>
            <a:pPr marL="0" indent="0">
              <a:buNone/>
            </a:pPr>
            <a:r>
              <a:rPr kumimoji="1" lang="ja-JP" altLang="en-US" sz="1050" dirty="0"/>
              <a:t>・船や漂流物に付着した外来種  → 他地域からヒトデや貝類、海藻等の外来種が付着して漂着し、現地の生態系へ影響。</a:t>
            </a:r>
          </a:p>
          <a:p>
            <a:pPr marL="0" indent="0">
              <a:buNone/>
            </a:pPr>
            <a:endParaRPr kumimoji="1" lang="en-US" altLang="ja-JP" sz="1050" dirty="0"/>
          </a:p>
          <a:p>
            <a:pPr marL="0" indent="0">
              <a:buNone/>
            </a:pPr>
            <a:r>
              <a:rPr kumimoji="1" lang="ja-JP" altLang="en-US" sz="1050" dirty="0"/>
              <a:t>海岸漂着物は、動植物に対する物理的な被害だけでなく、化学的な汚染や外来種の拡散を通じて生態系全体に深刻な影響を及ぼします。特に、プラスチックごみは分解されずに長期間にわたって影響を与えます。</a:t>
            </a:r>
            <a:endParaRPr kumimoji="1" lang="en-US" altLang="ja-JP" sz="1050" dirty="0"/>
          </a:p>
        </p:txBody>
      </p:sp>
      <p:pic>
        <p:nvPicPr>
          <p:cNvPr id="5" name="図 4">
            <a:extLst>
              <a:ext uri="{FF2B5EF4-FFF2-40B4-BE49-F238E27FC236}">
                <a16:creationId xmlns:a16="http://schemas.microsoft.com/office/drawing/2014/main" id="{321E94D6-A267-1596-67B2-436CE53E699E}"/>
              </a:ext>
            </a:extLst>
          </p:cNvPr>
          <p:cNvPicPr>
            <a:picLocks noChangeAspect="1"/>
          </p:cNvPicPr>
          <p:nvPr/>
        </p:nvPicPr>
        <p:blipFill>
          <a:blip r:embed="rId2"/>
          <a:stretch>
            <a:fillRect/>
          </a:stretch>
        </p:blipFill>
        <p:spPr>
          <a:xfrm rot="19803924">
            <a:off x="7309156" y="604364"/>
            <a:ext cx="1868620" cy="1368775"/>
          </a:xfrm>
          <a:prstGeom prst="rect">
            <a:avLst/>
          </a:prstGeom>
        </p:spPr>
      </p:pic>
      <p:pic>
        <p:nvPicPr>
          <p:cNvPr id="9" name="図 8">
            <a:extLst>
              <a:ext uri="{FF2B5EF4-FFF2-40B4-BE49-F238E27FC236}">
                <a16:creationId xmlns:a16="http://schemas.microsoft.com/office/drawing/2014/main" id="{77530C28-9931-C6B5-27FF-2575742ECE70}"/>
              </a:ext>
            </a:extLst>
          </p:cNvPr>
          <p:cNvPicPr>
            <a:picLocks noChangeAspect="1"/>
          </p:cNvPicPr>
          <p:nvPr/>
        </p:nvPicPr>
        <p:blipFill>
          <a:blip r:embed="rId3"/>
          <a:stretch>
            <a:fillRect/>
          </a:stretch>
        </p:blipFill>
        <p:spPr>
          <a:xfrm>
            <a:off x="7767107" y="2060848"/>
            <a:ext cx="1376893" cy="1484123"/>
          </a:xfrm>
          <a:prstGeom prst="rect">
            <a:avLst/>
          </a:prstGeom>
        </p:spPr>
      </p:pic>
      <p:pic>
        <p:nvPicPr>
          <p:cNvPr id="15" name="図 14">
            <a:extLst>
              <a:ext uri="{FF2B5EF4-FFF2-40B4-BE49-F238E27FC236}">
                <a16:creationId xmlns:a16="http://schemas.microsoft.com/office/drawing/2014/main" id="{8B623FF9-6B1D-5FB6-73B8-013638365BAA}"/>
              </a:ext>
            </a:extLst>
          </p:cNvPr>
          <p:cNvPicPr>
            <a:picLocks noChangeAspect="1"/>
          </p:cNvPicPr>
          <p:nvPr/>
        </p:nvPicPr>
        <p:blipFill>
          <a:blip r:embed="rId4"/>
          <a:stretch>
            <a:fillRect/>
          </a:stretch>
        </p:blipFill>
        <p:spPr>
          <a:xfrm>
            <a:off x="6516217" y="3473373"/>
            <a:ext cx="2232247" cy="1514208"/>
          </a:xfrm>
          <a:prstGeom prst="rect">
            <a:avLst/>
          </a:prstGeom>
        </p:spPr>
      </p:pic>
      <p:sp>
        <p:nvSpPr>
          <p:cNvPr id="2" name="テキスト ボックス 1">
            <a:extLst>
              <a:ext uri="{FF2B5EF4-FFF2-40B4-BE49-F238E27FC236}">
                <a16:creationId xmlns:a16="http://schemas.microsoft.com/office/drawing/2014/main" id="{5CB32953-E959-0CD6-1195-A0DB49422D6C}"/>
              </a:ext>
            </a:extLst>
          </p:cNvPr>
          <p:cNvSpPr txBox="1"/>
          <p:nvPr/>
        </p:nvSpPr>
        <p:spPr>
          <a:xfrm>
            <a:off x="187564" y="887221"/>
            <a:ext cx="7378943" cy="261610"/>
          </a:xfrm>
          <a:prstGeom prst="rect">
            <a:avLst/>
          </a:prstGeom>
          <a:noFill/>
        </p:spPr>
        <p:txBody>
          <a:bodyPr wrap="none" rtlCol="0">
            <a:spAutoFit/>
          </a:bodyPr>
          <a:lstStyle/>
          <a:p>
            <a:pPr algn="l"/>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海岸漂着物が海岸の動植物や生態系に与える影響は、多岐にわたります。以下に、主な影響について紹介します。</a:t>
            </a:r>
          </a:p>
        </p:txBody>
      </p:sp>
    </p:spTree>
    <p:extLst>
      <p:ext uri="{BB962C8B-B14F-4D97-AF65-F5344CB8AC3E}">
        <p14:creationId xmlns:p14="http://schemas.microsoft.com/office/powerpoint/2010/main" val="7497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8987C-92AA-97E1-BFC1-3D7C0563D25F}"/>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90D706CE-A02B-5A36-AF9B-2A430EF406FE}"/>
              </a:ext>
            </a:extLst>
          </p:cNvPr>
          <p:cNvSpPr>
            <a:spLocks noGrp="1"/>
          </p:cNvSpPr>
          <p:nvPr>
            <p:ph type="title"/>
          </p:nvPr>
        </p:nvSpPr>
        <p:spPr>
          <a:xfrm>
            <a:off x="251520" y="108743"/>
            <a:ext cx="7920880" cy="555376"/>
          </a:xfrm>
        </p:spPr>
        <p:txBody>
          <a:bodyPr>
            <a:normAutofit fontScale="90000"/>
          </a:bodyPr>
          <a:lstStyle/>
          <a:p>
            <a:r>
              <a:rPr kumimoji="1" lang="en-US" altLang="ja-JP" dirty="0"/>
              <a:t>3</a:t>
            </a:r>
            <a:r>
              <a:rPr kumimoji="1" lang="ja-JP" altLang="en-US" dirty="0"/>
              <a:t>．海岸漂着物に係る様々な問題や課題点　</a:t>
            </a:r>
            <a:r>
              <a:rPr kumimoji="1" lang="en-US" altLang="ja-JP" dirty="0"/>
              <a:t>(3)</a:t>
            </a:r>
            <a:r>
              <a:rPr kumimoji="1" lang="ja-JP" altLang="en-US" dirty="0"/>
              <a:t>海洋プラスチックの問題</a:t>
            </a:r>
            <a:r>
              <a:rPr kumimoji="1" lang="en-US" altLang="ja-JP" dirty="0"/>
              <a:t>-1</a:t>
            </a:r>
            <a:br>
              <a:rPr kumimoji="1" lang="en-US" altLang="ja-JP" dirty="0"/>
            </a:br>
            <a:r>
              <a:rPr kumimoji="1" lang="ja-JP" altLang="en-US" dirty="0"/>
              <a:t>　海洋プラスチックの発生状況</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B55263A4-0F12-ECF2-E757-B07E17061E9C}"/>
              </a:ext>
            </a:extLst>
          </p:cNvPr>
          <p:cNvSpPr>
            <a:spLocks noGrp="1"/>
          </p:cNvSpPr>
          <p:nvPr>
            <p:ph idx="1"/>
          </p:nvPr>
        </p:nvSpPr>
        <p:spPr>
          <a:xfrm>
            <a:off x="271736" y="836712"/>
            <a:ext cx="8548736" cy="5184576"/>
          </a:xfrm>
        </p:spPr>
        <p:txBody>
          <a:bodyPr>
            <a:noAutofit/>
          </a:bodyPr>
          <a:lstStyle/>
          <a:p>
            <a:pPr marL="0" indent="0">
              <a:buNone/>
            </a:pPr>
            <a:r>
              <a:rPr kumimoji="1" lang="en-US" altLang="ja-JP" sz="1400" b="1" dirty="0">
                <a:highlight>
                  <a:srgbClr val="F7FFAB"/>
                </a:highlight>
              </a:rPr>
              <a:t>1. </a:t>
            </a:r>
            <a:r>
              <a:rPr kumimoji="1" lang="ja-JP" altLang="en-US" sz="1400" b="1" dirty="0">
                <a:highlight>
                  <a:srgbClr val="F7FFAB"/>
                </a:highlight>
              </a:rPr>
              <a:t>海洋プラスチックの発生状況の概要</a:t>
            </a:r>
          </a:p>
          <a:p>
            <a:pPr marL="0" indent="0">
              <a:buNone/>
            </a:pPr>
            <a:r>
              <a:rPr kumimoji="1" lang="ja-JP" altLang="en-US" sz="1100" dirty="0"/>
              <a:t>年間排出量：約</a:t>
            </a:r>
            <a:r>
              <a:rPr kumimoji="1" lang="en-US" altLang="ja-JP" sz="1100" dirty="0"/>
              <a:t>828</a:t>
            </a:r>
            <a:r>
              <a:rPr kumimoji="1" lang="ja-JP" altLang="en-US" sz="1100" dirty="0"/>
              <a:t>万トン（</a:t>
            </a:r>
            <a:r>
              <a:rPr kumimoji="1" lang="en-US" altLang="ja-JP" sz="1100" dirty="0"/>
              <a:t>1) </a:t>
            </a:r>
          </a:p>
          <a:p>
            <a:pPr marL="0" indent="0">
              <a:buNone/>
            </a:pPr>
            <a:r>
              <a:rPr kumimoji="1" lang="ja-JP" altLang="en-US" sz="1100" dirty="0"/>
              <a:t>総量：現在、海洋には 約</a:t>
            </a:r>
            <a:r>
              <a:rPr lang="ja-JP" altLang="en-US" sz="1100" dirty="0"/>
              <a:t>１</a:t>
            </a:r>
            <a:r>
              <a:rPr kumimoji="1" lang="ja-JP" altLang="en-US" sz="1100" dirty="0"/>
              <a:t>億５千万トンのプラスチックごみが存在すると推定されています。</a:t>
            </a:r>
            <a:r>
              <a:rPr kumimoji="1" lang="en-US" altLang="ja-JP" sz="1100" dirty="0"/>
              <a:t>(2)</a:t>
            </a:r>
            <a:endParaRPr kumimoji="1" lang="ja-JP" altLang="en-US" sz="1100" dirty="0"/>
          </a:p>
          <a:p>
            <a:pPr marL="0" indent="0">
              <a:buNone/>
            </a:pPr>
            <a:r>
              <a:rPr kumimoji="1" lang="ja-JP" altLang="en-US" sz="1100" dirty="0"/>
              <a:t>発生源：陸起源が約</a:t>
            </a:r>
            <a:r>
              <a:rPr kumimoji="1" lang="en-US" altLang="ja-JP" sz="1100" dirty="0"/>
              <a:t>80%</a:t>
            </a:r>
            <a:r>
              <a:rPr kumimoji="1" lang="ja-JP" altLang="en-US" sz="1100" dirty="0"/>
              <a:t>、海洋活動起源（漁具や船舶からの廃棄物など）が約</a:t>
            </a:r>
            <a:r>
              <a:rPr kumimoji="1" lang="en-US" altLang="ja-JP" sz="1100" dirty="0"/>
              <a:t>20%</a:t>
            </a:r>
            <a:r>
              <a:rPr kumimoji="1" lang="ja-JP" altLang="en-US" sz="1100" dirty="0"/>
              <a:t>と推定されています。</a:t>
            </a:r>
            <a:r>
              <a:rPr kumimoji="1" lang="en-US" altLang="ja-JP" sz="1100" dirty="0"/>
              <a:t>(2)</a:t>
            </a:r>
            <a:endParaRPr kumimoji="1" lang="ja-JP" altLang="en-US" sz="1100" dirty="0"/>
          </a:p>
          <a:p>
            <a:pPr marL="0" indent="0">
              <a:buNone/>
            </a:pPr>
            <a:endParaRPr kumimoji="1" lang="en-US" altLang="ja-JP" sz="1100" dirty="0"/>
          </a:p>
          <a:p>
            <a:pPr marL="0" indent="0">
              <a:buNone/>
            </a:pPr>
            <a:r>
              <a:rPr kumimoji="1" lang="en-US" altLang="ja-JP" sz="1400" b="1" dirty="0">
                <a:highlight>
                  <a:srgbClr val="F7FFAB"/>
                </a:highlight>
              </a:rPr>
              <a:t>2. </a:t>
            </a:r>
            <a:r>
              <a:rPr kumimoji="1" lang="ja-JP" altLang="en-US" sz="1400" b="1" dirty="0">
                <a:highlight>
                  <a:srgbClr val="F7FFAB"/>
                </a:highlight>
              </a:rPr>
              <a:t>地域別のプラスチック排出状況</a:t>
            </a:r>
          </a:p>
          <a:p>
            <a:pPr marL="0" indent="0">
              <a:buNone/>
            </a:pPr>
            <a:r>
              <a:rPr kumimoji="1" lang="en-US" altLang="ja-JP" sz="1100" b="1" dirty="0"/>
              <a:t>① </a:t>
            </a:r>
            <a:r>
              <a:rPr kumimoji="1" lang="ja-JP" altLang="en-US" sz="1100" b="1" dirty="0"/>
              <a:t>東南アジア</a:t>
            </a:r>
          </a:p>
          <a:p>
            <a:pPr marL="0" indent="0">
              <a:buNone/>
            </a:pPr>
            <a:r>
              <a:rPr kumimoji="1" lang="ja-JP" altLang="en-US" sz="1100" dirty="0"/>
              <a:t>世界全体の海洋プラスチックの約</a:t>
            </a:r>
            <a:r>
              <a:rPr kumimoji="1" lang="en-US" altLang="ja-JP" sz="1100" dirty="0"/>
              <a:t>60%</a:t>
            </a:r>
            <a:r>
              <a:rPr kumimoji="1" lang="ja-JP" altLang="en-US" sz="1100" dirty="0"/>
              <a:t>を占める。特に中国、インドネシア、フィリピン、ベトナム、タイが主要排出国 </a:t>
            </a:r>
            <a:r>
              <a:rPr kumimoji="1" lang="en-US" altLang="ja-JP" sz="1100" dirty="0"/>
              <a:t>(3)(4)</a:t>
            </a:r>
            <a:r>
              <a:rPr kumimoji="1" lang="ja-JP" altLang="en-US" sz="1100" dirty="0"/>
              <a:t>。原因は、インフラ不足、急速な都市化、廃棄物管理の遅れ等。</a:t>
            </a:r>
          </a:p>
          <a:p>
            <a:pPr marL="0" indent="0">
              <a:buNone/>
            </a:pPr>
            <a:r>
              <a:rPr kumimoji="1" lang="en-US" altLang="ja-JP" sz="1100" b="1" dirty="0"/>
              <a:t>② </a:t>
            </a:r>
            <a:r>
              <a:rPr kumimoji="1" lang="ja-JP" altLang="en-US" sz="1100" b="1" dirty="0"/>
              <a:t>ヨーロッパ</a:t>
            </a:r>
          </a:p>
          <a:p>
            <a:pPr marL="0" indent="0">
              <a:buNone/>
            </a:pPr>
            <a:r>
              <a:rPr kumimoji="1" lang="en-US" altLang="ja-JP" sz="1100" dirty="0"/>
              <a:t>EU</a:t>
            </a:r>
            <a:r>
              <a:rPr kumimoji="1" lang="ja-JP" altLang="en-US" sz="1100" dirty="0"/>
              <a:t>全体で年間約</a:t>
            </a:r>
            <a:r>
              <a:rPr kumimoji="1" lang="en-US" altLang="ja-JP" sz="1100" dirty="0"/>
              <a:t>1600</a:t>
            </a:r>
            <a:r>
              <a:rPr kumimoji="1" lang="ja-JP" altLang="en-US" sz="1100" dirty="0"/>
              <a:t>万トンのプラスチック廃棄物が発生 </a:t>
            </a:r>
            <a:r>
              <a:rPr kumimoji="1" lang="en-US" altLang="ja-JP" sz="1100" dirty="0"/>
              <a:t>(2021</a:t>
            </a:r>
            <a:r>
              <a:rPr kumimoji="1" lang="ja-JP" altLang="en-US" sz="1100" dirty="0"/>
              <a:t>年）</a:t>
            </a:r>
            <a:r>
              <a:rPr kumimoji="1" lang="en-US" altLang="ja-JP" sz="1100" dirty="0"/>
              <a:t>(5)</a:t>
            </a:r>
            <a:r>
              <a:rPr kumimoji="1" lang="ja-JP" altLang="en-US" sz="1100" dirty="0"/>
              <a:t>。</a:t>
            </a:r>
            <a:r>
              <a:rPr kumimoji="1" lang="en-US" altLang="ja-JP" sz="1100" dirty="0"/>
              <a:t>EU</a:t>
            </a:r>
            <a:r>
              <a:rPr kumimoji="1" lang="ja-JP" altLang="en-US" sz="1100" dirty="0"/>
              <a:t>指令により、使い捨てプラスチックの禁止やリサイクル率の向上が進行中。</a:t>
            </a:r>
          </a:p>
          <a:p>
            <a:pPr marL="0" indent="0">
              <a:buNone/>
            </a:pPr>
            <a:r>
              <a:rPr kumimoji="1" lang="en-US" altLang="ja-JP" sz="1100" b="1" dirty="0"/>
              <a:t>③ </a:t>
            </a:r>
            <a:r>
              <a:rPr kumimoji="1" lang="ja-JP" altLang="en-US" sz="1100" b="1" dirty="0"/>
              <a:t>日本</a:t>
            </a:r>
          </a:p>
          <a:p>
            <a:pPr marL="0" indent="0">
              <a:buNone/>
            </a:pPr>
            <a:r>
              <a:rPr kumimoji="1" lang="ja-JP" altLang="en-US" sz="1100" dirty="0"/>
              <a:t>年間約</a:t>
            </a:r>
            <a:r>
              <a:rPr kumimoji="1" lang="en-US" altLang="ja-JP" sz="1100" dirty="0"/>
              <a:t>824</a:t>
            </a:r>
            <a:r>
              <a:rPr kumimoji="1" lang="ja-JP" altLang="en-US" sz="1100" dirty="0"/>
              <a:t>万トンのプラスチック廃棄物を排出しており（</a:t>
            </a:r>
            <a:r>
              <a:rPr kumimoji="1" lang="en-US" altLang="ja-JP" sz="1100" dirty="0"/>
              <a:t>2021</a:t>
            </a:r>
            <a:r>
              <a:rPr kumimoji="1" lang="ja-JP" altLang="en-US" sz="1100" dirty="0"/>
              <a:t>年）</a:t>
            </a:r>
            <a:r>
              <a:rPr kumimoji="1" lang="en-US" altLang="ja-JP" sz="1100" dirty="0"/>
              <a:t>(6)</a:t>
            </a:r>
            <a:r>
              <a:rPr lang="ja-JP" altLang="en-US" sz="1100" dirty="0"/>
              <a:t>、</a:t>
            </a:r>
            <a:r>
              <a:rPr kumimoji="1" lang="ja-JP" altLang="en-US" sz="1100" dirty="0"/>
              <a:t>そのうち約</a:t>
            </a:r>
            <a:r>
              <a:rPr kumimoji="1" lang="en-US" altLang="ja-JP" sz="1100" dirty="0"/>
              <a:t>2</a:t>
            </a:r>
            <a:r>
              <a:rPr kumimoji="1" lang="ja-JP" altLang="en-US" sz="1100" dirty="0"/>
              <a:t>万～</a:t>
            </a:r>
            <a:r>
              <a:rPr kumimoji="1" lang="en-US" altLang="ja-JP" sz="1100" dirty="0"/>
              <a:t>6</a:t>
            </a:r>
            <a:r>
              <a:rPr kumimoji="1" lang="ja-JP" altLang="en-US" sz="1100" dirty="0"/>
              <a:t>万トンが海洋に流出 </a:t>
            </a:r>
            <a:r>
              <a:rPr kumimoji="1" lang="en-US" altLang="ja-JP" sz="1100" dirty="0"/>
              <a:t>(3)</a:t>
            </a:r>
            <a:r>
              <a:rPr kumimoji="1" lang="ja-JP" altLang="en-US" sz="1100" dirty="0"/>
              <a:t>。リサイクル率は約</a:t>
            </a:r>
            <a:r>
              <a:rPr lang="en-US" altLang="ja-JP" sz="1100" dirty="0"/>
              <a:t>25</a:t>
            </a:r>
            <a:r>
              <a:rPr kumimoji="1" lang="en-US" altLang="ja-JP" sz="1100" dirty="0"/>
              <a:t>%(7)</a:t>
            </a:r>
            <a:r>
              <a:rPr kumimoji="1" lang="ja-JP" altLang="en-US" sz="1100" dirty="0"/>
              <a:t>。特に河川や海岸からの流入が問題視されている。</a:t>
            </a:r>
          </a:p>
          <a:p>
            <a:pPr marL="0" indent="0">
              <a:buNone/>
            </a:pPr>
            <a:endParaRPr kumimoji="1" lang="en-US" altLang="ja-JP" sz="1100" dirty="0"/>
          </a:p>
          <a:p>
            <a:pPr marL="0" indent="0">
              <a:buNone/>
            </a:pPr>
            <a:r>
              <a:rPr kumimoji="1" lang="en-US" altLang="ja-JP" sz="1400" b="1" dirty="0">
                <a:highlight>
                  <a:srgbClr val="F7FFAB"/>
                </a:highlight>
              </a:rPr>
              <a:t>3. </a:t>
            </a:r>
            <a:r>
              <a:rPr kumimoji="1" lang="ja-JP" altLang="en-US" sz="1400" b="1" dirty="0">
                <a:highlight>
                  <a:srgbClr val="F7FFAB"/>
                </a:highlight>
              </a:rPr>
              <a:t>海洋プラスチックの主要な発生原因</a:t>
            </a:r>
          </a:p>
          <a:p>
            <a:pPr marL="0" indent="0">
              <a:buNone/>
            </a:pPr>
            <a:r>
              <a:rPr kumimoji="1" lang="ja-JP" altLang="en-US" sz="1100" b="1" dirty="0"/>
              <a:t>①不適切な廃棄物管理　</a:t>
            </a:r>
            <a:r>
              <a:rPr kumimoji="1" lang="ja-JP" altLang="en-US" sz="1100" dirty="0"/>
              <a:t>→発展途上国では回収システムが不十分、焼却施設</a:t>
            </a:r>
            <a:r>
              <a:rPr lang="ja-JP" altLang="en-US" sz="1100" dirty="0"/>
              <a:t>の</a:t>
            </a:r>
            <a:r>
              <a:rPr kumimoji="1" lang="ja-JP" altLang="en-US" sz="1100" dirty="0"/>
              <a:t>不足</a:t>
            </a:r>
            <a:r>
              <a:rPr lang="ja-JP" altLang="en-US" sz="1100" dirty="0"/>
              <a:t>や不適切な埋立処分が課題</a:t>
            </a:r>
            <a:r>
              <a:rPr kumimoji="1" lang="ja-JP" altLang="en-US" sz="1100" dirty="0"/>
              <a:t>。</a:t>
            </a:r>
          </a:p>
          <a:p>
            <a:pPr marL="0" indent="0">
              <a:buNone/>
            </a:pPr>
            <a:r>
              <a:rPr kumimoji="1" lang="ja-JP" altLang="en-US" sz="1100" b="1" dirty="0"/>
              <a:t>②河川からの流出　</a:t>
            </a:r>
            <a:r>
              <a:rPr kumimoji="1" lang="ja-JP" altLang="en-US" sz="1100" dirty="0"/>
              <a:t>→　</a:t>
            </a:r>
            <a:r>
              <a:rPr lang="ja-JP" altLang="en-US" sz="1100" dirty="0"/>
              <a:t>河川からの流出は海洋プラスチック</a:t>
            </a:r>
            <a:r>
              <a:rPr kumimoji="1" lang="ja-JP" altLang="en-US" sz="1100" dirty="0"/>
              <a:t>全体の</a:t>
            </a:r>
            <a:r>
              <a:rPr kumimoji="1" lang="en-US" altLang="ja-JP" sz="1100" dirty="0"/>
              <a:t>80%</a:t>
            </a:r>
            <a:r>
              <a:rPr kumimoji="1" lang="ja-JP" altLang="en-US" sz="1100" dirty="0"/>
              <a:t>以上を占める </a:t>
            </a:r>
            <a:r>
              <a:rPr kumimoji="1" lang="en-US" altLang="ja-JP" sz="1100" dirty="0"/>
              <a:t>(8)</a:t>
            </a:r>
            <a:endParaRPr kumimoji="1" lang="ja-JP" altLang="en-US" sz="1100" dirty="0"/>
          </a:p>
          <a:p>
            <a:pPr marL="0" indent="0">
              <a:buNone/>
            </a:pPr>
            <a:r>
              <a:rPr kumimoji="1" lang="ja-JP" altLang="en-US" sz="1100" b="1" dirty="0"/>
              <a:t>③漁業活動　</a:t>
            </a:r>
            <a:r>
              <a:rPr kumimoji="1" lang="ja-JP" altLang="en-US" sz="1100" dirty="0"/>
              <a:t>→　漁網やロープなどの漁具の紛失・投棄によって、漁具に海洋生物が絡まる「ゴーストフィッシング」も問題</a:t>
            </a:r>
          </a:p>
        </p:txBody>
      </p:sp>
      <p:sp>
        <p:nvSpPr>
          <p:cNvPr id="2" name="コンテンツ プレースホルダー 1">
            <a:extLst>
              <a:ext uri="{FF2B5EF4-FFF2-40B4-BE49-F238E27FC236}">
                <a16:creationId xmlns:a16="http://schemas.microsoft.com/office/drawing/2014/main" id="{B7D5364B-DC78-B753-BC47-5798234D8A1E}"/>
              </a:ext>
            </a:extLst>
          </p:cNvPr>
          <p:cNvSpPr txBox="1">
            <a:spLocks/>
          </p:cNvSpPr>
          <p:nvPr/>
        </p:nvSpPr>
        <p:spPr>
          <a:xfrm>
            <a:off x="22623" y="6093296"/>
            <a:ext cx="8877642" cy="432048"/>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900" dirty="0"/>
              <a:t>【</a:t>
            </a:r>
            <a:r>
              <a:rPr lang="ja-JP" altLang="en-US" sz="900" dirty="0"/>
              <a:t>注意</a:t>
            </a:r>
            <a:r>
              <a:rPr lang="en-US" altLang="ja-JP" sz="900" dirty="0"/>
              <a:t>】</a:t>
            </a:r>
            <a:r>
              <a:rPr lang="ja-JP" altLang="en-US" sz="900" dirty="0"/>
              <a:t>括弧内の数字は引用元を示しています。このページで紹介しているプラスチックに係る量や割合等の値については、そのほとんどが正式な公表データとしては存在しないため、様々な</a:t>
            </a:r>
            <a:r>
              <a:rPr lang="en-US" altLang="ja-JP" sz="900" dirty="0"/>
              <a:t>WEB</a:t>
            </a:r>
            <a:r>
              <a:rPr lang="ja-JP" altLang="en-US" sz="900" dirty="0"/>
              <a:t>サイト等から推計された値などの情報を得て本資料でまとめたものです。必ずしも正確な値とは言えないこと、年月の経過と共に値は変化していく点などに留意してください。</a:t>
            </a:r>
            <a:endParaRPr lang="en-US" altLang="ja-JP" sz="900" dirty="0">
              <a:solidFill>
                <a:srgbClr val="FF0000"/>
              </a:solidFill>
            </a:endParaRPr>
          </a:p>
        </p:txBody>
      </p:sp>
    </p:spTree>
    <p:extLst>
      <p:ext uri="{BB962C8B-B14F-4D97-AF65-F5344CB8AC3E}">
        <p14:creationId xmlns:p14="http://schemas.microsoft.com/office/powerpoint/2010/main" val="49589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AF6AE-F55C-21FA-E97E-CC7A96459C2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4A4CF4B-9420-9C14-813D-FB521CA0E93F}"/>
              </a:ext>
            </a:extLst>
          </p:cNvPr>
          <p:cNvSpPr>
            <a:spLocks noGrp="1"/>
          </p:cNvSpPr>
          <p:nvPr>
            <p:ph type="title"/>
          </p:nvPr>
        </p:nvSpPr>
        <p:spPr>
          <a:xfrm>
            <a:off x="251520" y="108743"/>
            <a:ext cx="7920880" cy="555376"/>
          </a:xfrm>
        </p:spPr>
        <p:txBody>
          <a:bodyPr>
            <a:normAutofit fontScale="90000"/>
          </a:bodyPr>
          <a:lstStyle/>
          <a:p>
            <a:r>
              <a:rPr kumimoji="1" lang="en-US" altLang="ja-JP" dirty="0"/>
              <a:t>3</a:t>
            </a:r>
            <a:r>
              <a:rPr kumimoji="1" lang="ja-JP" altLang="en-US" dirty="0"/>
              <a:t>．海岸漂着物に係る様々な問題や課題点　</a:t>
            </a:r>
            <a:r>
              <a:rPr kumimoji="1" lang="en-US" altLang="ja-JP" dirty="0"/>
              <a:t> (3)</a:t>
            </a:r>
            <a:r>
              <a:rPr kumimoji="1" lang="ja-JP" altLang="en-US" dirty="0"/>
              <a:t>海洋プラスチックの問題</a:t>
            </a:r>
            <a:r>
              <a:rPr kumimoji="1" lang="en-US" altLang="ja-JP" dirty="0"/>
              <a:t>-2</a:t>
            </a:r>
            <a:br>
              <a:rPr kumimoji="1" lang="en-US" altLang="ja-JP" dirty="0"/>
            </a:br>
            <a:r>
              <a:rPr kumimoji="1" lang="ja-JP" altLang="en-US" dirty="0"/>
              <a:t>　プラスチックとペットボトルの生産量とリサイクル率</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9D6B56EF-FAF1-CC23-6E70-90B6415761F5}"/>
              </a:ext>
            </a:extLst>
          </p:cNvPr>
          <p:cNvSpPr>
            <a:spLocks noGrp="1"/>
          </p:cNvSpPr>
          <p:nvPr>
            <p:ph idx="1"/>
          </p:nvPr>
        </p:nvSpPr>
        <p:spPr>
          <a:xfrm>
            <a:off x="415427" y="1322989"/>
            <a:ext cx="8424936" cy="3690187"/>
          </a:xfrm>
        </p:spPr>
        <p:txBody>
          <a:bodyPr>
            <a:noAutofit/>
          </a:bodyPr>
          <a:lstStyle/>
          <a:p>
            <a:pPr marL="0" indent="0">
              <a:buNone/>
            </a:pPr>
            <a:r>
              <a:rPr kumimoji="1" lang="en-US" altLang="ja-JP" sz="1400" b="1" dirty="0">
                <a:highlight>
                  <a:srgbClr val="F7FFAB"/>
                </a:highlight>
              </a:rPr>
              <a:t>1. </a:t>
            </a:r>
            <a:r>
              <a:rPr kumimoji="1" lang="ja-JP" altLang="en-US" sz="1400" b="1" dirty="0">
                <a:highlight>
                  <a:srgbClr val="F7FFAB"/>
                </a:highlight>
              </a:rPr>
              <a:t>世界のプラスチック製品の生産量とリサイクル率</a:t>
            </a:r>
          </a:p>
          <a:p>
            <a:pPr marL="0" indent="0">
              <a:buNone/>
            </a:pPr>
            <a:r>
              <a:rPr kumimoji="1" lang="ja-JP" altLang="en-US" sz="1200" dirty="0"/>
              <a:t>●生産量</a:t>
            </a:r>
          </a:p>
          <a:p>
            <a:pPr marL="0" indent="0">
              <a:buNone/>
            </a:pPr>
            <a:r>
              <a:rPr kumimoji="1" lang="ja-JP" altLang="en-US" sz="1200" dirty="0"/>
              <a:t>年間生産量：世界全体で年間約</a:t>
            </a:r>
            <a:r>
              <a:rPr kumimoji="1" lang="en-US" altLang="ja-JP" sz="1200" dirty="0"/>
              <a:t>4.6</a:t>
            </a:r>
            <a:r>
              <a:rPr kumimoji="1" lang="ja-JP" altLang="en-US" sz="1200" dirty="0"/>
              <a:t>億トン以上のプラスチックが生産されています</a:t>
            </a:r>
            <a:r>
              <a:rPr kumimoji="1" lang="en-US" altLang="ja-JP" sz="1200" dirty="0"/>
              <a:t>(9)</a:t>
            </a:r>
            <a:r>
              <a:rPr kumimoji="1" lang="ja-JP" altLang="en-US" sz="1200" dirty="0"/>
              <a:t>。</a:t>
            </a:r>
            <a:endParaRPr kumimoji="1" lang="en-US" altLang="ja-JP" sz="1200" dirty="0"/>
          </a:p>
          <a:p>
            <a:pPr marL="0" indent="0">
              <a:buNone/>
            </a:pPr>
            <a:r>
              <a:rPr lang="ja-JP" altLang="en-US" sz="1200" dirty="0"/>
              <a:t>●</a:t>
            </a:r>
            <a:r>
              <a:rPr kumimoji="1" lang="ja-JP" altLang="en-US" sz="1200" dirty="0"/>
              <a:t>リサイクル率</a:t>
            </a:r>
          </a:p>
          <a:p>
            <a:pPr marL="0" indent="0">
              <a:buNone/>
            </a:pPr>
            <a:r>
              <a:rPr kumimoji="1" lang="ja-JP" altLang="en-US" sz="1200" dirty="0"/>
              <a:t>世界平均：全体のプラスチック廃棄物のうち、リサイクルされる割合は約</a:t>
            </a:r>
            <a:r>
              <a:rPr lang="en-US" altLang="ja-JP" sz="1200" dirty="0"/>
              <a:t>14</a:t>
            </a:r>
            <a:r>
              <a:rPr lang="ja-JP" altLang="en-US" sz="1200" dirty="0"/>
              <a:t>～</a:t>
            </a:r>
            <a:r>
              <a:rPr lang="en-US" altLang="ja-JP" sz="1200" dirty="0"/>
              <a:t>18</a:t>
            </a:r>
            <a:r>
              <a:rPr kumimoji="1" lang="en-US" altLang="ja-JP" sz="1200" dirty="0"/>
              <a:t>%</a:t>
            </a:r>
            <a:r>
              <a:rPr kumimoji="1" lang="ja-JP" altLang="en-US" sz="1200" dirty="0"/>
              <a:t>と報告されています</a:t>
            </a:r>
            <a:r>
              <a:rPr kumimoji="1" lang="en-US" altLang="ja-JP" sz="1200" dirty="0"/>
              <a:t>(7)</a:t>
            </a:r>
            <a:r>
              <a:rPr kumimoji="1" lang="ja-JP" altLang="en-US" sz="1200" dirty="0"/>
              <a:t>。</a:t>
            </a:r>
            <a:endParaRPr kumimoji="1" lang="en-US" altLang="ja-JP" sz="1200" dirty="0"/>
          </a:p>
          <a:p>
            <a:pPr marL="0" indent="0">
              <a:buNone/>
            </a:pPr>
            <a:endParaRPr kumimoji="1" lang="en-US" altLang="ja-JP" sz="1200" dirty="0"/>
          </a:p>
          <a:p>
            <a:pPr marL="0" indent="0">
              <a:buNone/>
            </a:pPr>
            <a:r>
              <a:rPr kumimoji="1" lang="en-US" altLang="ja-JP" sz="1400" b="1" dirty="0">
                <a:highlight>
                  <a:srgbClr val="F7FFAB"/>
                </a:highlight>
              </a:rPr>
              <a:t>2. </a:t>
            </a:r>
            <a:r>
              <a:rPr kumimoji="1" lang="ja-JP" altLang="en-US" sz="1400" b="1" dirty="0">
                <a:highlight>
                  <a:srgbClr val="F7FFAB"/>
                </a:highlight>
              </a:rPr>
              <a:t>ペットボトルの生産量とリサイクル率</a:t>
            </a:r>
          </a:p>
          <a:p>
            <a:pPr marL="0" indent="0">
              <a:buNone/>
            </a:pPr>
            <a:r>
              <a:rPr lang="ja-JP" altLang="en-US" sz="1200" dirty="0"/>
              <a:t>●</a:t>
            </a:r>
            <a:r>
              <a:rPr kumimoji="1" lang="ja-JP" altLang="en-US" sz="1200" dirty="0"/>
              <a:t>生産量</a:t>
            </a:r>
          </a:p>
          <a:p>
            <a:pPr marL="0" indent="0">
              <a:buNone/>
            </a:pPr>
            <a:r>
              <a:rPr kumimoji="1" lang="ja-JP" altLang="en-US" sz="1200" dirty="0"/>
              <a:t>世界全体のペットボトル生産量の正式な統計データはありませんが、</a:t>
            </a:r>
            <a:r>
              <a:rPr kumimoji="1" lang="ja-JP" altLang="en-US" sz="1200" u="sng" dirty="0"/>
              <a:t>年間で約</a:t>
            </a:r>
            <a:r>
              <a:rPr kumimoji="1" lang="en-US" altLang="ja-JP" sz="1200" u="sng" dirty="0"/>
              <a:t>4800</a:t>
            </a:r>
            <a:r>
              <a:rPr kumimoji="1" lang="ja-JP" altLang="en-US" sz="1200" u="sng" dirty="0"/>
              <a:t>億本が消費されている</a:t>
            </a:r>
            <a:r>
              <a:rPr kumimoji="1" lang="ja-JP" altLang="en-US" sz="1200" dirty="0"/>
              <a:t>と言われています。</a:t>
            </a:r>
            <a:r>
              <a:rPr kumimoji="1" lang="en-US" altLang="ja-JP" sz="1200" dirty="0"/>
              <a:t>(10)</a:t>
            </a:r>
            <a:endParaRPr kumimoji="1" lang="ja-JP" altLang="en-US" sz="1200" dirty="0"/>
          </a:p>
          <a:p>
            <a:pPr marL="0" indent="0">
              <a:buNone/>
            </a:pPr>
            <a:r>
              <a:rPr lang="ja-JP" altLang="en-US" sz="1200" dirty="0"/>
              <a:t>●</a:t>
            </a:r>
            <a:r>
              <a:rPr kumimoji="1" lang="ja-JP" altLang="en-US" sz="1200" dirty="0"/>
              <a:t>リサイクル率</a:t>
            </a:r>
          </a:p>
          <a:p>
            <a:pPr marL="0" indent="0">
              <a:buNone/>
            </a:pPr>
            <a:r>
              <a:rPr kumimoji="1" lang="ja-JP" altLang="en-US" sz="1200" dirty="0"/>
              <a:t>日本：</a:t>
            </a:r>
            <a:r>
              <a:rPr kumimoji="1" lang="en-US" altLang="ja-JP" sz="1200" dirty="0"/>
              <a:t>85%(2023</a:t>
            </a:r>
            <a:r>
              <a:rPr kumimoji="1" lang="ja-JP" altLang="en-US" sz="1200" dirty="0"/>
              <a:t>年</a:t>
            </a:r>
            <a:r>
              <a:rPr lang="ja-JP" altLang="en-US" sz="1200" dirty="0"/>
              <a:t>）</a:t>
            </a:r>
            <a:r>
              <a:rPr kumimoji="1" lang="en-US" altLang="ja-JP" sz="1200" dirty="0"/>
              <a:t>(11)</a:t>
            </a:r>
          </a:p>
          <a:p>
            <a:pPr marL="0" indent="0">
              <a:buNone/>
            </a:pPr>
            <a:r>
              <a:rPr kumimoji="1" lang="ja-JP" altLang="en-US" sz="1200" dirty="0"/>
              <a:t>欧州：</a:t>
            </a:r>
            <a:r>
              <a:rPr kumimoji="1" lang="en-US" altLang="ja-JP" sz="1200" dirty="0"/>
              <a:t>43%(2021</a:t>
            </a:r>
            <a:r>
              <a:rPr kumimoji="1" lang="ja-JP" altLang="en-US" sz="1200" dirty="0"/>
              <a:t>年）</a:t>
            </a:r>
            <a:r>
              <a:rPr kumimoji="1" lang="en-US" altLang="ja-JP" sz="1200" dirty="0"/>
              <a:t>(12)</a:t>
            </a:r>
          </a:p>
          <a:p>
            <a:pPr marL="0" indent="0">
              <a:buNone/>
            </a:pPr>
            <a:r>
              <a:rPr kumimoji="1" lang="ja-JP" altLang="en-US" sz="1200" dirty="0"/>
              <a:t>米国：</a:t>
            </a:r>
            <a:r>
              <a:rPr kumimoji="1" lang="en-US" altLang="ja-JP" sz="1200" dirty="0"/>
              <a:t>20%</a:t>
            </a:r>
            <a:r>
              <a:rPr kumimoji="1" lang="ja-JP" altLang="en-US" sz="1200" dirty="0"/>
              <a:t>（</a:t>
            </a:r>
            <a:r>
              <a:rPr kumimoji="1" lang="en-US" altLang="ja-JP" sz="1200" dirty="0"/>
              <a:t>2021</a:t>
            </a:r>
            <a:r>
              <a:rPr kumimoji="1" lang="ja-JP" altLang="en-US" sz="1200" dirty="0"/>
              <a:t>年）</a:t>
            </a:r>
            <a:r>
              <a:rPr kumimoji="1" lang="en-US" altLang="ja-JP" sz="1200" dirty="0"/>
              <a:t>(12)</a:t>
            </a:r>
          </a:p>
        </p:txBody>
      </p:sp>
      <p:sp>
        <p:nvSpPr>
          <p:cNvPr id="2" name="コンテンツ プレースホルダー 1">
            <a:extLst>
              <a:ext uri="{FF2B5EF4-FFF2-40B4-BE49-F238E27FC236}">
                <a16:creationId xmlns:a16="http://schemas.microsoft.com/office/drawing/2014/main" id="{8E909A12-53AF-8A24-3317-D8AA32FD0A90}"/>
              </a:ext>
            </a:extLst>
          </p:cNvPr>
          <p:cNvSpPr txBox="1">
            <a:spLocks/>
          </p:cNvSpPr>
          <p:nvPr/>
        </p:nvSpPr>
        <p:spPr>
          <a:xfrm>
            <a:off x="189073" y="6030825"/>
            <a:ext cx="8877642" cy="432048"/>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900" dirty="0"/>
              <a:t>【</a:t>
            </a:r>
            <a:r>
              <a:rPr lang="ja-JP" altLang="en-US" sz="900" dirty="0"/>
              <a:t>注意</a:t>
            </a:r>
            <a:r>
              <a:rPr lang="en-US" altLang="ja-JP" sz="900" dirty="0"/>
              <a:t>】</a:t>
            </a:r>
            <a:r>
              <a:rPr lang="ja-JP" altLang="en-US" sz="900" dirty="0"/>
              <a:t>括弧内の数字は引用元を示しています。このページで紹介しているプラスチックに係る量や割合等の値については、そのほとんどが正式な公表データとしては存在しないため、様々な</a:t>
            </a:r>
            <a:r>
              <a:rPr lang="en-US" altLang="ja-JP" sz="900" dirty="0"/>
              <a:t>WEB</a:t>
            </a:r>
            <a:r>
              <a:rPr lang="ja-JP" altLang="en-US" sz="900" dirty="0"/>
              <a:t>サイト等から推計された値などの情報を得て本資料でまとめたものです。必ずしも正確な値とは言えないこと、年月の経過と共に値は変化していく点などに留意してください。</a:t>
            </a:r>
            <a:endParaRPr lang="en-US" altLang="ja-JP" sz="900" dirty="0">
              <a:solidFill>
                <a:srgbClr val="FF0000"/>
              </a:solidFill>
            </a:endParaRPr>
          </a:p>
        </p:txBody>
      </p:sp>
      <p:sp>
        <p:nvSpPr>
          <p:cNvPr id="4" name="テキスト ボックス 3">
            <a:extLst>
              <a:ext uri="{FF2B5EF4-FFF2-40B4-BE49-F238E27FC236}">
                <a16:creationId xmlns:a16="http://schemas.microsoft.com/office/drawing/2014/main" id="{EF926999-AEE9-79E1-D1F2-74F158BC26DB}"/>
              </a:ext>
            </a:extLst>
          </p:cNvPr>
          <p:cNvSpPr txBox="1"/>
          <p:nvPr/>
        </p:nvSpPr>
        <p:spPr>
          <a:xfrm>
            <a:off x="395536" y="904822"/>
            <a:ext cx="6624736" cy="338554"/>
          </a:xfrm>
          <a:prstGeom prst="rect">
            <a:avLst/>
          </a:prstGeom>
          <a:noFill/>
        </p:spPr>
        <p:txBody>
          <a:bodyPr wrap="square" rtlCol="0">
            <a:spAutoFit/>
          </a:bodyPr>
          <a:lstStyle/>
          <a:p>
            <a:pPr algn="l"/>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世界のプラスチック製品およびペットボトルの生産量とリサイクル率</a:t>
            </a:r>
          </a:p>
        </p:txBody>
      </p:sp>
      <p:sp>
        <p:nvSpPr>
          <p:cNvPr id="5" name="テキスト ボックス 4">
            <a:extLst>
              <a:ext uri="{FF2B5EF4-FFF2-40B4-BE49-F238E27FC236}">
                <a16:creationId xmlns:a16="http://schemas.microsoft.com/office/drawing/2014/main" id="{8A1028F7-F0E0-A9A0-3B76-8BAC74FE9850}"/>
              </a:ext>
            </a:extLst>
          </p:cNvPr>
          <p:cNvSpPr txBox="1"/>
          <p:nvPr/>
        </p:nvSpPr>
        <p:spPr>
          <a:xfrm>
            <a:off x="310311" y="5306847"/>
            <a:ext cx="8635167" cy="646331"/>
          </a:xfrm>
          <a:prstGeom prst="rect">
            <a:avLst/>
          </a:prstGeom>
          <a:noFill/>
          <a:ln>
            <a:solidFill>
              <a:schemeClr val="bg1">
                <a:lumMod val="50000"/>
              </a:schemeClr>
            </a:solidFill>
          </a:ln>
        </p:spPr>
        <p:txBody>
          <a:bodyPr wrap="square" rtlCol="0">
            <a:spAutoFit/>
          </a:bodyPr>
          <a:lstStyle/>
          <a:p>
            <a:pPr algn="l"/>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世界的にプラスチック製品の生産量は増加傾向にありますが、リサイクル率は依然として低い水準にとどまっていす。</a:t>
            </a:r>
          </a:p>
          <a:p>
            <a:pPr algn="l"/>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特にペットボトルのリサイクル率は地域によって大きく異なり、日本では高いリサイクル率を達成していますが、他の地域では改善の余地があります。プラスチック廃棄物の削減とリサイクル率向上のための取り組みが一層重要となります。</a:t>
            </a:r>
          </a:p>
        </p:txBody>
      </p:sp>
    </p:spTree>
    <p:extLst>
      <p:ext uri="{BB962C8B-B14F-4D97-AF65-F5344CB8AC3E}">
        <p14:creationId xmlns:p14="http://schemas.microsoft.com/office/powerpoint/2010/main" val="289816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D673A1F-37E3-254E-9B70-20715F350D4C}"/>
              </a:ext>
            </a:extLst>
          </p:cNvPr>
          <p:cNvSpPr>
            <a:spLocks noGrp="1"/>
          </p:cNvSpPr>
          <p:nvPr>
            <p:ph idx="1"/>
          </p:nvPr>
        </p:nvSpPr>
        <p:spPr/>
        <p:txBody>
          <a:bodyPr>
            <a:normAutofit fontScale="92500" lnSpcReduction="20000"/>
          </a:bodyPr>
          <a:lstStyle/>
          <a:p>
            <a:pPr marL="228600" indent="-228600">
              <a:buAutoNum type="arabicParenBoth"/>
            </a:pPr>
            <a:r>
              <a:rPr lang="en-US" altLang="ja-JP" sz="1100" dirty="0">
                <a:latin typeface="メイリオ" panose="020B0604030504040204" pitchFamily="50" charset="-128"/>
                <a:ea typeface="メイリオ" panose="020B0604030504040204" pitchFamily="50" charset="-128"/>
              </a:rPr>
              <a:t>UNEP “Mapping of global plastics value chain and plastics losses to the environment”, 2018 </a:t>
            </a:r>
            <a:r>
              <a:rPr kumimoji="1" lang="en-US" altLang="ja-JP" sz="1100" dirty="0">
                <a:latin typeface="メイリオ" panose="020B0604030504040204" pitchFamily="50" charset="-128"/>
                <a:ea typeface="メイリオ" panose="020B0604030504040204" pitchFamily="50" charset="-128"/>
              </a:rPr>
              <a:t>https://gefmarineplastics.org/files/2018%20Mapping%20of%20global%20plastics%20value%20chain%20and%20hotspots%20-%20final%20version%20r181023.pdf</a:t>
            </a:r>
          </a:p>
          <a:p>
            <a:pPr marL="228600" indent="-228600">
              <a:buAutoNum type="arabicParenBoth"/>
            </a:pPr>
            <a:r>
              <a:rPr lang="en-US" altLang="ja-JP" sz="1100" dirty="0">
                <a:latin typeface="メイリオ" panose="020B0604030504040204" pitchFamily="50" charset="-128"/>
                <a:ea typeface="メイリオ" panose="020B0604030504040204" pitchFamily="50" charset="-128"/>
              </a:rPr>
              <a:t>McKinsey &amp; Company and Ocean Conservancy. Stemming the Tide: Land-Based Strategies for a Plastic-Free Ocean. 2015. </a:t>
            </a:r>
            <a:br>
              <a:rPr lang="en-US" altLang="ja-JP" sz="1100" dirty="0">
                <a:latin typeface="メイリオ" panose="020B0604030504040204" pitchFamily="50" charset="-128"/>
                <a:ea typeface="メイリオ" panose="020B0604030504040204" pitchFamily="50" charset="-128"/>
              </a:rPr>
            </a:br>
            <a:r>
              <a:rPr lang="en-US" altLang="ja-JP" sz="1100" dirty="0">
                <a:latin typeface="メイリオ" panose="020B0604030504040204" pitchFamily="50" charset="-128"/>
                <a:ea typeface="メイリオ" panose="020B0604030504040204" pitchFamily="50" charset="-128"/>
              </a:rPr>
              <a:t>https://www.greenpeace.org/static/planet4-indonesia-stateless/2019/02/152bf3f1-152bf3f1-full-report-stemming-the.pdf</a:t>
            </a:r>
          </a:p>
          <a:p>
            <a:pPr marL="228600" indent="-228600">
              <a:buAutoNum type="arabicParenBoth"/>
            </a:pPr>
            <a:r>
              <a:rPr lang="ja-JP" altLang="en-US" sz="1100" dirty="0">
                <a:latin typeface="メイリオ" panose="020B0604030504040204" pitchFamily="50" charset="-128"/>
                <a:ea typeface="メイリオ" panose="020B0604030504040204" pitchFamily="50" charset="-128"/>
              </a:rPr>
              <a:t>環境省「海洋ごみをめぐる最近の動向」</a:t>
            </a:r>
            <a:r>
              <a:rPr lang="en-US" altLang="ja-JP" sz="1100" dirty="0">
                <a:latin typeface="メイリオ" panose="020B0604030504040204" pitchFamily="50" charset="-128"/>
                <a:ea typeface="メイリオ" panose="020B0604030504040204" pitchFamily="50" charset="-128"/>
              </a:rPr>
              <a:t>2018</a:t>
            </a:r>
            <a:r>
              <a:rPr lang="ja-JP" altLang="en-US" sz="1100" dirty="0">
                <a:latin typeface="メイリオ" panose="020B0604030504040204" pitchFamily="50" charset="-128"/>
                <a:ea typeface="メイリオ" panose="020B0604030504040204" pitchFamily="50" charset="-128"/>
              </a:rPr>
              <a:t>年、</a:t>
            </a:r>
            <a:r>
              <a:rPr lang="en-US" altLang="ja-JP" sz="1100" dirty="0" err="1">
                <a:latin typeface="メイリオ" panose="020B0604030504040204" pitchFamily="50" charset="-128"/>
                <a:ea typeface="メイリオ" panose="020B0604030504040204" pitchFamily="50" charset="-128"/>
              </a:rPr>
              <a:t>Jambeck</a:t>
            </a:r>
            <a:r>
              <a:rPr lang="ja-JP" altLang="en-US" sz="1100" dirty="0">
                <a:latin typeface="メイリオ" panose="020B0604030504040204" pitchFamily="50" charset="-128"/>
                <a:ea typeface="メイリオ" panose="020B0604030504040204" pitchFamily="50" charset="-128"/>
              </a:rPr>
              <a:t>ら </a:t>
            </a:r>
            <a:r>
              <a:rPr lang="en-US" altLang="ja-JP" sz="1100" dirty="0">
                <a:latin typeface="メイリオ" panose="020B0604030504040204" pitchFamily="50" charset="-128"/>
                <a:ea typeface="メイリオ" panose="020B0604030504040204" pitchFamily="50" charset="-128"/>
              </a:rPr>
              <a:t>: Plastic waste inputs from land into the ocean, Science (2015) </a:t>
            </a:r>
          </a:p>
          <a:p>
            <a:pPr marL="228600" indent="-228600">
              <a:buAutoNum type="arabicParenBoth"/>
            </a:pPr>
            <a:r>
              <a:rPr lang="en-US" altLang="ja-JP" sz="1100" dirty="0">
                <a:latin typeface="メイリオ" panose="020B0604030504040204" pitchFamily="50" charset="-128"/>
                <a:ea typeface="メイリオ" panose="020B0604030504040204" pitchFamily="50" charset="-128"/>
              </a:rPr>
              <a:t>https://www.ide.go.jp/Japanese/Research/Project/2022/2022240020.html</a:t>
            </a:r>
          </a:p>
          <a:p>
            <a:pPr marL="228600" indent="-228600">
              <a:buAutoNum type="arabicParenBoth"/>
            </a:pPr>
            <a:r>
              <a:rPr lang="en-US" altLang="ja-JP" sz="1100" dirty="0">
                <a:latin typeface="メイリオ" panose="020B0604030504040204" pitchFamily="50" charset="-128"/>
                <a:ea typeface="メイリオ" panose="020B0604030504040204" pitchFamily="50" charset="-128"/>
              </a:rPr>
              <a:t>JETRO </a:t>
            </a:r>
            <a:r>
              <a:rPr lang="ja-JP" altLang="en-US" sz="1100" dirty="0">
                <a:latin typeface="メイリオ" panose="020B0604030504040204" pitchFamily="50" charset="-128"/>
                <a:ea typeface="メイリオ" panose="020B0604030504040204" pitchFamily="50" charset="-128"/>
              </a:rPr>
              <a:t>ビジネス短信（</a:t>
            </a:r>
            <a:r>
              <a:rPr lang="en-US" altLang="ja-JP" sz="1100" dirty="0">
                <a:latin typeface="メイリオ" panose="020B0604030504040204" pitchFamily="50" charset="-128"/>
                <a:ea typeface="メイリオ" panose="020B0604030504040204" pitchFamily="50" charset="-128"/>
              </a:rPr>
              <a:t>2023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26</a:t>
            </a:r>
            <a:r>
              <a:rPr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https://www.jetro.go.jp/biznews/2023/10/e8392513ac4df2d4.html#:~:text=2021%E5%B9%B4%E3%81%AEEU%E5%85%A8%E4%BD%93,%EF%BC%884.1%EF%BC%85%EF%BC%89%E5%A2%97%E5%8A%A0%E3%81%97%E3%81%9F%E3%80%82</a:t>
            </a:r>
          </a:p>
          <a:p>
            <a:pPr marL="228600" indent="-228600">
              <a:buAutoNum type="arabicParenBoth"/>
            </a:pPr>
            <a:r>
              <a:rPr lang="ja-JP" altLang="en-US" sz="1100" dirty="0">
                <a:latin typeface="メイリオ" panose="020B0604030504040204" pitchFamily="50" charset="-128"/>
                <a:ea typeface="メイリオ" panose="020B0604030504040204" pitchFamily="50" charset="-128"/>
              </a:rPr>
              <a:t>プラスチック循環利用協会</a:t>
            </a:r>
            <a:br>
              <a:rPr lang="en-US" altLang="ja-JP" sz="1100" dirty="0">
                <a:latin typeface="メイリオ" panose="020B0604030504040204" pitchFamily="50" charset="-128"/>
                <a:ea typeface="メイリオ" panose="020B0604030504040204" pitchFamily="50" charset="-128"/>
              </a:rPr>
            </a:br>
            <a:r>
              <a:rPr lang="en-US" altLang="ja-JP" sz="1100" dirty="0">
                <a:latin typeface="メイリオ" panose="020B0604030504040204" pitchFamily="50" charset="-128"/>
                <a:ea typeface="メイリオ" panose="020B0604030504040204" pitchFamily="50" charset="-128"/>
              </a:rPr>
              <a:t>https://www.pwmi.or.jp/column/column-790/#:~:text=2022.12.16-,2022%E5%B9%B412%E6%9C%88%E6%8E%B2%E8%BC%89%202021%E5%B9%B4%E5%BB%83%E3%83%97%E3%83%A9%E3%82%B9%E3%83%81%E3%83%83%E3%82%AF%E7%B7%8F,%E3%83%9E%E3%83%86%E3%83%AA%E3%82%A2%E3%83%AB%E3%83%95%E3%83%AD%E3%83%BC%E5%9B%B3)%E3%82%92%E5%85%AC%E8%A1%A8</a:t>
            </a:r>
          </a:p>
          <a:p>
            <a:pPr marL="228600" indent="-228600">
              <a:buAutoNum type="arabicParenBoth"/>
            </a:pPr>
            <a:r>
              <a:rPr lang="ja-JP" altLang="en-US" sz="1100" dirty="0">
                <a:latin typeface="メイリオ" panose="020B0604030504040204" pitchFamily="50" charset="-128"/>
                <a:ea typeface="メイリオ" panose="020B0604030504040204" pitchFamily="50" charset="-128"/>
              </a:rPr>
              <a:t>環境省「プラスチックを取り巻く国内外の状況」</a:t>
            </a:r>
            <a:r>
              <a:rPr lang="en-US" altLang="ja-JP" sz="1100" dirty="0">
                <a:latin typeface="メイリオ" panose="020B0604030504040204" pitchFamily="50" charset="-128"/>
                <a:ea typeface="メイリオ" panose="020B0604030504040204" pitchFamily="50" charset="-128"/>
              </a:rPr>
              <a:t>2020</a:t>
            </a:r>
            <a:r>
              <a:rPr lang="ja-JP" altLang="en-US" sz="1100" dirty="0">
                <a:latin typeface="メイリオ" panose="020B0604030504040204" pitchFamily="50" charset="-128"/>
                <a:ea typeface="メイリオ" panose="020B0604030504040204" pitchFamily="50" charset="-128"/>
              </a:rPr>
              <a:t>年　（</a:t>
            </a:r>
            <a:r>
              <a:rPr lang="en-US" altLang="ja-JP" sz="1100" dirty="0">
                <a:latin typeface="メイリオ" panose="020B0604030504040204" pitchFamily="50" charset="-128"/>
                <a:ea typeface="メイリオ" panose="020B0604030504040204" pitchFamily="50" charset="-128"/>
              </a:rPr>
              <a:t>https://www.env.go.jp/council/03recycle/20201120t2.pdf)</a:t>
            </a:r>
          </a:p>
          <a:p>
            <a:pPr marL="228600" indent="-228600">
              <a:buAutoNum type="arabicParenBoth"/>
            </a:pPr>
            <a:r>
              <a:rPr lang="en-US" altLang="ja-JP" sz="1100" dirty="0">
                <a:latin typeface="メイリオ" panose="020B0604030504040204" pitchFamily="50" charset="-128"/>
                <a:ea typeface="メイリオ" panose="020B0604030504040204" pitchFamily="50" charset="-128"/>
              </a:rPr>
              <a:t>https://fsi-mp.aori.u-tokyo.ac.jp/2021/07/post-26.html#:~:text=%E3%83%97%E3%83%A9%E3%82%B9%E3%83%81%E3%83%83%E3%82%AF%E3%81%AE%E6%B5%B7%E6%B4%8B%E6%B5%81%E5%87%BA%E9%87%8F,30%E6%97%A5%EF%BC%89%E3%81%AB%E7%99%BA%E8%A1%A8%E3%81%97%E3%81%9F%E3%80%82</a:t>
            </a:r>
          </a:p>
          <a:p>
            <a:pPr algn="l" fontAlgn="base">
              <a:buNone/>
            </a:pPr>
            <a:r>
              <a:rPr kumimoji="1" lang="en-US" altLang="ja-JP" sz="1100" dirty="0">
                <a:latin typeface="メイリオ" panose="020B0604030504040204" pitchFamily="50" charset="-128"/>
                <a:ea typeface="メイリオ" panose="020B0604030504040204" pitchFamily="50" charset="-128"/>
              </a:rPr>
              <a:t>(9) OECD</a:t>
            </a:r>
            <a:r>
              <a:rPr kumimoji="1" lang="ja-JP" altLang="en-US" sz="1100" dirty="0">
                <a:latin typeface="メイリオ" panose="020B0604030504040204" pitchFamily="50" charset="-128"/>
                <a:ea typeface="メイリオ" panose="020B0604030504040204" pitchFamily="50" charset="-128"/>
              </a:rPr>
              <a:t>「</a:t>
            </a:r>
            <a:r>
              <a:rPr lang="en-US" altLang="ja-JP" sz="1100" b="1" i="0" dirty="0">
                <a:effectLst/>
                <a:latin typeface="メイリオ" panose="020B0604030504040204" pitchFamily="50" charset="-128"/>
                <a:ea typeface="メイリオ" panose="020B0604030504040204" pitchFamily="50" charset="-128"/>
              </a:rPr>
              <a:t>Global Plastics Outlook </a:t>
            </a:r>
            <a:r>
              <a:rPr lang="en-US" altLang="ja-JP" sz="1100" b="0" i="0" dirty="0">
                <a:solidFill>
                  <a:srgbClr val="586179"/>
                </a:solidFill>
                <a:effectLst/>
                <a:latin typeface="メイリオ" panose="020B0604030504040204" pitchFamily="50" charset="-128"/>
                <a:ea typeface="メイリオ" panose="020B0604030504040204" pitchFamily="50" charset="-128"/>
              </a:rPr>
              <a:t>Economic Drivers, Environmental Impacts and Policy Options</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https://www.oecd.org/en/publications/global-plastics-outlook_de747aef-en.html</a:t>
            </a:r>
          </a:p>
          <a:p>
            <a:pPr algn="l" fontAlgn="base">
              <a:buNone/>
            </a:pPr>
            <a:r>
              <a:rPr kumimoji="1" lang="en-US" altLang="ja-JP" sz="1100" dirty="0">
                <a:latin typeface="メイリオ" panose="020B0604030504040204" pitchFamily="50" charset="-128"/>
                <a:ea typeface="メイリオ" panose="020B0604030504040204" pitchFamily="50" charset="-128"/>
              </a:rPr>
              <a:t>(10) The Guardian</a:t>
            </a:r>
            <a:br>
              <a:rPr kumimoji="1" lang="en-US" altLang="ja-JP" sz="1100" dirty="0">
                <a:latin typeface="メイリオ" panose="020B0604030504040204" pitchFamily="50" charset="-128"/>
                <a:ea typeface="メイリオ" panose="020B0604030504040204" pitchFamily="50" charset="-128"/>
              </a:rPr>
            </a:br>
            <a:r>
              <a:rPr kumimoji="1" lang="en-US" altLang="ja-JP" sz="1100" dirty="0">
                <a:latin typeface="メイリオ" panose="020B0604030504040204" pitchFamily="50" charset="-128"/>
                <a:ea typeface="メイリオ" panose="020B0604030504040204" pitchFamily="50" charset="-128"/>
              </a:rPr>
              <a:t>https://www.theguardian.com/environment/2017/jun/28/a-million-a-minute-worlds-plastic-bottle-binge-as-dangerous-as-climate-change</a:t>
            </a:r>
          </a:p>
          <a:p>
            <a:pPr algn="l" fontAlgn="base">
              <a:buNone/>
            </a:pPr>
            <a:r>
              <a:rPr kumimoji="1" lang="en-US" altLang="ja-JP" sz="1100" dirty="0">
                <a:latin typeface="メイリオ" panose="020B0604030504040204" pitchFamily="50" charset="-128"/>
                <a:ea typeface="メイリオ" panose="020B0604030504040204" pitchFamily="50" charset="-128"/>
              </a:rPr>
              <a:t>(11)PET</a:t>
            </a:r>
            <a:r>
              <a:rPr kumimoji="1" lang="ja-JP" altLang="en-US" sz="1100" dirty="0">
                <a:latin typeface="メイリオ" panose="020B0604030504040204" pitchFamily="50" charset="-128"/>
                <a:ea typeface="メイリオ" panose="020B0604030504040204" pitchFamily="50" charset="-128"/>
              </a:rPr>
              <a:t>ボトルリサイクル推進協議会ウェブサイト</a:t>
            </a:r>
            <a:br>
              <a:rPr kumimoji="1" lang="en-US" altLang="ja-JP" sz="1100" dirty="0">
                <a:latin typeface="メイリオ" panose="020B0604030504040204" pitchFamily="50" charset="-128"/>
                <a:ea typeface="メイリオ" panose="020B0604030504040204" pitchFamily="50" charset="-128"/>
              </a:rPr>
            </a:br>
            <a:r>
              <a:rPr kumimoji="1" lang="en-US" altLang="ja-JP" sz="1100" dirty="0">
                <a:latin typeface="メイリオ" panose="020B0604030504040204" pitchFamily="50" charset="-128"/>
                <a:ea typeface="メイリオ" panose="020B0604030504040204" pitchFamily="50" charset="-128"/>
              </a:rPr>
              <a:t>https://www.petbottle-rec.gr.jp/data/calculate.html?utm_source=chatgpt.com</a:t>
            </a:r>
          </a:p>
          <a:p>
            <a:pPr algn="l" fontAlgn="base">
              <a:buNone/>
            </a:pPr>
            <a:r>
              <a:rPr kumimoji="1" lang="en-US" altLang="ja-JP" sz="1100" dirty="0">
                <a:latin typeface="メイリオ" panose="020B0604030504040204" pitchFamily="50" charset="-128"/>
                <a:ea typeface="メイリオ" panose="020B0604030504040204" pitchFamily="50" charset="-128"/>
              </a:rPr>
              <a:t>(12) PET</a:t>
            </a:r>
            <a:r>
              <a:rPr kumimoji="1" lang="ja-JP" altLang="en-US" sz="1100" dirty="0">
                <a:latin typeface="メイリオ" panose="020B0604030504040204" pitchFamily="50" charset="-128"/>
                <a:ea typeface="メイリオ" panose="020B0604030504040204" pitchFamily="50" charset="-128"/>
              </a:rPr>
              <a:t>ボトルリサイクル推進協議会ウェブサイト</a:t>
            </a:r>
            <a:br>
              <a:rPr kumimoji="1" lang="en-US" altLang="ja-JP" sz="1100" dirty="0">
                <a:latin typeface="メイリオ" panose="020B0604030504040204" pitchFamily="50" charset="-128"/>
                <a:ea typeface="メイリオ" panose="020B0604030504040204" pitchFamily="50" charset="-128"/>
              </a:rPr>
            </a:br>
            <a:r>
              <a:rPr kumimoji="1" lang="en-US" altLang="ja-JP" sz="1100" dirty="0">
                <a:latin typeface="メイリオ" panose="020B0604030504040204" pitchFamily="50" charset="-128"/>
                <a:ea typeface="メイリオ" panose="020B0604030504040204" pitchFamily="50" charset="-128"/>
              </a:rPr>
              <a:t>https://www.petbottle-rec.gr.jp/data/comparison.html?utm_source=chatgpt.com</a:t>
            </a:r>
          </a:p>
        </p:txBody>
      </p:sp>
      <p:sp>
        <p:nvSpPr>
          <p:cNvPr id="3" name="タイトル 2">
            <a:extLst>
              <a:ext uri="{FF2B5EF4-FFF2-40B4-BE49-F238E27FC236}">
                <a16:creationId xmlns:a16="http://schemas.microsoft.com/office/drawing/2014/main" id="{1F993B1B-0A01-B885-14E5-44169ADCBBC6}"/>
              </a:ext>
            </a:extLst>
          </p:cNvPr>
          <p:cNvSpPr>
            <a:spLocks noGrp="1"/>
          </p:cNvSpPr>
          <p:nvPr>
            <p:ph type="title"/>
          </p:nvPr>
        </p:nvSpPr>
        <p:spPr>
          <a:xfrm>
            <a:off x="251520" y="108743"/>
            <a:ext cx="7992888" cy="555376"/>
          </a:xfrm>
        </p:spPr>
        <p:txBody>
          <a:bodyPr>
            <a:normAutofit fontScale="90000"/>
          </a:bodyPr>
          <a:lstStyle/>
          <a:p>
            <a:r>
              <a:rPr kumimoji="1" lang="en-US" altLang="ja-JP" dirty="0"/>
              <a:t>3</a:t>
            </a:r>
            <a:r>
              <a:rPr kumimoji="1" lang="ja-JP" altLang="en-US" dirty="0"/>
              <a:t>．海岸漂着物に係る様々な問題や課題点　</a:t>
            </a:r>
            <a:r>
              <a:rPr kumimoji="1" lang="en-US" altLang="ja-JP" dirty="0"/>
              <a:t>(4)</a:t>
            </a:r>
            <a:r>
              <a:rPr kumimoji="1" lang="ja-JP" altLang="en-US" dirty="0"/>
              <a:t>海洋プラスチックの問題</a:t>
            </a:r>
            <a:r>
              <a:rPr kumimoji="1" lang="en-US" altLang="ja-JP" dirty="0"/>
              <a:t>-1,2</a:t>
            </a:r>
            <a:br>
              <a:rPr kumimoji="1" lang="en-US" altLang="ja-JP" dirty="0"/>
            </a:br>
            <a:r>
              <a:rPr kumimoji="1" lang="ja-JP" altLang="en-US" dirty="0"/>
              <a:t>　引用元</a:t>
            </a:r>
          </a:p>
        </p:txBody>
      </p:sp>
    </p:spTree>
    <p:extLst>
      <p:ext uri="{BB962C8B-B14F-4D97-AF65-F5344CB8AC3E}">
        <p14:creationId xmlns:p14="http://schemas.microsoft.com/office/powerpoint/2010/main" val="1781143174"/>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011F33031E9E240BDD8033FD77D441B" ma:contentTypeVersion="13" ma:contentTypeDescription="新しいドキュメントを作成します。" ma:contentTypeScope="" ma:versionID="f0de1c832cd04fec924a695f0eb21336">
  <xsd:schema xmlns:xsd="http://www.w3.org/2001/XMLSchema" xmlns:xs="http://www.w3.org/2001/XMLSchema" xmlns:p="http://schemas.microsoft.com/office/2006/metadata/properties" xmlns:ns2="6aecc0f6-6965-4c9a-9684-3cce16fb9369" xmlns:ns3="ab20362b-aaee-4290-afbe-cb28d1a63eb4" targetNamespace="http://schemas.microsoft.com/office/2006/metadata/properties" ma:root="true" ma:fieldsID="67706bffab08a1851acfca8170b62cce" ns2:_="" ns3:_="">
    <xsd:import namespace="6aecc0f6-6965-4c9a-9684-3cce16fb9369"/>
    <xsd:import namespace="ab20362b-aaee-4290-afbe-cb28d1a63e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cc0f6-6965-4c9a-9684-3cce16fb9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5efdd6c-03b1-4a34-9893-848b4e1185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0362b-aaee-4290-afbe-cb28d1a63e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13f448-85ca-47f1-b47d-64ae9161e635}" ma:internalName="TaxCatchAll" ma:showField="CatchAllData" ma:web="ab20362b-aaee-4290-afbe-cb28d1a63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ecc0f6-6965-4c9a-9684-3cce16fb9369">
      <Terms xmlns="http://schemas.microsoft.com/office/infopath/2007/PartnerControls"/>
    </lcf76f155ced4ddcb4097134ff3c332f>
    <TaxCatchAll xmlns="ab20362b-aaee-4290-afbe-cb28d1a63eb4" xsi:nil="true"/>
    <MediaLengthInSeconds xmlns="6aecc0f6-6965-4c9a-9684-3cce16fb9369" xsi:nil="true"/>
  </documentManagement>
</p:properties>
</file>

<file path=customXml/itemProps1.xml><?xml version="1.0" encoding="utf-8"?>
<ds:datastoreItem xmlns:ds="http://schemas.openxmlformats.org/officeDocument/2006/customXml" ds:itemID="{F9F3D855-6D97-4B72-8AB7-74118E245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cc0f6-6965-4c9a-9684-3cce16fb9369"/>
    <ds:schemaRef ds:uri="ab20362b-aaee-4290-afbe-cb28d1a63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7D9400-7CE2-4B82-97AA-4A7A87C31B82}">
  <ds:schemaRefs>
    <ds:schemaRef ds:uri="http://schemas.microsoft.com/sharepoint/v3/contenttype/forms"/>
  </ds:schemaRefs>
</ds:datastoreItem>
</file>

<file path=customXml/itemProps3.xml><?xml version="1.0" encoding="utf-8"?>
<ds:datastoreItem xmlns:ds="http://schemas.openxmlformats.org/officeDocument/2006/customXml" ds:itemID="{3AA4C342-6FBF-4471-A637-7A2DA3118B39}">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6aecc0f6-6965-4c9a-9684-3cce16fb9369"/>
    <ds:schemaRef ds:uri="ab20362b-aaee-4290-afbe-cb28d1a63eb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非公式JANUS（3対4）テンプレート (1)</Template>
  <TotalTime>5078</TotalTime>
  <Words>2934</Words>
  <Application>Microsoft Office PowerPoint</Application>
  <PresentationFormat>画面に合わせる (4:3)</PresentationFormat>
  <Paragraphs>110</Paragraphs>
  <Slides>6</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6</vt:i4>
      </vt:variant>
    </vt:vector>
  </HeadingPairs>
  <TitlesOfParts>
    <vt:vector size="16" baseType="lpstr">
      <vt:lpstr>BIZ UDPゴシック</vt:lpstr>
      <vt:lpstr>BIZ UDゴシック</vt:lpstr>
      <vt:lpstr>var(--font-stack-display-vf,sans-serif)</vt:lpstr>
      <vt:lpstr>メイリオ</vt:lpstr>
      <vt:lpstr>Arial</vt:lpstr>
      <vt:lpstr>Calibri</vt:lpstr>
      <vt:lpstr>Noto Sans</vt:lpstr>
      <vt:lpstr>Segoe UI</vt:lpstr>
      <vt:lpstr>3_Office ​​テーマ</vt:lpstr>
      <vt:lpstr>3_Office ​​テーマ</vt:lpstr>
      <vt:lpstr>2．海岸漂着物の状況　(5)優先的に回収するべき海岸漂着物</vt:lpstr>
      <vt:lpstr>3．海岸漂着物に係る様々な問題や課題点　(1)離島地域における課題</vt:lpstr>
      <vt:lpstr>3．海岸漂着物に係る様々な問題や課題点　(2)海岸漂着物の生物影響</vt:lpstr>
      <vt:lpstr>3．海岸漂着物に係る様々な問題や課題点　(3)海洋プラスチックの問題-1 　海洋プラスチックの発生状況</vt:lpstr>
      <vt:lpstr>3．海岸漂着物に係る様々な問題や課題点　 (3)海洋プラスチックの問題-2 　プラスチックとペットボトルの生産量とリサイクル率</vt:lpstr>
      <vt:lpstr>3．海岸漂着物に係る様々な問題や課題点　(4)海洋プラスチックの問題-1,2 　引用元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賀子</dc:creator>
  <cp:lastModifiedBy>0007165</cp:lastModifiedBy>
  <cp:revision>72</cp:revision>
  <cp:lastPrinted>2025-03-14T07:23:00Z</cp:lastPrinted>
  <dcterms:created xsi:type="dcterms:W3CDTF">2023-11-27T08:01:03Z</dcterms:created>
  <dcterms:modified xsi:type="dcterms:W3CDTF">2025-10-15T05:55:07Z</dcterms:modified>
</cp:coreProperties>
</file>