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691" r:id="rId4"/>
    <p:sldMasterId id="2147483712" r:id="rId5"/>
  </p:sldMasterIdLst>
  <p:notesMasterIdLst>
    <p:notesMasterId r:id="rId8"/>
  </p:notesMasterIdLst>
  <p:handoutMasterIdLst>
    <p:handoutMasterId r:id="rId9"/>
  </p:handoutMasterIdLst>
  <p:sldIdLst>
    <p:sldId id="454" r:id="rId6"/>
    <p:sldId id="467"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4242" autoAdjust="0"/>
  </p:normalViewPr>
  <p:slideViewPr>
    <p:cSldViewPr>
      <p:cViewPr varScale="1">
        <p:scale>
          <a:sx n="71" d="100"/>
          <a:sy n="71" d="100"/>
        </p:scale>
        <p:origin x="2394" y="54"/>
      </p:cViewPr>
      <p:guideLst>
        <p:guide orient="horz" pos="2160"/>
        <p:guide pos="2880"/>
      </p:guideLst>
    </p:cSldViewPr>
  </p:slideViewPr>
  <p:notesTextViewPr>
    <p:cViewPr>
      <p:scale>
        <a:sx n="400" d="100"/>
        <a:sy n="400"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38</a:t>
            </a:fld>
            <a:endParaRPr kumimoji="1" lang="ja-JP" altLang="en-US"/>
          </a:p>
        </p:txBody>
      </p:sp>
    </p:spTree>
    <p:extLst>
      <p:ext uri="{BB962C8B-B14F-4D97-AF65-F5344CB8AC3E}">
        <p14:creationId xmlns:p14="http://schemas.microsoft.com/office/powerpoint/2010/main" val="89379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1EE5-7D34-0C17-771D-E796D941473E}"/>
            </a:ext>
          </a:extLst>
        </p:cNvPr>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621D08CA-ACD9-95D9-53B1-BA04FB2164D9}"/>
              </a:ext>
            </a:extLst>
          </p:cNvPr>
          <p:cNvSpPr/>
          <p:nvPr/>
        </p:nvSpPr>
        <p:spPr bwMode="auto">
          <a:xfrm>
            <a:off x="467544" y="1238850"/>
            <a:ext cx="3967022" cy="236988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ビニール製のバルーン</a:t>
            </a:r>
            <a:endParaRPr kumimoji="0" lang="en-US"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通常はヘリウムガスが使われますが、水素ガスが入っている場合があり、火気に近づくと爆発する</a:t>
            </a:r>
            <a:r>
              <a:rPr kumimoji="0" lang="ja-JP" altLang="en-US" sz="1100" dirty="0">
                <a:latin typeface="BIZ UDPゴシック" panose="020B0400000000000000" pitchFamily="50" charset="-128"/>
                <a:ea typeface="BIZ UDPゴシック" panose="020B0400000000000000" pitchFamily="50" charset="-128"/>
              </a:rPr>
              <a:t>おそれ</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があります。</a:t>
            </a:r>
          </a:p>
        </p:txBody>
      </p:sp>
      <p:sp>
        <p:nvSpPr>
          <p:cNvPr id="3" name="タイトル 2">
            <a:extLst>
              <a:ext uri="{FF2B5EF4-FFF2-40B4-BE49-F238E27FC236}">
                <a16:creationId xmlns:a16="http://schemas.microsoft.com/office/drawing/2014/main" id="{E26FB50F-B872-ED2B-1B42-E70767B4F7B2}"/>
              </a:ext>
            </a:extLst>
          </p:cNvPr>
          <p:cNvSpPr>
            <a:spLocks noGrp="1"/>
          </p:cNvSpPr>
          <p:nvPr>
            <p:ph type="title"/>
          </p:nvPr>
        </p:nvSpPr>
        <p:spPr>
          <a:xfrm>
            <a:off x="251520" y="108743"/>
            <a:ext cx="6912768" cy="555376"/>
          </a:xfrm>
        </p:spPr>
        <p:txBody>
          <a:bodyPr>
            <a:normAutofit fontScale="90000"/>
          </a:bodyPr>
          <a:lstStyle/>
          <a:p>
            <a:r>
              <a:rPr kumimoji="1" lang="en-US" altLang="ja-JP" dirty="0"/>
              <a:t>2</a:t>
            </a:r>
            <a:r>
              <a:rPr kumimoji="1" lang="ja-JP" altLang="en-US" dirty="0"/>
              <a:t>．海岸漂着物の状況　</a:t>
            </a:r>
            <a:r>
              <a:rPr kumimoji="1" lang="en-US" altLang="ja-JP" dirty="0"/>
              <a:t>(4)</a:t>
            </a:r>
            <a:r>
              <a:rPr kumimoji="1" lang="ja-JP" altLang="en-US" dirty="0"/>
              <a:t>危険な海岸漂着物　①代表的な種類</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E7978A5F-619D-0B6A-A699-9CA8F2DCF5D7}"/>
              </a:ext>
            </a:extLst>
          </p:cNvPr>
          <p:cNvSpPr>
            <a:spLocks noGrp="1"/>
          </p:cNvSpPr>
          <p:nvPr>
            <p:ph idx="1"/>
          </p:nvPr>
        </p:nvSpPr>
        <p:spPr>
          <a:xfrm>
            <a:off x="395536" y="836712"/>
            <a:ext cx="8262918" cy="360040"/>
          </a:xfrm>
        </p:spPr>
        <p:txBody>
          <a:bodyPr>
            <a:normAutofit/>
          </a:bodyPr>
          <a:lstStyle/>
          <a:p>
            <a:pPr marL="0" indent="0">
              <a:buNone/>
            </a:pPr>
            <a:r>
              <a:rPr kumimoji="1" lang="ja-JP" altLang="en-US" dirty="0"/>
              <a:t>沖縄県内でみられる代表的な危険な海岸漂着物を紹介します。</a:t>
            </a:r>
          </a:p>
        </p:txBody>
      </p:sp>
      <p:sp>
        <p:nvSpPr>
          <p:cNvPr id="2" name="コンテンツ プレースホルダー 1">
            <a:extLst>
              <a:ext uri="{FF2B5EF4-FFF2-40B4-BE49-F238E27FC236}">
                <a16:creationId xmlns:a16="http://schemas.microsoft.com/office/drawing/2014/main" id="{11AF486F-4C9E-7564-CB42-0416EC1035CE}"/>
              </a:ext>
            </a:extLst>
          </p:cNvPr>
          <p:cNvSpPr txBox="1">
            <a:spLocks/>
          </p:cNvSpPr>
          <p:nvPr/>
        </p:nvSpPr>
        <p:spPr>
          <a:xfrm>
            <a:off x="341530" y="6057292"/>
            <a:ext cx="8262918" cy="468052"/>
          </a:xfrm>
          <a:prstGeom prst="rect">
            <a:avLst/>
          </a:prstGeom>
        </p:spPr>
        <p:txBody>
          <a:bodyPr vert="horz" lIns="91440" tIns="45720" rIns="91440" bIns="45720" rtlCol="0">
            <a:normAutofit fontScale="925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t>上記の他には、発炎筒や不発弾等の爆発物、正体不明の液体入り容器、動物の死骸などがあります。</a:t>
            </a:r>
          </a:p>
        </p:txBody>
      </p:sp>
      <p:pic>
        <p:nvPicPr>
          <p:cNvPr id="31" name="Picture 37">
            <a:extLst>
              <a:ext uri="{FF2B5EF4-FFF2-40B4-BE49-F238E27FC236}">
                <a16:creationId xmlns:a16="http://schemas.microsoft.com/office/drawing/2014/main" id="{F232B2E2-646E-B132-0B9D-FA34F3206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26882"/>
            <a:ext cx="2077368" cy="156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13324">
            <a:extLst>
              <a:ext uri="{FF2B5EF4-FFF2-40B4-BE49-F238E27FC236}">
                <a16:creationId xmlns:a16="http://schemas.microsoft.com/office/drawing/2014/main" id="{E8ACEB11-E73F-3339-F166-D0606D8C0F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267" y="1526882"/>
            <a:ext cx="1598701" cy="15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a:extLst>
              <a:ext uri="{FF2B5EF4-FFF2-40B4-BE49-F238E27FC236}">
                <a16:creationId xmlns:a16="http://schemas.microsoft.com/office/drawing/2014/main" id="{08615646-CDF3-5C6C-6E2F-D2DCC6BB1C7F}"/>
              </a:ext>
            </a:extLst>
          </p:cNvPr>
          <p:cNvSpPr/>
          <p:nvPr/>
        </p:nvSpPr>
        <p:spPr bwMode="auto">
          <a:xfrm>
            <a:off x="4572000" y="1238850"/>
            <a:ext cx="3888432" cy="236988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ポリタンク</a:t>
            </a:r>
            <a:endParaRPr kumimoji="0" lang="en-US"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強酸性の液体</a:t>
            </a:r>
            <a:r>
              <a:rPr kumimoji="0" lang="ja-JP" altLang="en-US" sz="1100" dirty="0">
                <a:latin typeface="BIZ UDPゴシック" panose="020B0400000000000000" pitchFamily="50" charset="-128"/>
                <a:ea typeface="BIZ UDPゴシック" panose="020B0400000000000000" pitchFamily="50" charset="-128"/>
              </a:rPr>
              <a:t>など</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が入っている場合があります。開けないようにしましょう。</a:t>
            </a:r>
          </a:p>
        </p:txBody>
      </p:sp>
      <p:pic>
        <p:nvPicPr>
          <p:cNvPr id="38" name="図 28">
            <a:extLst>
              <a:ext uri="{FF2B5EF4-FFF2-40B4-BE49-F238E27FC236}">
                <a16:creationId xmlns:a16="http://schemas.microsoft.com/office/drawing/2014/main" id="{37D8633A-67C0-44A8-EB07-1C0C26CD3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472" y="1554364"/>
            <a:ext cx="1516767" cy="15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38">
            <a:extLst>
              <a:ext uri="{FF2B5EF4-FFF2-40B4-BE49-F238E27FC236}">
                <a16:creationId xmlns:a16="http://schemas.microsoft.com/office/drawing/2014/main" id="{2BB39365-B766-C609-FEC8-FCC04CCD9EB2}"/>
              </a:ext>
            </a:extLst>
          </p:cNvPr>
          <p:cNvPicPr>
            <a:picLocks noChangeAspect="1"/>
          </p:cNvPicPr>
          <p:nvPr/>
        </p:nvPicPr>
        <p:blipFill>
          <a:blip r:embed="rId6"/>
          <a:stretch>
            <a:fillRect/>
          </a:stretch>
        </p:blipFill>
        <p:spPr>
          <a:xfrm>
            <a:off x="6228184" y="1544020"/>
            <a:ext cx="2025342" cy="1516765"/>
          </a:xfrm>
          <a:prstGeom prst="rect">
            <a:avLst/>
          </a:prstGeom>
        </p:spPr>
      </p:pic>
      <p:sp>
        <p:nvSpPr>
          <p:cNvPr id="40" name="正方形/長方形 39">
            <a:extLst>
              <a:ext uri="{FF2B5EF4-FFF2-40B4-BE49-F238E27FC236}">
                <a16:creationId xmlns:a16="http://schemas.microsoft.com/office/drawing/2014/main" id="{31593016-07C3-8412-B12C-77BB329B53A1}"/>
              </a:ext>
            </a:extLst>
          </p:cNvPr>
          <p:cNvSpPr/>
          <p:nvPr/>
        </p:nvSpPr>
        <p:spPr bwMode="auto">
          <a:xfrm>
            <a:off x="467544" y="3683054"/>
            <a:ext cx="2376264"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ライター</a:t>
            </a: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ガスが残っているものは危険です。</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ガスが残っておらず、割れているものはプラスチックの破片として扱っても問題ありません。</a:t>
            </a:r>
          </a:p>
        </p:txBody>
      </p:sp>
      <p:pic>
        <p:nvPicPr>
          <p:cNvPr id="43" name="図 42">
            <a:extLst>
              <a:ext uri="{FF2B5EF4-FFF2-40B4-BE49-F238E27FC236}">
                <a16:creationId xmlns:a16="http://schemas.microsoft.com/office/drawing/2014/main" id="{1CC07D77-6DD8-752B-349D-DF7C58F4F8B5}"/>
              </a:ext>
            </a:extLst>
          </p:cNvPr>
          <p:cNvPicPr>
            <a:picLocks noChangeAspect="1"/>
          </p:cNvPicPr>
          <p:nvPr/>
        </p:nvPicPr>
        <p:blipFill>
          <a:blip r:embed="rId7"/>
          <a:stretch>
            <a:fillRect/>
          </a:stretch>
        </p:blipFill>
        <p:spPr>
          <a:xfrm>
            <a:off x="568444" y="3975154"/>
            <a:ext cx="1555284" cy="993409"/>
          </a:xfrm>
          <a:prstGeom prst="rect">
            <a:avLst/>
          </a:prstGeom>
        </p:spPr>
      </p:pic>
      <p:sp>
        <p:nvSpPr>
          <p:cNvPr id="44" name="正方形/長方形 43">
            <a:extLst>
              <a:ext uri="{FF2B5EF4-FFF2-40B4-BE49-F238E27FC236}">
                <a16:creationId xmlns:a16="http://schemas.microsoft.com/office/drawing/2014/main" id="{44AC7BC7-A903-D4C6-8E39-C7E86D6FC870}"/>
              </a:ext>
            </a:extLst>
          </p:cNvPr>
          <p:cNvSpPr/>
          <p:nvPr/>
        </p:nvSpPr>
        <p:spPr bwMode="auto">
          <a:xfrm>
            <a:off x="2987824" y="3687122"/>
            <a:ext cx="2376264"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蛍光灯、電球</a:t>
            </a: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割れていたり、回収時に割れたりすると怪我の危険があります。他の種類の漂着物とは分け、割れても飛び散らない容器・袋に保管し、何が入っているか表記し、</a:t>
            </a:r>
            <a:r>
              <a:rPr kumimoji="0" lang="ja-JP" altLang="en-US" sz="1100" dirty="0">
                <a:latin typeface="BIZ UDPゴシック" panose="020B0400000000000000" pitchFamily="50" charset="-128"/>
                <a:ea typeface="BIZ UDPゴシック" panose="020B0400000000000000" pitchFamily="50" charset="-128"/>
              </a:rPr>
              <a:t>分かる</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ようにしておく（例えば土壌袋）</a:t>
            </a:r>
          </a:p>
        </p:txBody>
      </p:sp>
      <p:pic>
        <p:nvPicPr>
          <p:cNvPr id="46" name="図 45">
            <a:extLst>
              <a:ext uri="{FF2B5EF4-FFF2-40B4-BE49-F238E27FC236}">
                <a16:creationId xmlns:a16="http://schemas.microsoft.com/office/drawing/2014/main" id="{8D080BE4-796E-D19A-BEA2-E157D8AD7690}"/>
              </a:ext>
            </a:extLst>
          </p:cNvPr>
          <p:cNvPicPr>
            <a:picLocks noChangeAspect="1"/>
          </p:cNvPicPr>
          <p:nvPr/>
        </p:nvPicPr>
        <p:blipFill>
          <a:blip r:embed="rId8"/>
          <a:stretch>
            <a:fillRect/>
          </a:stretch>
        </p:blipFill>
        <p:spPr>
          <a:xfrm>
            <a:off x="2960006" y="3968770"/>
            <a:ext cx="1234575" cy="805433"/>
          </a:xfrm>
          <a:prstGeom prst="rect">
            <a:avLst/>
          </a:prstGeom>
        </p:spPr>
      </p:pic>
      <p:pic>
        <p:nvPicPr>
          <p:cNvPr id="47" name="図 46">
            <a:extLst>
              <a:ext uri="{FF2B5EF4-FFF2-40B4-BE49-F238E27FC236}">
                <a16:creationId xmlns:a16="http://schemas.microsoft.com/office/drawing/2014/main" id="{73D59522-6091-02D9-B250-EFCDB72CFA21}"/>
              </a:ext>
            </a:extLst>
          </p:cNvPr>
          <p:cNvPicPr>
            <a:picLocks noChangeAspect="1"/>
          </p:cNvPicPr>
          <p:nvPr/>
        </p:nvPicPr>
        <p:blipFill>
          <a:blip r:embed="rId9"/>
          <a:stretch>
            <a:fillRect/>
          </a:stretch>
        </p:blipFill>
        <p:spPr>
          <a:xfrm>
            <a:off x="4194581" y="3959975"/>
            <a:ext cx="1097499" cy="1002540"/>
          </a:xfrm>
          <a:prstGeom prst="rect">
            <a:avLst/>
          </a:prstGeom>
        </p:spPr>
      </p:pic>
      <p:sp>
        <p:nvSpPr>
          <p:cNvPr id="48" name="正方形/長方形 47">
            <a:extLst>
              <a:ext uri="{FF2B5EF4-FFF2-40B4-BE49-F238E27FC236}">
                <a16:creationId xmlns:a16="http://schemas.microsoft.com/office/drawing/2014/main" id="{C7CEE2A9-E03B-9DB5-129D-7AAC5B531EB2}"/>
              </a:ext>
            </a:extLst>
          </p:cNvPr>
          <p:cNvSpPr/>
          <p:nvPr/>
        </p:nvSpPr>
        <p:spPr bwMode="auto">
          <a:xfrm>
            <a:off x="5508104" y="3687122"/>
            <a:ext cx="2952328"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注射器</a:t>
            </a: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針が付いているものは感染の危険のある医療系廃棄物として扱われます。他の種類の漂着物とは分け、針が刺さらない安全な容器に保管します。針が付いていないものはプラスチックの破片として扱っても問題ありません。</a:t>
            </a:r>
          </a:p>
        </p:txBody>
      </p:sp>
      <p:pic>
        <p:nvPicPr>
          <p:cNvPr id="50" name="Picture 66">
            <a:extLst>
              <a:ext uri="{FF2B5EF4-FFF2-40B4-BE49-F238E27FC236}">
                <a16:creationId xmlns:a16="http://schemas.microsoft.com/office/drawing/2014/main" id="{B714AA1C-0E01-D5CA-8A8A-37D964FB67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9451" y="3975154"/>
            <a:ext cx="1306805" cy="97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コンテンツ プレースホルダー 1">
            <a:extLst>
              <a:ext uri="{FF2B5EF4-FFF2-40B4-BE49-F238E27FC236}">
                <a16:creationId xmlns:a16="http://schemas.microsoft.com/office/drawing/2014/main" id="{B7720DD2-414B-1D09-8812-1BBED1F2B28D}"/>
              </a:ext>
            </a:extLst>
          </p:cNvPr>
          <p:cNvSpPr txBox="1">
            <a:spLocks/>
          </p:cNvSpPr>
          <p:nvPr/>
        </p:nvSpPr>
        <p:spPr>
          <a:xfrm>
            <a:off x="6228184" y="6381328"/>
            <a:ext cx="2880320"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情報提供：日本エヌ・ユー・エス株式会社</a:t>
            </a:r>
          </a:p>
        </p:txBody>
      </p:sp>
    </p:spTree>
    <p:extLst>
      <p:ext uri="{BB962C8B-B14F-4D97-AF65-F5344CB8AC3E}">
        <p14:creationId xmlns:p14="http://schemas.microsoft.com/office/powerpoint/2010/main" val="75665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9DEC-1486-2C04-F652-6C69799D9F5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83D16A2-06C9-D69D-2AB2-C719285A2891}"/>
              </a:ext>
            </a:extLst>
          </p:cNvPr>
          <p:cNvSpPr>
            <a:spLocks noGrp="1"/>
          </p:cNvSpPr>
          <p:nvPr>
            <p:ph type="title"/>
          </p:nvPr>
        </p:nvSpPr>
        <p:spPr>
          <a:xfrm>
            <a:off x="251520" y="108743"/>
            <a:ext cx="6912768" cy="555376"/>
          </a:xfrm>
        </p:spPr>
        <p:txBody>
          <a:bodyPr>
            <a:normAutofit fontScale="90000"/>
          </a:bodyPr>
          <a:lstStyle/>
          <a:p>
            <a:r>
              <a:rPr kumimoji="1" lang="en-US" altLang="ja-JP" dirty="0"/>
              <a:t>2</a:t>
            </a:r>
            <a:r>
              <a:rPr kumimoji="1" lang="ja-JP" altLang="en-US" dirty="0"/>
              <a:t>．海岸漂着物の状況　</a:t>
            </a:r>
            <a:r>
              <a:rPr kumimoji="1" lang="en-US" altLang="ja-JP" dirty="0"/>
              <a:t> (4)</a:t>
            </a:r>
            <a:r>
              <a:rPr kumimoji="1" lang="ja-JP" altLang="en-US" dirty="0"/>
              <a:t>危険な海岸漂着物　②対処方法</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1BDD11BD-99D0-C8C2-C495-9BA87FC8E3A7}"/>
              </a:ext>
            </a:extLst>
          </p:cNvPr>
          <p:cNvSpPr>
            <a:spLocks noGrp="1"/>
          </p:cNvSpPr>
          <p:nvPr>
            <p:ph idx="1"/>
          </p:nvPr>
        </p:nvSpPr>
        <p:spPr>
          <a:xfrm>
            <a:off x="395536" y="836712"/>
            <a:ext cx="8262918" cy="1150630"/>
          </a:xfrm>
        </p:spPr>
        <p:txBody>
          <a:bodyPr>
            <a:normAutofit fontScale="85000" lnSpcReduction="10000"/>
          </a:bodyPr>
          <a:lstStyle/>
          <a:p>
            <a:pPr marL="0" indent="0">
              <a:buNone/>
            </a:pPr>
            <a:r>
              <a:rPr kumimoji="1" lang="ja-JP" altLang="en-US" dirty="0"/>
              <a:t>危険な海岸漂着物を確認または回収した場合には、地域の行政機関へ連絡・相談しましょう。平成</a:t>
            </a:r>
            <a:r>
              <a:rPr kumimoji="1" lang="en-US" altLang="ja-JP" dirty="0"/>
              <a:t>23</a:t>
            </a:r>
            <a:r>
              <a:rPr kumimoji="1" lang="ja-JP" altLang="en-US" dirty="0"/>
              <a:t>年度に沖縄県で対処方法が検討・公開されています。具体的には、海岸管理者、市町村のボランティア清掃窓口（一般廃棄物担当課）、海上保安本部のいずれかに相談することを基本方針としています。なお、発煙筒や不発弾等の爆発物を確認した場合には、触らないようにして警察や海上保安本部へ連絡して下さい。</a:t>
            </a:r>
          </a:p>
        </p:txBody>
      </p:sp>
      <p:pic>
        <p:nvPicPr>
          <p:cNvPr id="4" name="図 3">
            <a:extLst>
              <a:ext uri="{FF2B5EF4-FFF2-40B4-BE49-F238E27FC236}">
                <a16:creationId xmlns:a16="http://schemas.microsoft.com/office/drawing/2014/main" id="{C7ED8263-069E-44B0-E221-5ABF7C2873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944" y="2462361"/>
            <a:ext cx="5410200" cy="3990975"/>
          </a:xfrm>
          <a:prstGeom prst="rect">
            <a:avLst/>
          </a:prstGeom>
          <a:noFill/>
          <a:ln w="6350" cmpd="sng">
            <a:solidFill>
              <a:srgbClr val="000000"/>
            </a:solidFill>
            <a:miter lim="800000"/>
            <a:headEnd/>
            <a:tailEnd/>
          </a:ln>
          <a:effectLst/>
        </p:spPr>
      </p:pic>
      <p:sp>
        <p:nvSpPr>
          <p:cNvPr id="5" name="コンテンツ プレースホルダー 1">
            <a:extLst>
              <a:ext uri="{FF2B5EF4-FFF2-40B4-BE49-F238E27FC236}">
                <a16:creationId xmlns:a16="http://schemas.microsoft.com/office/drawing/2014/main" id="{EC7795F2-FBBE-5668-3876-F01B05D95DF5}"/>
              </a:ext>
            </a:extLst>
          </p:cNvPr>
          <p:cNvSpPr txBox="1">
            <a:spLocks/>
          </p:cNvSpPr>
          <p:nvPr/>
        </p:nvSpPr>
        <p:spPr>
          <a:xfrm>
            <a:off x="467544" y="1987342"/>
            <a:ext cx="5400600" cy="475019"/>
          </a:xfrm>
          <a:prstGeom prst="rect">
            <a:avLst/>
          </a:prstGeom>
        </p:spPr>
        <p:txBody>
          <a:bodyPr vert="horz" lIns="91440" tIns="45720" rIns="91440" bIns="45720" rtlCol="0">
            <a:normAutofit fontScale="77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solidFill>
                  <a:schemeClr val="tx1"/>
                </a:solidFill>
              </a:rPr>
              <a:t>地域住民による回収が不適当な海岸漂着物等や災害等緊急時に相当する漂着被害を確認した場合の連絡体制の概念図</a:t>
            </a:r>
            <a:endParaRPr lang="en-US" altLang="ja-JP" dirty="0">
              <a:solidFill>
                <a:schemeClr val="tx1"/>
              </a:solidFill>
            </a:endParaRPr>
          </a:p>
        </p:txBody>
      </p:sp>
      <p:sp>
        <p:nvSpPr>
          <p:cNvPr id="6" name="コンテンツ プレースホルダー 1">
            <a:extLst>
              <a:ext uri="{FF2B5EF4-FFF2-40B4-BE49-F238E27FC236}">
                <a16:creationId xmlns:a16="http://schemas.microsoft.com/office/drawing/2014/main" id="{019D1198-1432-F19B-DAA1-3D7063382A8E}"/>
              </a:ext>
            </a:extLst>
          </p:cNvPr>
          <p:cNvSpPr txBox="1">
            <a:spLocks/>
          </p:cNvSpPr>
          <p:nvPr/>
        </p:nvSpPr>
        <p:spPr>
          <a:xfrm>
            <a:off x="6012160" y="2469403"/>
            <a:ext cx="2952328" cy="1895702"/>
          </a:xfrm>
          <a:prstGeom prst="rect">
            <a:avLst/>
          </a:prstGeom>
          <a:ln>
            <a:solidFill>
              <a:schemeClr val="tx1"/>
            </a:solidFill>
          </a:ln>
        </p:spPr>
        <p:txBody>
          <a:bodyPr vert="horz" lIns="91440" tIns="45720" rIns="91440" bIns="45720" rtlCol="0">
            <a:normAutofit fontScale="92500" lnSpcReduction="1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solidFill>
                  <a:schemeClr val="tx1"/>
                </a:solidFill>
              </a:rPr>
              <a:t>左の図は、「海岸漂着物に係る関係者の役割分担及び相互協力が可能な体制作り（平成</a:t>
            </a:r>
            <a:r>
              <a:rPr lang="en-US" altLang="ja-JP" dirty="0">
                <a:solidFill>
                  <a:schemeClr val="tx1"/>
                </a:solidFill>
              </a:rPr>
              <a:t>25</a:t>
            </a:r>
            <a:r>
              <a:rPr lang="ja-JP" altLang="en-US" dirty="0">
                <a:solidFill>
                  <a:schemeClr val="tx1"/>
                </a:solidFill>
              </a:rPr>
              <a:t>年３月沖縄県）」より。</a:t>
            </a:r>
            <a:br>
              <a:rPr lang="en-US" altLang="ja-JP" dirty="0">
                <a:solidFill>
                  <a:schemeClr val="tx1"/>
                </a:solidFill>
              </a:rPr>
            </a:br>
            <a:r>
              <a:rPr lang="en-US" altLang="ja-JP" dirty="0">
                <a:solidFill>
                  <a:schemeClr val="tx1"/>
                </a:solidFill>
              </a:rPr>
              <a:t>https://www.pref.okinawa.jp/kurashikankyo/kankyo/1004212/1022383/1022384/1022386/1004221.html</a:t>
            </a:r>
          </a:p>
        </p:txBody>
      </p:sp>
      <p:sp>
        <p:nvSpPr>
          <p:cNvPr id="7" name="テキスト ボックス 6">
            <a:extLst>
              <a:ext uri="{FF2B5EF4-FFF2-40B4-BE49-F238E27FC236}">
                <a16:creationId xmlns:a16="http://schemas.microsoft.com/office/drawing/2014/main" id="{A489BAAA-B91B-099D-F2C4-0F629A18D569}"/>
              </a:ext>
            </a:extLst>
          </p:cNvPr>
          <p:cNvSpPr txBox="1"/>
          <p:nvPr/>
        </p:nvSpPr>
        <p:spPr>
          <a:xfrm>
            <a:off x="731495" y="5387270"/>
            <a:ext cx="2338235" cy="646331"/>
          </a:xfrm>
          <a:prstGeom prst="rect">
            <a:avLst/>
          </a:prstGeom>
          <a:solidFill>
            <a:schemeClr val="bg1"/>
          </a:solidFill>
        </p:spPr>
        <p:txBody>
          <a:bodyPr wrap="square" rtlCol="0">
            <a:spAutoFit/>
          </a:bodyPr>
          <a:lstStyle/>
          <a:p>
            <a:pPr algn="l"/>
            <a:r>
              <a:rPr kumimoji="1" lang="ja-JP" altLang="en-US" sz="900" dirty="0">
                <a:solidFill>
                  <a:srgbClr val="008000"/>
                </a:solidFill>
                <a:latin typeface="HGP創英角ｺﾞｼｯｸUB" panose="020B0900000000000000" pitchFamily="50" charset="-128"/>
                <a:ea typeface="HGP創英角ｺﾞｼｯｸUB" panose="020B0900000000000000" pitchFamily="50" charset="-128"/>
              </a:rPr>
              <a:t>発炎筒や不発弾等の爆発物が発見された場合には、触らない様にして警察や第十一管区海上保安本部へ連絡してください。（第１期モデル調査による検討結果）</a:t>
            </a:r>
          </a:p>
        </p:txBody>
      </p:sp>
    </p:spTree>
    <p:extLst>
      <p:ext uri="{BB962C8B-B14F-4D97-AF65-F5344CB8AC3E}">
        <p14:creationId xmlns:p14="http://schemas.microsoft.com/office/powerpoint/2010/main" val="759645298"/>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492</Words>
  <Application>Microsoft Office PowerPoint</Application>
  <PresentationFormat>画面に合わせる (4:3)</PresentationFormat>
  <Paragraphs>45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BIZ UDPゴシック</vt:lpstr>
      <vt:lpstr>BIZ UDゴシック</vt:lpstr>
      <vt:lpstr>HGP創英角ｺﾞｼｯｸUB</vt:lpstr>
      <vt:lpstr>メイリオ</vt:lpstr>
      <vt:lpstr>Arial</vt:lpstr>
      <vt:lpstr>Calibri</vt:lpstr>
      <vt:lpstr>Segoe UI</vt:lpstr>
      <vt:lpstr>3_Office ​​テーマ</vt:lpstr>
      <vt:lpstr>3_Office ​​テーマ</vt:lpstr>
      <vt:lpstr>2．海岸漂着物の状況　(4)危険な海岸漂着物　①代表的な種類</vt:lpstr>
      <vt:lpstr>2．海岸漂着物の状況　 (4)危険な海岸漂着物　②対処方法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75</cp:revision>
  <cp:lastPrinted>2025-03-14T07:23:00Z</cp:lastPrinted>
  <dcterms:created xsi:type="dcterms:W3CDTF">2023-11-27T08:01:03Z</dcterms:created>
  <dcterms:modified xsi:type="dcterms:W3CDTF">2025-10-15T05:51:56Z</dcterms:modified>
</cp:coreProperties>
</file>