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5" saveSubsetFonts="1">
  <p:sldMasterIdLst>
    <p:sldMasterId id="2147483691" r:id="rId4"/>
    <p:sldMasterId id="2147483712" r:id="rId5"/>
  </p:sldMasterIdLst>
  <p:notesMasterIdLst>
    <p:notesMasterId r:id="rId9"/>
  </p:notesMasterIdLst>
  <p:handoutMasterIdLst>
    <p:handoutMasterId r:id="rId10"/>
  </p:handoutMasterIdLst>
  <p:sldIdLst>
    <p:sldId id="452" r:id="rId6"/>
    <p:sldId id="453" r:id="rId7"/>
    <p:sldId id="504" r:id="rId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石黒　秀典" initials="石黒　秀典" lastIdx="5" clrIdx="0">
    <p:extLst>
      <p:ext uri="{19B8F6BF-5375-455C-9EA6-DF929625EA0E}">
        <p15:presenceInfo xmlns:p15="http://schemas.microsoft.com/office/powerpoint/2012/main" userId="S::isgr-hdnr@janus.co.jp::bd750e3e-de2f-459e-a852-2767aa2a3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FFFF"/>
    <a:srgbClr val="F7FFAB"/>
    <a:srgbClr val="66FFFF"/>
    <a:srgbClr val="3333FF"/>
    <a:srgbClr val="CC6600"/>
    <a:srgbClr val="993300"/>
    <a:srgbClr val="0000FF"/>
    <a:srgbClr val="B3C7EA"/>
    <a:srgbClr val="25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70D11-C308-4920-B7F1-6D990C2C0C4F}" v="9" dt="2025-04-20T12:07:24.4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inimized">
    <p:restoredLeft sz="0" autoAdjust="0"/>
    <p:restoredTop sz="0" autoAdjust="0"/>
  </p:normalViewPr>
  <p:slideViewPr>
    <p:cSldViewPr>
      <p:cViewPr varScale="1">
        <p:scale>
          <a:sx n="27" d="100"/>
          <a:sy n="27" d="100"/>
        </p:scale>
        <p:origin x="4728" y="48"/>
      </p:cViewPr>
      <p:guideLst>
        <p:guide orient="horz" pos="2160"/>
        <p:guide pos="2880"/>
      </p:guideLst>
    </p:cSldViewPr>
  </p:slideViewPr>
  <p:notesTextViewPr>
    <p:cViewPr>
      <p:scale>
        <a:sx n="75" d="100"/>
        <a:sy n="75" d="100"/>
      </p:scale>
      <p:origin x="0" y="0"/>
    </p:cViewPr>
  </p:notesTextViewPr>
  <p:sorterViewPr>
    <p:cViewPr>
      <p:scale>
        <a:sx n="100" d="100"/>
        <a:sy n="100" d="100"/>
      </p:scale>
      <p:origin x="0" y="-2484"/>
    </p:cViewPr>
  </p:sorterViewPr>
  <p:notesViewPr>
    <p:cSldViewPr>
      <p:cViewPr>
        <p:scale>
          <a:sx n="150" d="100"/>
          <a:sy n="150" d="100"/>
        </p:scale>
        <p:origin x="2496" y="3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420E8F1-B441-401B-A410-4D1847EB6F6A}" type="datetimeFigureOut">
              <a:rPr kumimoji="1" lang="ja-JP" altLang="en-US" smtClean="0"/>
              <a:t>2025/10/15</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36870E4-1567-4914-B797-FA34E1FD3909}" type="slidenum">
              <a:rPr kumimoji="1" lang="ja-JP" altLang="en-US" smtClean="0"/>
              <a:t>‹#›</a:t>
            </a:fld>
            <a:endParaRPr kumimoji="1" lang="ja-JP" altLang="en-US"/>
          </a:p>
        </p:txBody>
      </p:sp>
    </p:spTree>
    <p:extLst>
      <p:ext uri="{BB962C8B-B14F-4D97-AF65-F5344CB8AC3E}">
        <p14:creationId xmlns:p14="http://schemas.microsoft.com/office/powerpoint/2010/main" val="4079036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F8C688A-B6AF-4141-9D72-A0C16B594A5F}" type="datetimeFigureOut">
              <a:rPr kumimoji="1" lang="ja-JP" altLang="en-US" smtClean="0"/>
              <a:t>2025/10/15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C32CD36-4C6D-4143-9547-B08A82330446}" type="slidenum">
              <a:rPr kumimoji="1" lang="ja-JP" altLang="en-US" smtClean="0"/>
              <a:t>‹#›</a:t>
            </a:fld>
            <a:endParaRPr kumimoji="1" lang="ja-JP" altLang="en-US"/>
          </a:p>
        </p:txBody>
      </p:sp>
    </p:spTree>
    <p:extLst>
      <p:ext uri="{BB962C8B-B14F-4D97-AF65-F5344CB8AC3E}">
        <p14:creationId xmlns:p14="http://schemas.microsoft.com/office/powerpoint/2010/main" val="12827759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467547" y="980728"/>
            <a:ext cx="3888433"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592626" y="980728"/>
            <a:ext cx="4104457" cy="5544616"/>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6" name="タイトル プレースホルダー 1">
            <a:extLst>
              <a:ext uri="{FF2B5EF4-FFF2-40B4-BE49-F238E27FC236}">
                <a16:creationId xmlns:a16="http://schemas.microsoft.com/office/drawing/2014/main" id="{5C0EF36C-1854-4EA0-AAAF-2EE022615BB1}"/>
              </a:ext>
            </a:extLst>
          </p:cNvPr>
          <p:cNvSpPr>
            <a:spLocks noGrp="1"/>
          </p:cNvSpPr>
          <p:nvPr>
            <p:ph type="title"/>
          </p:nvPr>
        </p:nvSpPr>
        <p:spPr>
          <a:xfrm>
            <a:off x="251520" y="108743"/>
            <a:ext cx="8424936" cy="555376"/>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323641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サブタイトル付き本文_1">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B9C620A-3FB0-4D0A-AE47-69DDF7A11199}"/>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359532" y="131151"/>
            <a:ext cx="8532948" cy="324556"/>
          </a:xfrm>
        </p:spPr>
        <p:txBody>
          <a:bodyPr>
            <a:noAutofit/>
          </a:bodyPr>
          <a:lstStyle>
            <a:lvl1pPr>
              <a:defRPr sz="1400" b="1">
                <a:solidFill>
                  <a:srgbClr val="404040"/>
                </a:solidFill>
              </a:defRPr>
            </a:lvl1pPr>
          </a:lstStyle>
          <a:p>
            <a:r>
              <a:rPr kumimoji="1" lang="ja-JP" altLang="en-US" dirty="0"/>
              <a:t>スライドタイトル</a:t>
            </a:r>
          </a:p>
        </p:txBody>
      </p:sp>
      <p:sp>
        <p:nvSpPr>
          <p:cNvPr id="3" name="コンテンツ プレースホルダー 2"/>
          <p:cNvSpPr>
            <a:spLocks noGrp="1"/>
          </p:cNvSpPr>
          <p:nvPr>
            <p:ph idx="1" hasCustomPrompt="1"/>
          </p:nvPr>
        </p:nvSpPr>
        <p:spPr>
          <a:xfrm>
            <a:off x="533301" y="1268762"/>
            <a:ext cx="8084704" cy="5256585"/>
          </a:xfrm>
        </p:spPr>
        <p:txBody>
          <a:bodyPr>
            <a:normAutofit/>
          </a:bodyPr>
          <a:lstStyle>
            <a:lvl1pPr>
              <a:defRPr sz="1600"/>
            </a:lvl1pPr>
            <a:lvl2pPr>
              <a:defRPr sz="1400"/>
            </a:lvl2pPr>
            <a:lvl3pPr>
              <a:defRPr sz="1400"/>
            </a:lvl3pPr>
            <a:lvl4pPr>
              <a:defRPr sz="1100"/>
            </a:lvl4pPr>
            <a:lvl5pPr>
              <a:defRPr sz="1100"/>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cxnSp>
        <p:nvCxnSpPr>
          <p:cNvPr id="7" name="直線コネクタ 6">
            <a:extLst>
              <a:ext uri="{FF2B5EF4-FFF2-40B4-BE49-F238E27FC236}">
                <a16:creationId xmlns:a16="http://schemas.microsoft.com/office/drawing/2014/main" id="{8361F5C9-5031-443D-968C-8E0687972A72}"/>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029911F5-375D-4FDC-B43F-AE5F64EE7238}"/>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テキスト プレースホルダー 10">
            <a:extLst>
              <a:ext uri="{FF2B5EF4-FFF2-40B4-BE49-F238E27FC236}">
                <a16:creationId xmlns:a16="http://schemas.microsoft.com/office/drawing/2014/main" id="{F406EBAD-E643-4DC9-8CFF-0E179A91864A}"/>
              </a:ext>
            </a:extLst>
          </p:cNvPr>
          <p:cNvSpPr>
            <a:spLocks noGrp="1"/>
          </p:cNvSpPr>
          <p:nvPr>
            <p:ph type="body" sz="quarter" idx="10"/>
          </p:nvPr>
        </p:nvSpPr>
        <p:spPr>
          <a:xfrm>
            <a:off x="359532" y="635202"/>
            <a:ext cx="8258472" cy="469378"/>
          </a:xfrm>
        </p:spPr>
        <p:txBody>
          <a:bodyPr anchor="ctr">
            <a:noAutofit/>
          </a:bodyPr>
          <a:lstStyle>
            <a:lvl1pPr marL="0" indent="0">
              <a:buNone/>
              <a:defRPr sz="1800" b="1">
                <a:solidFill>
                  <a:srgbClr val="404040"/>
                </a:solidFill>
              </a:defRPr>
            </a:lvl1pPr>
          </a:lstStyle>
          <a:p>
            <a:pPr lvl="0"/>
            <a:r>
              <a:rPr kumimoji="1" lang="ja-JP" altLang="en-US"/>
              <a:t>マスター テキストの書式設定</a:t>
            </a:r>
          </a:p>
        </p:txBody>
      </p:sp>
    </p:spTree>
    <p:extLst>
      <p:ext uri="{BB962C8B-B14F-4D97-AF65-F5344CB8AC3E}">
        <p14:creationId xmlns:p14="http://schemas.microsoft.com/office/powerpoint/2010/main" val="88580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サブタイトル付き本文_2">
    <p:spTree>
      <p:nvGrpSpPr>
        <p:cNvPr id="1" name=""/>
        <p:cNvGrpSpPr/>
        <p:nvPr/>
      </p:nvGrpSpPr>
      <p:grpSpPr>
        <a:xfrm>
          <a:off x="0" y="0"/>
          <a:ext cx="0" cy="0"/>
          <a:chOff x="0" y="0"/>
          <a:chExt cx="0" cy="0"/>
        </a:xfrm>
      </p:grpSpPr>
      <p:sp>
        <p:nvSpPr>
          <p:cNvPr id="3" name="コンテンツ プレースホルダー 2"/>
          <p:cNvSpPr>
            <a:spLocks noGrp="1"/>
          </p:cNvSpPr>
          <p:nvPr>
            <p:ph sz="half" idx="1" hasCustomPrompt="1"/>
          </p:nvPr>
        </p:nvSpPr>
        <p:spPr>
          <a:xfrm>
            <a:off x="533385" y="1274216"/>
            <a:ext cx="378042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7" name="コンテンツ プレースホルダー 2"/>
          <p:cNvSpPr>
            <a:spLocks noGrp="1"/>
          </p:cNvSpPr>
          <p:nvPr>
            <p:ph sz="half" idx="12" hasCustomPrompt="1"/>
          </p:nvPr>
        </p:nvSpPr>
        <p:spPr>
          <a:xfrm>
            <a:off x="4755370" y="1274216"/>
            <a:ext cx="3855251" cy="5251129"/>
          </a:xfrm>
        </p:spPr>
        <p:txBody>
          <a:bodyPr>
            <a:normAutofit/>
          </a:bodyPr>
          <a:lstStyle>
            <a:lvl1pPr>
              <a:defRPr sz="1600"/>
            </a:lvl1pPr>
            <a:lvl2pPr>
              <a:defRPr sz="1400"/>
            </a:lvl2pPr>
            <a:lvl3pPr>
              <a:defRPr sz="1400"/>
            </a:lvl3pPr>
            <a:lvl4pPr>
              <a:defRPr sz="1350"/>
            </a:lvl4pPr>
            <a:lvl5pPr>
              <a:defRPr sz="1350"/>
            </a:lvl5pPr>
            <a:lvl6pPr>
              <a:defRPr sz="1350"/>
            </a:lvl6pPr>
            <a:lvl7pPr>
              <a:defRPr sz="1350"/>
            </a:lvl7pPr>
            <a:lvl8pPr>
              <a:defRPr sz="1350"/>
            </a:lvl8pPr>
            <a:lvl9pPr>
              <a:defRPr sz="1350"/>
            </a:lvl9pPr>
          </a:lstStyle>
          <a:p>
            <a:pPr lvl="0"/>
            <a:r>
              <a:rPr kumimoji="1" lang="ja-JP" altLang="en-US" dirty="0"/>
              <a:t>テキストテキスト</a:t>
            </a:r>
          </a:p>
          <a:p>
            <a:pPr lvl="1"/>
            <a:r>
              <a:rPr kumimoji="1" lang="ja-JP" altLang="en-US" dirty="0"/>
              <a:t>テキストテキスト</a:t>
            </a:r>
          </a:p>
          <a:p>
            <a:pPr lvl="2"/>
            <a:r>
              <a:rPr kumimoji="1" lang="ja-JP" altLang="en-US" dirty="0"/>
              <a:t>テキストテキストテキストテキスト</a:t>
            </a:r>
          </a:p>
        </p:txBody>
      </p:sp>
      <p:sp>
        <p:nvSpPr>
          <p:cNvPr id="26" name="正方形/長方形 25">
            <a:extLst>
              <a:ext uri="{FF2B5EF4-FFF2-40B4-BE49-F238E27FC236}">
                <a16:creationId xmlns:a16="http://schemas.microsoft.com/office/drawing/2014/main" id="{127EFB65-0CDF-4F7A-B229-68C9DAA1B7DF}"/>
              </a:ext>
            </a:extLst>
          </p:cNvPr>
          <p:cNvSpPr/>
          <p:nvPr userDrawn="1"/>
        </p:nvSpPr>
        <p:spPr>
          <a:xfrm>
            <a:off x="-450" y="620695"/>
            <a:ext cx="9144450" cy="142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タイトル 1">
            <a:extLst>
              <a:ext uri="{FF2B5EF4-FFF2-40B4-BE49-F238E27FC236}">
                <a16:creationId xmlns:a16="http://schemas.microsoft.com/office/drawing/2014/main" id="{DFAA0A9D-9783-4DD0-8E4B-222FA547AB74}"/>
              </a:ext>
            </a:extLst>
          </p:cNvPr>
          <p:cNvSpPr>
            <a:spLocks noGrp="1"/>
          </p:cNvSpPr>
          <p:nvPr>
            <p:ph type="title" hasCustomPrompt="1"/>
          </p:nvPr>
        </p:nvSpPr>
        <p:spPr>
          <a:xfrm>
            <a:off x="359532" y="131151"/>
            <a:ext cx="8532948" cy="324556"/>
          </a:xfrm>
        </p:spPr>
        <p:txBody>
          <a:bodyPr>
            <a:noAutofit/>
          </a:bodyPr>
          <a:lstStyle>
            <a:lvl1pPr>
              <a:defRPr sz="1400" b="1"/>
            </a:lvl1pPr>
          </a:lstStyle>
          <a:p>
            <a:r>
              <a:rPr kumimoji="1" lang="ja-JP" altLang="en-US" dirty="0"/>
              <a:t>スライドタイトル</a:t>
            </a:r>
          </a:p>
        </p:txBody>
      </p:sp>
      <p:cxnSp>
        <p:nvCxnSpPr>
          <p:cNvPr id="28" name="直線コネクタ 27">
            <a:extLst>
              <a:ext uri="{FF2B5EF4-FFF2-40B4-BE49-F238E27FC236}">
                <a16:creationId xmlns:a16="http://schemas.microsoft.com/office/drawing/2014/main" id="{29B035BD-FB98-4557-ADEB-0D442C194A16}"/>
              </a:ext>
            </a:extLst>
          </p:cNvPr>
          <p:cNvCxnSpPr>
            <a:cxnSpLocks/>
          </p:cNvCxnSpPr>
          <p:nvPr userDrawn="1"/>
        </p:nvCxnSpPr>
        <p:spPr>
          <a:xfrm>
            <a:off x="-450" y="476672"/>
            <a:ext cx="9144900" cy="0"/>
          </a:xfrm>
          <a:prstGeom prst="line">
            <a:avLst/>
          </a:prstGeom>
          <a:ln w="41275">
            <a:gradFill flip="none" rotWithShape="1">
              <a:gsLst>
                <a:gs pos="65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CDC69C2E-094A-4611-AED6-97EE2FF328B7}"/>
              </a:ext>
            </a:extLst>
          </p:cNvPr>
          <p:cNvSpPr/>
          <p:nvPr userDrawn="1"/>
        </p:nvSpPr>
        <p:spPr>
          <a:xfrm>
            <a:off x="0" y="175492"/>
            <a:ext cx="266526" cy="215002"/>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タイトル 1">
            <a:extLst>
              <a:ext uri="{FF2B5EF4-FFF2-40B4-BE49-F238E27FC236}">
                <a16:creationId xmlns:a16="http://schemas.microsoft.com/office/drawing/2014/main" id="{50A60487-5D06-4C9F-A455-AE7FF343C34F}"/>
              </a:ext>
            </a:extLst>
          </p:cNvPr>
          <p:cNvSpPr txBox="1">
            <a:spLocks/>
          </p:cNvSpPr>
          <p:nvPr userDrawn="1"/>
        </p:nvSpPr>
        <p:spPr>
          <a:xfrm>
            <a:off x="258573" y="709099"/>
            <a:ext cx="8626404" cy="395518"/>
          </a:xfrm>
          <a:prstGeom prst="rect">
            <a:avLst/>
          </a:prstGeom>
        </p:spPr>
        <p:txBody>
          <a:bodyPr vert="horz" lIns="68580" tIns="34290" rIns="68580" bIns="34290" rtlCol="0" anchor="ctr">
            <a:noAutofit/>
          </a:bodyPr>
          <a:lstStyle>
            <a:lvl1pPr algn="l" defTabSz="914400" rtl="0" eaLnBrk="1" latinLnBrk="0" hangingPunct="1">
              <a:spcBef>
                <a:spcPct val="0"/>
              </a:spcBef>
              <a:buNone/>
              <a:defRPr kumimoji="1" sz="2800" b="1" kern="1200">
                <a:solidFill>
                  <a:schemeClr val="tx1">
                    <a:lumMod val="75000"/>
                    <a:lumOff val="25000"/>
                  </a:schemeClr>
                </a:solidFill>
                <a:latin typeface="メイリオ" panose="020B0604030504040204" pitchFamily="50" charset="-128"/>
                <a:ea typeface="メイリオ" panose="020B0604030504040204" pitchFamily="50" charset="-128"/>
                <a:cs typeface="+mj-cs"/>
              </a:defRPr>
            </a:lvl1pPr>
          </a:lstStyle>
          <a:p>
            <a:endParaRPr lang="ja-JP" altLang="en-US" sz="1800" dirty="0"/>
          </a:p>
        </p:txBody>
      </p:sp>
      <p:sp>
        <p:nvSpPr>
          <p:cNvPr id="11" name="テキスト プレースホルダー 10">
            <a:extLst>
              <a:ext uri="{FF2B5EF4-FFF2-40B4-BE49-F238E27FC236}">
                <a16:creationId xmlns:a16="http://schemas.microsoft.com/office/drawing/2014/main" id="{B10CE290-5654-4A10-90BC-DAFF819FCCDD}"/>
              </a:ext>
            </a:extLst>
          </p:cNvPr>
          <p:cNvSpPr>
            <a:spLocks noGrp="1"/>
          </p:cNvSpPr>
          <p:nvPr>
            <p:ph type="body" sz="quarter" idx="10"/>
          </p:nvPr>
        </p:nvSpPr>
        <p:spPr>
          <a:xfrm>
            <a:off x="359532" y="635202"/>
            <a:ext cx="8258472" cy="469378"/>
          </a:xfrm>
        </p:spPr>
        <p:txBody>
          <a:bodyPr anchor="ctr">
            <a:noAutofit/>
          </a:bodyPr>
          <a:lstStyle>
            <a:lvl1pPr marL="0" indent="0">
              <a:buNone/>
              <a:defRPr sz="1800" b="1"/>
            </a:lvl1pPr>
          </a:lstStyle>
          <a:p>
            <a:pPr lvl="0"/>
            <a:r>
              <a:rPr kumimoji="1" lang="ja-JP" altLang="en-US"/>
              <a:t>マスター テキストの書式設定</a:t>
            </a:r>
          </a:p>
        </p:txBody>
      </p:sp>
    </p:spTree>
    <p:extLst>
      <p:ext uri="{BB962C8B-B14F-4D97-AF65-F5344CB8AC3E}">
        <p14:creationId xmlns:p14="http://schemas.microsoft.com/office/powerpoint/2010/main" val="138743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上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endParaRPr kumimoji="1" lang="ja-JP" altLang="en-US" dirty="0"/>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4" name="スライド番号プレースホルダー 7">
            <a:extLst>
              <a:ext uri="{FF2B5EF4-FFF2-40B4-BE49-F238E27FC236}">
                <a16:creationId xmlns:a16="http://schemas.microsoft.com/office/drawing/2014/main" id="{6D86ECBD-BC2E-4D9B-A4E8-7D51BA232DB1}"/>
              </a:ext>
            </a:extLst>
          </p:cNvPr>
          <p:cNvSpPr txBox="1">
            <a:spLocks/>
          </p:cNvSpPr>
          <p:nvPr userDrawn="1"/>
        </p:nvSpPr>
        <p:spPr>
          <a:xfrm>
            <a:off x="8748886" y="6695200"/>
            <a:ext cx="395117" cy="161476"/>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10847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上及び頁番号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75000"/>
                    <a:lumOff val="25000"/>
                  </a:schemeClr>
                </a:solidFill>
              </a:defRPr>
            </a:lvl1pPr>
          </a:lstStyle>
          <a:p>
            <a:r>
              <a:rPr kumimoji="1" lang="ja-JP" altLang="en-US"/>
              <a:t>マスター タイトルの書式設定</a:t>
            </a:r>
          </a:p>
        </p:txBody>
      </p:sp>
      <p:sp>
        <p:nvSpPr>
          <p:cNvPr id="3" name="正方形/長方形 2">
            <a:extLst>
              <a:ext uri="{FF2B5EF4-FFF2-40B4-BE49-F238E27FC236}">
                <a16:creationId xmlns:a16="http://schemas.microsoft.com/office/drawing/2014/main" id="{CD2C38E9-855E-4659-8639-6C30200BF0E1}"/>
              </a:ext>
            </a:extLst>
          </p:cNvPr>
          <p:cNvSpPr/>
          <p:nvPr userDrawn="1"/>
        </p:nvSpPr>
        <p:spPr>
          <a:xfrm>
            <a:off x="0" y="6321318"/>
            <a:ext cx="9144000" cy="536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Tree>
    <p:extLst>
      <p:ext uri="{BB962C8B-B14F-4D97-AF65-F5344CB8AC3E}">
        <p14:creationId xmlns:p14="http://schemas.microsoft.com/office/powerpoint/2010/main" val="1464230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下部のみ">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D2C38E9-855E-4659-8639-6C30200BF0E1}"/>
              </a:ext>
            </a:extLst>
          </p:cNvPr>
          <p:cNvSpPr/>
          <p:nvPr userDrawn="1"/>
        </p:nvSpPr>
        <p:spPr>
          <a:xfrm>
            <a:off x="0" y="-8806"/>
            <a:ext cx="9144000" cy="15655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a:extLst>
              <a:ext uri="{FF2B5EF4-FFF2-40B4-BE49-F238E27FC236}">
                <a16:creationId xmlns:a16="http://schemas.microsoft.com/office/drawing/2014/main" id="{0F64240C-E68D-4B1C-80C4-CD0760ECA473}"/>
              </a:ext>
            </a:extLst>
          </p:cNvPr>
          <p:cNvSpPr>
            <a:spLocks noGrp="1"/>
          </p:cNvSpPr>
          <p:nvPr>
            <p:ph type="title"/>
          </p:nvPr>
        </p:nvSpPr>
        <p:spPr/>
        <p:txBody>
          <a:bodyPr/>
          <a:lstStyle>
            <a:lvl1pPr>
              <a:defRPr>
                <a:solidFill>
                  <a:schemeClr val="tx1">
                    <a:lumMod val="85000"/>
                    <a:lumOff val="15000"/>
                  </a:schemeClr>
                </a:solidFill>
              </a:defRPr>
            </a:lvl1pPr>
          </a:lstStyle>
          <a:p>
            <a:r>
              <a:rPr kumimoji="1" lang="ja-JP" altLang="en-US"/>
              <a:t>マスター タイトルの書式設定</a:t>
            </a:r>
          </a:p>
        </p:txBody>
      </p:sp>
    </p:spTree>
    <p:extLst>
      <p:ext uri="{BB962C8B-B14F-4D97-AF65-F5344CB8AC3E}">
        <p14:creationId xmlns:p14="http://schemas.microsoft.com/office/powerpoint/2010/main" val="310247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白紙（ページ番号有）">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5" name="スライド番号プレースホルダー 7">
            <a:extLst>
              <a:ext uri="{FF2B5EF4-FFF2-40B4-BE49-F238E27FC236}">
                <a16:creationId xmlns:a16="http://schemas.microsoft.com/office/drawing/2014/main" id="{CCC8408E-E54D-4CBB-A4DB-FE77BDEAE860}"/>
              </a:ext>
            </a:extLst>
          </p:cNvPr>
          <p:cNvSpPr txBox="1">
            <a:spLocks/>
          </p:cNvSpPr>
          <p:nvPr userDrawn="1"/>
        </p:nvSpPr>
        <p:spPr>
          <a:xfrm>
            <a:off x="8748886" y="6650548"/>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smtClean="0">
                <a:solidFill>
                  <a:schemeClr val="tx1">
                    <a:lumMod val="75000"/>
                    <a:lumOff val="25000"/>
                  </a:schemeClr>
                </a:solidFill>
                <a:latin typeface="Segoe UI"/>
                <a:ea typeface="メイリオ"/>
              </a:rPr>
              <a:pPr/>
              <a:t>‹#›</a:t>
            </a:fld>
            <a:endParaRPr lang="ja-JP" altLang="en-US" sz="1000" dirty="0">
              <a:solidFill>
                <a:schemeClr val="tx1">
                  <a:lumMod val="75000"/>
                  <a:lumOff val="25000"/>
                </a:schemeClr>
              </a:solidFill>
              <a:latin typeface="Segoe UI"/>
              <a:ea typeface="メイリオ"/>
            </a:endParaRPr>
          </a:p>
        </p:txBody>
      </p:sp>
    </p:spTree>
    <p:extLst>
      <p:ext uri="{BB962C8B-B14F-4D97-AF65-F5344CB8AC3E}">
        <p14:creationId xmlns:p14="http://schemas.microsoft.com/office/powerpoint/2010/main" val="288634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BD0200-957F-4C82-AF57-BC902DF0379A}"/>
              </a:ext>
            </a:extLst>
          </p:cNvPr>
          <p:cNvSpPr/>
          <p:nvPr userDrawn="1"/>
        </p:nvSpPr>
        <p:spPr>
          <a:xfrm>
            <a:off x="0" y="-13629"/>
            <a:ext cx="9144000" cy="6866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6313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pic>
        <p:nvPicPr>
          <p:cNvPr id="5" name="グラフィックス 4">
            <a:extLst>
              <a:ext uri="{FF2B5EF4-FFF2-40B4-BE49-F238E27FC236}">
                <a16:creationId xmlns:a16="http://schemas.microsoft.com/office/drawing/2014/main" id="{FE0DE01C-38D5-B544-8541-88C57528D67B}"/>
              </a:ext>
            </a:extLst>
          </p:cNvPr>
          <p:cNvPicPr>
            <a:picLocks noChangeAspect="1"/>
          </p:cNvPicPr>
          <p:nvPr userDrawn="1"/>
        </p:nvPicPr>
        <p:blipFill>
          <a:blip r:embed="rId2"/>
          <a:stretch>
            <a:fillRect/>
          </a:stretch>
        </p:blipFill>
        <p:spPr>
          <a:xfrm>
            <a:off x="7668344" y="116632"/>
            <a:ext cx="1399431" cy="390654"/>
          </a:xfrm>
          <a:prstGeom prst="rect">
            <a:avLst/>
          </a:prstGeom>
        </p:spPr>
      </p:pic>
    </p:spTree>
    <p:extLst>
      <p:ext uri="{BB962C8B-B14F-4D97-AF65-F5344CB8AC3E}">
        <p14:creationId xmlns:p14="http://schemas.microsoft.com/office/powerpoint/2010/main" val="300060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シンプル）">
    <p:spTree>
      <p:nvGrpSpPr>
        <p:cNvPr id="1" name=""/>
        <p:cNvGrpSpPr/>
        <p:nvPr/>
      </p:nvGrpSpPr>
      <p:grpSpPr>
        <a:xfrm>
          <a:off x="0" y="0"/>
          <a:ext cx="0" cy="0"/>
          <a:chOff x="0" y="0"/>
          <a:chExt cx="0" cy="0"/>
        </a:xfrm>
      </p:grpSpPr>
      <p:sp>
        <p:nvSpPr>
          <p:cNvPr id="26" name="正方形/長方形 25"/>
          <p:cNvSpPr/>
          <p:nvPr userDrawn="1"/>
        </p:nvSpPr>
        <p:spPr>
          <a:xfrm>
            <a:off x="-450" y="6453335"/>
            <a:ext cx="9144450" cy="41468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chemeClr val="tx1">
                    <a:lumMod val="65000"/>
                    <a:lumOff val="3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cxnSp>
        <p:nvCxnSpPr>
          <p:cNvPr id="18" name="直線コネクタ 17"/>
          <p:cNvCxnSpPr>
            <a:cxnSpLocks/>
          </p:cNvCxnSpPr>
          <p:nvPr userDrawn="1"/>
        </p:nvCxnSpPr>
        <p:spPr>
          <a:xfrm>
            <a:off x="-9000" y="6454113"/>
            <a:ext cx="9153000" cy="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7">
            <a:extLst>
              <a:ext uri="{FF2B5EF4-FFF2-40B4-BE49-F238E27FC236}">
                <a16:creationId xmlns:a16="http://schemas.microsoft.com/office/drawing/2014/main" id="{B154F4EC-137D-1512-F586-668F752E5A5F}"/>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18000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hasCustomPrompt="1"/>
          </p:nvPr>
        </p:nvSpPr>
        <p:spPr>
          <a:xfrm>
            <a:off x="467544" y="980728"/>
            <a:ext cx="8262918" cy="5544616"/>
          </a:xfrm>
        </p:spPr>
        <p:txBody>
          <a:bodyPr>
            <a:normAutofit/>
          </a:bodyPr>
          <a:lstStyle>
            <a:lvl1pPr>
              <a:defRPr sz="1500">
                <a:latin typeface="BIZ UDゴシック" panose="020B0400000000000000" pitchFamily="49" charset="-128"/>
                <a:ea typeface="BIZ UDゴシック" panose="020B0400000000000000" pitchFamily="49" charset="-128"/>
              </a:defRPr>
            </a:lvl1pPr>
            <a:lvl2pPr>
              <a:defRPr sz="1350">
                <a:latin typeface="BIZ UDゴシック" panose="020B0400000000000000" pitchFamily="49" charset="-128"/>
                <a:ea typeface="BIZ UDゴシック" panose="020B0400000000000000" pitchFamily="49" charset="-128"/>
              </a:defRPr>
            </a:lvl2pPr>
            <a:lvl3pPr>
              <a:defRPr sz="1200">
                <a:latin typeface="BIZ UDゴシック" panose="020B0400000000000000" pitchFamily="49" charset="-128"/>
                <a:ea typeface="BIZ UDゴシック" panose="020B0400000000000000" pitchFamily="49" charset="-128"/>
              </a:defRPr>
            </a:lvl3pPr>
            <a:lvl4pPr>
              <a:defRPr sz="1050">
                <a:latin typeface="BIZ UDゴシック" panose="020B0400000000000000" pitchFamily="49" charset="-128"/>
                <a:ea typeface="BIZ UDゴシック" panose="020B0400000000000000" pitchFamily="49" charset="-128"/>
              </a:defRPr>
            </a:lvl4pPr>
            <a:lvl5pPr>
              <a:defRPr sz="1050">
                <a:latin typeface="BIZ UDゴシック" panose="020B0400000000000000" pitchFamily="49" charset="-128"/>
                <a:ea typeface="BIZ UDゴシック" panose="020B0400000000000000" pitchFamily="49" charset="-128"/>
              </a:defRPr>
            </a:lvl5pPr>
          </a:lstStyle>
          <a:p>
            <a:pPr lvl="0"/>
            <a:r>
              <a:rPr kumimoji="1" lang="ja-JP" altLang="en-US" dirty="0"/>
              <a:t>テキストテキスト</a:t>
            </a:r>
          </a:p>
          <a:p>
            <a:pPr lvl="1"/>
            <a:r>
              <a:rPr kumimoji="1" lang="ja-JP" altLang="en-US" dirty="0"/>
              <a:t>テキストテキストテキスト</a:t>
            </a:r>
          </a:p>
          <a:p>
            <a:pPr lvl="2"/>
            <a:r>
              <a:rPr kumimoji="1" lang="ja-JP" altLang="en-US" dirty="0" err="1"/>
              <a:t>テキスト</a:t>
            </a:r>
            <a:r>
              <a:rPr kumimoji="1" lang="ja-JP" altLang="en-US" dirty="0"/>
              <a:t>テキストテキストテキストテキストテキストテキスト</a:t>
            </a:r>
          </a:p>
          <a:p>
            <a:pPr lvl="3"/>
            <a:r>
              <a:rPr kumimoji="1" lang="ja-JP" altLang="en-US" dirty="0"/>
              <a:t>テキストテキストテキストテキスト</a:t>
            </a:r>
          </a:p>
          <a:p>
            <a:pPr lvl="4"/>
            <a:r>
              <a:rPr kumimoji="1" lang="ja-JP" altLang="en-US" dirty="0"/>
              <a:t>テキストテキストテキストテキスト</a:t>
            </a:r>
          </a:p>
        </p:txBody>
      </p:sp>
      <p:sp>
        <p:nvSpPr>
          <p:cNvPr id="4" name="タイトル プレースホルダー 1">
            <a:extLst>
              <a:ext uri="{FF2B5EF4-FFF2-40B4-BE49-F238E27FC236}">
                <a16:creationId xmlns:a16="http://schemas.microsoft.com/office/drawing/2014/main" id="{DB777152-5BE1-4C69-977F-B68DC12D62D9}"/>
              </a:ext>
            </a:extLst>
          </p:cNvPr>
          <p:cNvSpPr>
            <a:spLocks noGrp="1"/>
          </p:cNvSpPr>
          <p:nvPr>
            <p:ph type="title"/>
          </p:nvPr>
        </p:nvSpPr>
        <p:spPr>
          <a:xfrm>
            <a:off x="251520" y="108743"/>
            <a:ext cx="6696744" cy="555376"/>
          </a:xfrm>
          <a:prstGeom prst="rect">
            <a:avLst/>
          </a:prstGeom>
        </p:spPr>
        <p:txBody>
          <a:bodyPr vert="horz" lIns="91440" tIns="45720" rIns="91440" bIns="45720" rtlCol="0" anchor="ctr">
            <a:normAutofit/>
          </a:bodyPr>
          <a:lstStyle>
            <a:lvl1pPr>
              <a:defRPr>
                <a:latin typeface="BIZ UDゴシック" panose="020B0400000000000000" pitchFamily="49" charset="-128"/>
                <a:ea typeface="BIZ UDゴシック" panose="020B0400000000000000" pitchFamily="49"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000602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シンプル2）">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2" name="正方形/長方形 11"/>
          <p:cNvSpPr/>
          <p:nvPr userDrawn="1"/>
        </p:nvSpPr>
        <p:spPr>
          <a:xfrm>
            <a:off x="0" y="2060848"/>
            <a:ext cx="9144000" cy="41843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2276880"/>
            <a:ext cx="7772400" cy="1470025"/>
          </a:xfrm>
        </p:spPr>
        <p:txBody>
          <a:bodyPr>
            <a:normAutofit/>
          </a:bodyPr>
          <a:lstStyle>
            <a:lvl1pPr>
              <a:defRPr sz="2400">
                <a:solidFill>
                  <a:srgbClr val="41414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270992"/>
          </a:xfrm>
        </p:spPr>
        <p:txBody>
          <a:bodyPr>
            <a:normAutofit/>
          </a:bodyPr>
          <a:lstStyle>
            <a:lvl1pPr marL="0" indent="0" algn="ctr">
              <a:buNone/>
              <a:defRPr sz="1350">
                <a:solidFill>
                  <a:srgbClr val="5A5A5A"/>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29" name="テキスト ボックス 28"/>
          <p:cNvSpPr txBox="1"/>
          <p:nvPr userDrawn="1"/>
        </p:nvSpPr>
        <p:spPr>
          <a:xfrm>
            <a:off x="5364088" y="6430727"/>
            <a:ext cx="365440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3" name="テキスト ボックス 12"/>
          <p:cNvSpPr txBox="1"/>
          <p:nvPr userDrawn="1"/>
        </p:nvSpPr>
        <p:spPr>
          <a:xfrm>
            <a:off x="683568" y="1399466"/>
            <a:ext cx="2160240" cy="138499"/>
          </a:xfrm>
          <a:prstGeom prst="rect">
            <a:avLst/>
          </a:prstGeom>
          <a:noFill/>
        </p:spPr>
        <p:txBody>
          <a:bodyPr wrap="square" lIns="0" tIns="0" bIns="0" rtlCol="0">
            <a:spAutoFit/>
          </a:bodyPr>
          <a:lstStyle/>
          <a:p>
            <a:r>
              <a:rPr kumimoji="1" lang="ja-JP" altLang="en-US" sz="90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cxnSp>
        <p:nvCxnSpPr>
          <p:cNvPr id="15" name="直線コネクタ 14"/>
          <p:cNvCxnSpPr/>
          <p:nvPr userDrawn="1"/>
        </p:nvCxnSpPr>
        <p:spPr>
          <a:xfrm>
            <a:off x="0" y="6247337"/>
            <a:ext cx="9144000" cy="0"/>
          </a:xfrm>
          <a:prstGeom prst="line">
            <a:avLst/>
          </a:prstGeom>
          <a:ln w="50800">
            <a:gradFill flip="none" rotWithShape="1">
              <a:gsLst>
                <a:gs pos="0">
                  <a:schemeClr val="accent1">
                    <a:tint val="66000"/>
                    <a:satMod val="160000"/>
                  </a:schemeClr>
                </a:gs>
                <a:gs pos="85000">
                  <a:schemeClr val="accent1">
                    <a:tint val="44500"/>
                    <a:satMod val="160000"/>
                  </a:schemeClr>
                </a:gs>
                <a:gs pos="100000">
                  <a:schemeClr val="accent1">
                    <a:tint val="23500"/>
                    <a:satMod val="16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9" name="Picture 2" descr="\\Shinjuku-1\全社共有\F.3 営業ツール\JANUSロゴ2005\gif\nihon_logo_final.gif">
            <a:extLst>
              <a:ext uri="{FF2B5EF4-FFF2-40B4-BE49-F238E27FC236}">
                <a16:creationId xmlns:a16="http://schemas.microsoft.com/office/drawing/2014/main" id="{6BC7AB46-9B0D-443E-9D8F-688B9950F9C8}"/>
              </a:ext>
            </a:extLst>
          </p:cNvPr>
          <p:cNvPicPr>
            <a:picLocks noChangeAspect="1" noChangeArrowheads="1"/>
          </p:cNvPicPr>
          <p:nvPr userDrawn="1"/>
        </p:nvPicPr>
        <p:blipFill>
          <a:blip r:embed="rId2" cstate="email">
            <a:duotone>
              <a:prstClr val="black"/>
              <a:schemeClr val="tx1">
                <a:lumMod val="75000"/>
                <a:lumOff val="25000"/>
                <a:tint val="45000"/>
                <a:satMod val="400000"/>
              </a:schemeClr>
            </a:duotone>
            <a:extLst>
              <a:ext uri="{28A0092B-C50C-407E-A947-70E740481C1C}">
                <a14:useLocalDpi xmlns:a14="http://schemas.microsoft.com/office/drawing/2010/main"/>
              </a:ext>
            </a:extLst>
          </a:blip>
          <a:srcRect/>
          <a:stretch>
            <a:fillRect/>
          </a:stretch>
        </p:blipFill>
        <p:spPr bwMode="auto">
          <a:xfrm>
            <a:off x="3216325" y="5589240"/>
            <a:ext cx="2711348" cy="216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hinjuku-1\全社共有\F.3 営業ツール\JANUSロゴ2005\gif\janus_logo_final_blue.gif">
            <a:extLst>
              <a:ext uri="{FF2B5EF4-FFF2-40B4-BE49-F238E27FC236}">
                <a16:creationId xmlns:a16="http://schemas.microsoft.com/office/drawing/2014/main" id="{4757968E-716D-42ED-B3F6-0046E6422B7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568" y="1591327"/>
            <a:ext cx="1584176" cy="27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89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地球）">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ctrTitle"/>
          </p:nvPr>
        </p:nvSpPr>
        <p:spPr>
          <a:xfrm>
            <a:off x="685800" y="980728"/>
            <a:ext cx="7772400" cy="936104"/>
          </a:xfrm>
          <a:noFill/>
        </p:spPr>
        <p:txBody>
          <a:bodyPr>
            <a:normAutofit/>
          </a:bodyPr>
          <a:lstStyle>
            <a:lvl1pPr>
              <a:defRPr sz="2400">
                <a:solidFill>
                  <a:srgbClr val="414141"/>
                </a:solidFill>
                <a:effectLst/>
              </a:defRPr>
            </a:lvl1pPr>
          </a:lstStyle>
          <a:p>
            <a:r>
              <a:rPr kumimoji="1" lang="ja-JP" altLang="en-US"/>
              <a:t>マスター タイトルの書式設定</a:t>
            </a:r>
            <a:endParaRPr kumimoji="1" lang="ja-JP" altLang="en-US" dirty="0"/>
          </a:p>
        </p:txBody>
      </p:sp>
      <p:pic>
        <p:nvPicPr>
          <p:cNvPr id="4" name="図 3" descr="星と惑星の絵&#10;&#10;中程度の精度で自動的に生成された説明">
            <a:extLst>
              <a:ext uri="{FF2B5EF4-FFF2-40B4-BE49-F238E27FC236}">
                <a16:creationId xmlns:a16="http://schemas.microsoft.com/office/drawing/2014/main" id="{153E042B-C765-471B-A87A-7DE57E62E60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133" y="3501008"/>
            <a:ext cx="9149136" cy="2746329"/>
          </a:xfrm>
          <a:prstGeom prst="rect">
            <a:avLst/>
          </a:prstGeom>
        </p:spPr>
      </p:pic>
      <p:pic>
        <p:nvPicPr>
          <p:cNvPr id="13" name="Picture 5" descr="\\Shinjuku-1\全社共有\F.3 営業ツール\JANUSロゴ2005\Jpeg\nihon_logo_pp1.jpg">
            <a:extLst>
              <a:ext uri="{FF2B5EF4-FFF2-40B4-BE49-F238E27FC236}">
                <a16:creationId xmlns:a16="http://schemas.microsoft.com/office/drawing/2014/main" id="{30EE5CCF-1472-498D-96D0-B3225E7FAD75}"/>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9D8B8771-BADA-48A7-851A-A9F5C10786C2}"/>
              </a:ext>
            </a:extLst>
          </p:cNvPr>
          <p:cNvSpPr txBox="1"/>
          <p:nvPr userDrawn="1"/>
        </p:nvSpPr>
        <p:spPr>
          <a:xfrm>
            <a:off x="5868144" y="6430727"/>
            <a:ext cx="3150351"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03BEFCD9-999B-4E84-92B4-3E008B89E481}"/>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2" name="Picture 2" descr="\\Shinjuku-1\全社共有\F.3 営業ツール\JANUSロゴ2005\gif\janus_logo_final_blue.gif">
            <a:extLst>
              <a:ext uri="{FF2B5EF4-FFF2-40B4-BE49-F238E27FC236}">
                <a16:creationId xmlns:a16="http://schemas.microsoft.com/office/drawing/2014/main" id="{0359776A-63A9-4315-8435-294EEBABCD7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00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イラスト）">
    <p:spTree>
      <p:nvGrpSpPr>
        <p:cNvPr id="1" name=""/>
        <p:cNvGrpSpPr/>
        <p:nvPr/>
      </p:nvGrpSpPr>
      <p:grpSpPr>
        <a:xfrm>
          <a:off x="0" y="0"/>
          <a:ext cx="0" cy="0"/>
          <a:chOff x="0" y="0"/>
          <a:chExt cx="0" cy="0"/>
        </a:xfrm>
      </p:grpSpPr>
      <p:sp>
        <p:nvSpPr>
          <p:cNvPr id="26" name="正方形/長方形 25"/>
          <p:cNvSpPr/>
          <p:nvPr userDrawn="1"/>
        </p:nvSpPr>
        <p:spPr>
          <a:xfrm>
            <a:off x="0" y="6247337"/>
            <a:ext cx="9144000" cy="6206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latin typeface="メイリオ" panose="020B0604030504040204" pitchFamily="50" charset="-128"/>
              <a:ea typeface="メイリオ" panose="020B0604030504040204" pitchFamily="50" charset="-128"/>
            </a:endParaRPr>
          </a:p>
        </p:txBody>
      </p:sp>
      <p:sp>
        <p:nvSpPr>
          <p:cNvPr id="2" name="タイトル 1"/>
          <p:cNvSpPr>
            <a:spLocks noGrp="1"/>
          </p:cNvSpPr>
          <p:nvPr>
            <p:ph type="ctrTitle"/>
          </p:nvPr>
        </p:nvSpPr>
        <p:spPr>
          <a:xfrm>
            <a:off x="685800" y="980728"/>
            <a:ext cx="7772400" cy="936104"/>
          </a:xfrm>
        </p:spPr>
        <p:txBody>
          <a:bodyPr>
            <a:normAutofit/>
          </a:bodyPr>
          <a:lstStyle>
            <a:lvl1pPr>
              <a:defRPr sz="2400">
                <a:solidFill>
                  <a:srgbClr val="414141"/>
                </a:solidFill>
                <a:latin typeface="メイリオ" panose="020B0604030504040204" pitchFamily="50" charset="-128"/>
                <a:ea typeface="メイリオ" panose="020B0604030504040204" pitchFamily="50" charset="-128"/>
              </a:defRPr>
            </a:lvl1pPr>
          </a:lstStyle>
          <a:p>
            <a:r>
              <a:rPr kumimoji="1" lang="ja-JP" altLang="en-US"/>
              <a:t>マスター タイトルの書式設定</a:t>
            </a:r>
            <a:endParaRPr kumimoji="1" lang="ja-JP" altLang="en-US" dirty="0"/>
          </a:p>
        </p:txBody>
      </p:sp>
      <p:pic>
        <p:nvPicPr>
          <p:cNvPr id="4" name="図 3" descr="ダイアグラム&#10;&#10;中程度の精度で自動的に生成された説明">
            <a:extLst>
              <a:ext uri="{FF2B5EF4-FFF2-40B4-BE49-F238E27FC236}">
                <a16:creationId xmlns:a16="http://schemas.microsoft.com/office/drawing/2014/main" id="{72DE79C4-4B49-4424-BFAC-2B6D529789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43"/>
          <a:stretch/>
        </p:blipFill>
        <p:spPr>
          <a:xfrm>
            <a:off x="-20608" y="3428999"/>
            <a:ext cx="9164608" cy="2818337"/>
          </a:xfrm>
          <a:prstGeom prst="rect">
            <a:avLst/>
          </a:prstGeom>
        </p:spPr>
      </p:pic>
      <p:sp>
        <p:nvSpPr>
          <p:cNvPr id="9" name="テキスト ボックス 8">
            <a:extLst>
              <a:ext uri="{FF2B5EF4-FFF2-40B4-BE49-F238E27FC236}">
                <a16:creationId xmlns:a16="http://schemas.microsoft.com/office/drawing/2014/main" id="{FA2D40A0-B14E-4927-9B1B-E1DAD32ADB56}"/>
              </a:ext>
            </a:extLst>
          </p:cNvPr>
          <p:cNvSpPr txBox="1"/>
          <p:nvPr userDrawn="1"/>
        </p:nvSpPr>
        <p:spPr>
          <a:xfrm>
            <a:off x="5724128" y="6430727"/>
            <a:ext cx="3294367" cy="246221"/>
          </a:xfrm>
          <a:prstGeom prst="rect">
            <a:avLst/>
          </a:prstGeom>
          <a:noFill/>
        </p:spPr>
        <p:txBody>
          <a:bodyPr wrap="square" rtlCol="0">
            <a:spAutoFit/>
          </a:bodyPr>
          <a:lstStyle/>
          <a:p>
            <a:pPr marL="0" marR="0" indent="0" algn="r" defTabSz="685783" rtl="0" eaLnBrk="1" fontAlgn="auto" latinLnBrk="0" hangingPunct="1">
              <a:lnSpc>
                <a:spcPct val="100000"/>
              </a:lnSpc>
              <a:spcBef>
                <a:spcPts val="0"/>
              </a:spcBef>
              <a:spcAft>
                <a:spcPts val="0"/>
              </a:spcAft>
              <a:buClrTx/>
              <a:buSzTx/>
              <a:buFontTx/>
              <a:buNone/>
              <a:tabLst/>
              <a:defRPr/>
            </a:pPr>
            <a:r>
              <a:rPr lang="en-US" altLang="ja-JP" sz="1000" dirty="0">
                <a:solidFill>
                  <a:schemeClr val="bg1"/>
                </a:solidFill>
                <a:latin typeface="Segoe UI" panose="020B0502040204020203" pitchFamily="34" charset="0"/>
                <a:cs typeface="Segoe UI" panose="020B0502040204020203" pitchFamily="34" charset="0"/>
              </a:rPr>
              <a:t>Copyright© JAPAN NUS Co., LTD. All rights reserved.</a:t>
            </a:r>
            <a:endParaRPr lang="ja-JP" altLang="en-US" sz="1000" dirty="0">
              <a:solidFill>
                <a:schemeClr val="bg1"/>
              </a:solidFill>
              <a:latin typeface="Segoe UI" panose="020B0502040204020203" pitchFamily="34" charset="0"/>
              <a:cs typeface="Segoe UI" panose="020B0502040204020203" pitchFamily="34" charset="0"/>
            </a:endParaRPr>
          </a:p>
        </p:txBody>
      </p:sp>
      <p:pic>
        <p:nvPicPr>
          <p:cNvPr id="14" name="Picture 5" descr="\\Shinjuku-1\全社共有\F.3 営業ツール\JANUSロゴ2005\Jpeg\nihon_logo_pp1.jpg">
            <a:extLst>
              <a:ext uri="{FF2B5EF4-FFF2-40B4-BE49-F238E27FC236}">
                <a16:creationId xmlns:a16="http://schemas.microsoft.com/office/drawing/2014/main" id="{675EDEC0-BF70-4940-BB08-CD8D53DF66B3}"/>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19775" y="2880320"/>
            <a:ext cx="2704451" cy="20984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43A56F56-9BE2-4489-92D4-75EB1DB4C954}"/>
              </a:ext>
            </a:extLst>
          </p:cNvPr>
          <p:cNvSpPr txBox="1"/>
          <p:nvPr userDrawn="1"/>
        </p:nvSpPr>
        <p:spPr>
          <a:xfrm>
            <a:off x="683568" y="375280"/>
            <a:ext cx="2160240" cy="115416"/>
          </a:xfrm>
          <a:prstGeom prst="rect">
            <a:avLst/>
          </a:prstGeom>
          <a:noFill/>
        </p:spPr>
        <p:txBody>
          <a:bodyPr wrap="square" lIns="0" tIns="0" bIns="0" rtlCol="0">
            <a:spAutoFit/>
          </a:bodyPr>
          <a:lstStyle/>
          <a:p>
            <a:r>
              <a:rPr kumimoji="1" lang="ja-JP" altLang="en-US" sz="750" b="1" dirty="0">
                <a:solidFill>
                  <a:schemeClr val="tx1">
                    <a:lumMod val="75000"/>
                    <a:lumOff val="25000"/>
                  </a:schemeClr>
                </a:solidFill>
                <a:latin typeface="メイリオ" panose="020B0604030504040204" pitchFamily="50" charset="-128"/>
                <a:ea typeface="メイリオ" panose="020B0604030504040204" pitchFamily="50" charset="-128"/>
              </a:rPr>
              <a:t>エネルギーと環境を考える</a:t>
            </a:r>
          </a:p>
        </p:txBody>
      </p:sp>
      <p:pic>
        <p:nvPicPr>
          <p:cNvPr id="16" name="Picture 2" descr="\\Shinjuku-1\全社共有\F.3 営業ツール\JANUSロゴ2005\gif\janus_logo_final_blue.gif">
            <a:extLst>
              <a:ext uri="{FF2B5EF4-FFF2-40B4-BE49-F238E27FC236}">
                <a16:creationId xmlns:a16="http://schemas.microsoft.com/office/drawing/2014/main" id="{8F75830E-D0E2-4883-BBB4-17BA2F13DF08}"/>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83568" y="507960"/>
            <a:ext cx="1512168" cy="238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54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1">
    <p:spTree>
      <p:nvGrpSpPr>
        <p:cNvPr id="1" name=""/>
        <p:cNvGrpSpPr/>
        <p:nvPr/>
      </p:nvGrpSpPr>
      <p:grpSpPr>
        <a:xfrm>
          <a:off x="0" y="0"/>
          <a:ext cx="0" cy="0"/>
          <a:chOff x="0" y="0"/>
          <a:chExt cx="0" cy="0"/>
        </a:xfrm>
      </p:grpSpPr>
      <p:sp>
        <p:nvSpPr>
          <p:cNvPr id="5" name="正方形/長方形 4"/>
          <p:cNvSpPr/>
          <p:nvPr userDrawn="1"/>
        </p:nvSpPr>
        <p:spPr>
          <a:xfrm>
            <a:off x="0" y="1916832"/>
            <a:ext cx="9144000" cy="360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baseline="0">
                <a:solidFill>
                  <a:srgbClr val="404040"/>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3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色反転）">
    <p:spTree>
      <p:nvGrpSpPr>
        <p:cNvPr id="1" name=""/>
        <p:cNvGrpSpPr/>
        <p:nvPr/>
      </p:nvGrpSpPr>
      <p:grpSpPr>
        <a:xfrm>
          <a:off x="0" y="0"/>
          <a:ext cx="0" cy="0"/>
          <a:chOff x="0" y="0"/>
          <a:chExt cx="0" cy="0"/>
        </a:xfrm>
      </p:grpSpPr>
      <p:sp>
        <p:nvSpPr>
          <p:cNvPr id="5" name="正方形/長方形 4"/>
          <p:cNvSpPr/>
          <p:nvPr userDrawn="1"/>
        </p:nvSpPr>
        <p:spPr>
          <a:xfrm>
            <a:off x="0" y="0"/>
            <a:ext cx="9144000" cy="6717568"/>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chemeClr val="bg1"/>
                </a:solidFill>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6927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8" name="正方形/長方形 7">
            <a:extLst>
              <a:ext uri="{FF2B5EF4-FFF2-40B4-BE49-F238E27FC236}">
                <a16:creationId xmlns:a16="http://schemas.microsoft.com/office/drawing/2014/main" id="{17C4365F-F9D7-45B7-9932-B140C28BEDB1}"/>
              </a:ext>
            </a:extLst>
          </p:cNvPr>
          <p:cNvSpPr/>
          <p:nvPr userDrawn="1"/>
        </p:nvSpPr>
        <p:spPr>
          <a:xfrm>
            <a:off x="-5265" y="-28308"/>
            <a:ext cx="9144000" cy="1223784"/>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正方形/長方形 8">
            <a:extLst>
              <a:ext uri="{FF2B5EF4-FFF2-40B4-BE49-F238E27FC236}">
                <a16:creationId xmlns:a16="http://schemas.microsoft.com/office/drawing/2014/main" id="{462EFEA6-7A21-4951-BE07-38A26E74C767}"/>
              </a:ext>
            </a:extLst>
          </p:cNvPr>
          <p:cNvSpPr/>
          <p:nvPr userDrawn="1"/>
        </p:nvSpPr>
        <p:spPr>
          <a:xfrm>
            <a:off x="0" y="5171803"/>
            <a:ext cx="9144000" cy="50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13" name="図 12">
            <a:extLst>
              <a:ext uri="{FF2B5EF4-FFF2-40B4-BE49-F238E27FC236}">
                <a16:creationId xmlns:a16="http://schemas.microsoft.com/office/drawing/2014/main" id="{50FEEB6D-A254-48C6-8104-19BAE90323AA}"/>
              </a:ext>
            </a:extLst>
          </p:cNvPr>
          <p:cNvPicPr>
            <a:picLocks noChangeAspect="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ackgroundRemoval t="2667" b="90667" l="415" r="99585">
                        <a14:foregroundMark x1="3731" y1="69333" x2="5699" y2="78667"/>
                        <a14:foregroundMark x1="17306" y1="14667" x2="16580" y2="56667"/>
                        <a14:foregroundMark x1="16580" y1="56667" x2="15337" y2="73333"/>
                        <a14:foregroundMark x1="518" y1="63333" x2="1969" y2="69333"/>
                        <a14:foregroundMark x1="27772" y1="18000" x2="26010" y2="50667"/>
                        <a14:foregroundMark x1="31813" y1="31333" x2="33264" y2="66667"/>
                        <a14:foregroundMark x1="45389" y1="30000" x2="44041" y2="62667"/>
                        <a14:foregroundMark x1="57720" y1="35333" x2="55959" y2="70000"/>
                        <a14:foregroundMark x1="55959" y1="70000" x2="50259" y2="46000"/>
                        <a14:foregroundMark x1="63938" y1="29333" x2="65078" y2="68000"/>
                        <a14:foregroundMark x1="65078" y1="68000" x2="70466" y2="86000"/>
                        <a14:foregroundMark x1="70466" y1="86000" x2="75648" y2="66000"/>
                        <a14:foregroundMark x1="75648" y1="66000" x2="75544" y2="44000"/>
                        <a14:foregroundMark x1="84974" y1="18000" x2="89223" y2="47333"/>
                        <a14:foregroundMark x1="89223" y1="47333" x2="94715" y2="60000"/>
                        <a14:foregroundMark x1="94715" y1="60000" x2="95648" y2="84000"/>
                        <a14:foregroundMark x1="84767" y1="78000" x2="89948" y2="90667"/>
                        <a14:foregroundMark x1="95855" y1="12667" x2="91192" y2="7333"/>
                        <a14:foregroundMark x1="76166" y1="19333" x2="76684" y2="43333"/>
                        <a14:foregroundMark x1="64249" y1="14667" x2="64456" y2="32000"/>
                        <a14:foregroundMark x1="74197" y1="10667" x2="76477" y2="10667"/>
                        <a14:foregroundMark x1="82280" y1="23333" x2="82694" y2="31333"/>
                        <a14:foregroundMark x1="14404" y1="6000" x2="16580" y2="4000"/>
                        <a14:foregroundMark x1="18964" y1="4000" x2="18653" y2="9333"/>
                        <a14:foregroundMark x1="66736" y1="3333" x2="66114" y2="9333"/>
                        <a14:foregroundMark x1="99585" y1="66000" x2="99275" y2="76667"/>
                      </a14:backgroundRemoval>
                    </a14:imgEffect>
                  </a14:imgLayer>
                </a14:imgProps>
              </a:ext>
              <a:ext uri="{28A0092B-C50C-407E-A947-70E740481C1C}">
                <a14:useLocalDpi xmlns:a14="http://schemas.microsoft.com/office/drawing/2010/main"/>
              </a:ext>
            </a:extLst>
          </a:blip>
          <a:stretch>
            <a:fillRect/>
          </a:stretch>
        </p:blipFill>
        <p:spPr>
          <a:xfrm>
            <a:off x="722313" y="1855346"/>
            <a:ext cx="1296144" cy="268867"/>
          </a:xfrm>
          <a:prstGeom prst="rect">
            <a:avLst/>
          </a:prstGeom>
        </p:spPr>
      </p:pic>
      <p:sp>
        <p:nvSpPr>
          <p:cNvPr id="15" name="正方形/長方形 14">
            <a:extLst>
              <a:ext uri="{FF2B5EF4-FFF2-40B4-BE49-F238E27FC236}">
                <a16:creationId xmlns:a16="http://schemas.microsoft.com/office/drawing/2014/main" id="{8BE54427-A8B2-4479-A36E-C305F50315CD}"/>
              </a:ext>
            </a:extLst>
          </p:cNvPr>
          <p:cNvSpPr/>
          <p:nvPr userDrawn="1"/>
        </p:nvSpPr>
        <p:spPr>
          <a:xfrm>
            <a:off x="0" y="6247337"/>
            <a:ext cx="9144000" cy="6206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rgbClr val="254061"/>
              </a:solidFill>
            </a:endParaRPr>
          </a:p>
        </p:txBody>
      </p:sp>
      <p:sp>
        <p:nvSpPr>
          <p:cNvPr id="10" name="スライド番号プレースホルダー 7">
            <a:extLst>
              <a:ext uri="{FF2B5EF4-FFF2-40B4-BE49-F238E27FC236}">
                <a16:creationId xmlns:a16="http://schemas.microsoft.com/office/drawing/2014/main" id="{2D5A3020-6D8A-4A15-BD17-2F2CBCEDC135}"/>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bg1">
                    <a:lumMod val="85000"/>
                  </a:schemeClr>
                </a:solidFill>
                <a:latin typeface="Segoe UI" panose="020B0502040204020203" pitchFamily="34" charset="0"/>
                <a:ea typeface="メイリオ" panose="020B0604030504040204" pitchFamily="50" charset="-128"/>
              </a:rPr>
              <a:pPr/>
              <a:t>‹#›</a:t>
            </a:fld>
            <a:endParaRPr lang="ja-JP" altLang="en-US" sz="825" baseline="0" dirty="0">
              <a:solidFill>
                <a:schemeClr val="bg1">
                  <a:lumMod val="85000"/>
                </a:schemeClr>
              </a:solidFill>
              <a:latin typeface="Segoe UI" panose="020B0502040204020203" pitchFamily="34" charset="0"/>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CC20EFC0-F6E2-45A9-B52E-BF236F829E4C}"/>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bg1">
                  <a:lumMod val="8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315908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ライン）">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28FD9263-C6FB-4A9C-95F7-AA4BBF91E351}"/>
              </a:ext>
            </a:extLst>
          </p:cNvPr>
          <p:cNvSpPr/>
          <p:nvPr userDrawn="1"/>
        </p:nvSpPr>
        <p:spPr>
          <a:xfrm>
            <a:off x="0" y="6613528"/>
            <a:ext cx="9144000" cy="24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solidFill>
                <a:schemeClr val="tx1">
                  <a:lumMod val="65000"/>
                  <a:lumOff val="35000"/>
                </a:schemeClr>
              </a:solidFill>
            </a:endParaRPr>
          </a:p>
        </p:txBody>
      </p:sp>
      <p:sp>
        <p:nvSpPr>
          <p:cNvPr id="5" name="正方形/長方形 4"/>
          <p:cNvSpPr/>
          <p:nvPr userDrawn="1"/>
        </p:nvSpPr>
        <p:spPr>
          <a:xfrm>
            <a:off x="0" y="5517239"/>
            <a:ext cx="9144000" cy="11092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 name="タイトル 1"/>
          <p:cNvSpPr>
            <a:spLocks noGrp="1"/>
          </p:cNvSpPr>
          <p:nvPr>
            <p:ph type="title" hasCustomPrompt="1"/>
          </p:nvPr>
        </p:nvSpPr>
        <p:spPr>
          <a:xfrm>
            <a:off x="722313" y="4305300"/>
            <a:ext cx="7772400" cy="815604"/>
          </a:xfrm>
        </p:spPr>
        <p:txBody>
          <a:bodyPr anchor="t">
            <a:normAutofit/>
          </a:bodyPr>
          <a:lstStyle>
            <a:lvl1pPr algn="r">
              <a:defRPr sz="2100" b="1" cap="all">
                <a:solidFill>
                  <a:srgbClr val="5A5A5A"/>
                </a:solidFill>
                <a:effectLst>
                  <a:glow rad="63500">
                    <a:schemeClr val="bg1">
                      <a:alpha val="40000"/>
                    </a:schemeClr>
                  </a:glow>
                </a:effectLst>
              </a:defRPr>
            </a:lvl1pPr>
          </a:lstStyle>
          <a:p>
            <a:r>
              <a:rPr kumimoji="1" lang="ja-JP" altLang="en-US" dirty="0"/>
              <a:t>１．セクション見出し</a:t>
            </a:r>
            <a:r>
              <a:rPr kumimoji="1" lang="en-US" altLang="ja-JP" dirty="0"/>
              <a:t>(</a:t>
            </a:r>
            <a:r>
              <a:rPr kumimoji="1" lang="ja-JP" altLang="en-US" dirty="0"/>
              <a:t>中表紙</a:t>
            </a:r>
            <a:r>
              <a:rPr kumimoji="1" lang="en-US" altLang="ja-JP" dirty="0"/>
              <a:t>)</a:t>
            </a:r>
            <a:endParaRPr kumimoji="1" lang="ja-JP" altLang="en-US" dirty="0"/>
          </a:p>
        </p:txBody>
      </p:sp>
      <p:sp>
        <p:nvSpPr>
          <p:cNvPr id="3" name="テキスト プレースホルダー 2"/>
          <p:cNvSpPr>
            <a:spLocks noGrp="1"/>
          </p:cNvSpPr>
          <p:nvPr>
            <p:ph type="body" idx="1" hasCustomPrompt="1"/>
          </p:nvPr>
        </p:nvSpPr>
        <p:spPr>
          <a:xfrm>
            <a:off x="722313" y="2258649"/>
            <a:ext cx="7772400" cy="1500187"/>
          </a:xfrm>
        </p:spPr>
        <p:txBody>
          <a:bodyPr anchor="b"/>
          <a:lstStyle>
            <a:lvl1pPr marL="0" indent="0">
              <a:buNone/>
              <a:defRPr sz="1500">
                <a:solidFill>
                  <a:srgbClr val="41414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dirty="0"/>
              <a:t>テキストテキストテキスト</a:t>
            </a:r>
          </a:p>
        </p:txBody>
      </p:sp>
      <p:sp>
        <p:nvSpPr>
          <p:cNvPr id="4" name="正方形/長方形 3">
            <a:extLst>
              <a:ext uri="{FF2B5EF4-FFF2-40B4-BE49-F238E27FC236}">
                <a16:creationId xmlns:a16="http://schemas.microsoft.com/office/drawing/2014/main" id="{21522A04-3FB2-44F3-9F67-5F22AAF2ECA0}"/>
              </a:ext>
            </a:extLst>
          </p:cNvPr>
          <p:cNvSpPr/>
          <p:nvPr userDrawn="1"/>
        </p:nvSpPr>
        <p:spPr>
          <a:xfrm>
            <a:off x="0" y="548687"/>
            <a:ext cx="9144000" cy="532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6" name="直線コネクタ 5">
            <a:extLst>
              <a:ext uri="{FF2B5EF4-FFF2-40B4-BE49-F238E27FC236}">
                <a16:creationId xmlns:a16="http://schemas.microsoft.com/office/drawing/2014/main" id="{2ACF4697-2119-4C70-8446-97426BFBD01E}"/>
              </a:ext>
            </a:extLst>
          </p:cNvPr>
          <p:cNvCxnSpPr>
            <a:cxnSpLocks/>
          </p:cNvCxnSpPr>
          <p:nvPr userDrawn="1"/>
        </p:nvCxnSpPr>
        <p:spPr>
          <a:xfrm>
            <a:off x="-900" y="5517232"/>
            <a:ext cx="9144900" cy="0"/>
          </a:xfrm>
          <a:prstGeom prst="line">
            <a:avLst/>
          </a:prstGeom>
          <a:ln w="63500">
            <a:solidFill>
              <a:srgbClr val="254061"/>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7">
            <a:extLst>
              <a:ext uri="{FF2B5EF4-FFF2-40B4-BE49-F238E27FC236}">
                <a16:creationId xmlns:a16="http://schemas.microsoft.com/office/drawing/2014/main" id="{87E76F26-C7E3-4F61-8E91-693CA1E28BF9}"/>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65000"/>
                    <a:lumOff val="3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65000"/>
                  <a:lumOff val="35000"/>
                </a:schemeClr>
              </a:solidFill>
              <a:latin typeface="Segoe UI" panose="020B0502040204020203" pitchFamily="34" charset="0"/>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24DA454-65FE-4F4A-AA11-EE6589F11B4F}"/>
              </a:ext>
            </a:extLst>
          </p:cNvPr>
          <p:cNvSpPr txBox="1"/>
          <p:nvPr userDrawn="1"/>
        </p:nvSpPr>
        <p:spPr>
          <a:xfrm>
            <a:off x="62085" y="6626498"/>
            <a:ext cx="1297225"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rPr>
              <a:t>© 2023JANUS</a:t>
            </a:r>
            <a:endParaRPr lang="ja-JP" altLang="en-US" sz="1000" b="0" baseline="0" dirty="0">
              <a:solidFill>
                <a:schemeClr val="tx1">
                  <a:lumMod val="65000"/>
                  <a:lumOff val="35000"/>
                </a:schemeClr>
              </a:solidFill>
              <a:latin typeface="Segoe UI" panose="020B0502040204020203" pitchFamily="34" charset="0"/>
              <a:ea typeface="メイリオ" panose="020B0604030504040204" pitchFamily="50" charset="-128"/>
              <a:cs typeface="Segoe UI" panose="020B0502040204020203" pitchFamily="34" charset="0"/>
            </a:endParaRPr>
          </a:p>
        </p:txBody>
      </p:sp>
      <p:cxnSp>
        <p:nvCxnSpPr>
          <p:cNvPr id="12" name="直線コネクタ 11">
            <a:extLst>
              <a:ext uri="{FF2B5EF4-FFF2-40B4-BE49-F238E27FC236}">
                <a16:creationId xmlns:a16="http://schemas.microsoft.com/office/drawing/2014/main" id="{FE96CA3B-C4A7-470F-BF63-9644F99C26E6}"/>
              </a:ext>
            </a:extLst>
          </p:cNvPr>
          <p:cNvCxnSpPr>
            <a:cxnSpLocks/>
          </p:cNvCxnSpPr>
          <p:nvPr userDrawn="1"/>
        </p:nvCxnSpPr>
        <p:spPr>
          <a:xfrm>
            <a:off x="-900" y="6600817"/>
            <a:ext cx="91449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08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1" r:id="rId1"/>
    <p:sldLayoutId id="2147483692" r:id="rId2"/>
    <p:sldLayoutId id="2147483697" r:id="rId3"/>
    <p:sldLayoutId id="2147483693" r:id="rId4"/>
    <p:sldLayoutId id="2147483694" r:id="rId5"/>
    <p:sldLayoutId id="2147483695" r:id="rId6"/>
    <p:sldLayoutId id="2147483702" r:id="rId7"/>
    <p:sldLayoutId id="2147483696" r:id="rId8"/>
    <p:sldLayoutId id="2147483709" r:id="rId9"/>
    <p:sldLayoutId id="2147483703" r:id="rId10"/>
    <p:sldLayoutId id="2147483705" r:id="rId11"/>
    <p:sldLayoutId id="2147483706" r:id="rId12"/>
    <p:sldLayoutId id="2147483698" r:id="rId13"/>
    <p:sldLayoutId id="2147483710" r:id="rId14"/>
    <p:sldLayoutId id="2147483699" r:id="rId15"/>
    <p:sldLayoutId id="2147483700" r:id="rId16"/>
    <p:sldLayoutId id="2147483704" r:id="rId17"/>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51520" y="166799"/>
            <a:ext cx="8424936" cy="55537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67547" y="980730"/>
            <a:ext cx="8156911" cy="5440885"/>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25" name="直線コネクタ 24"/>
          <p:cNvCxnSpPr>
            <a:cxnSpLocks/>
          </p:cNvCxnSpPr>
          <p:nvPr userDrawn="1"/>
        </p:nvCxnSpPr>
        <p:spPr>
          <a:xfrm>
            <a:off x="-450" y="709612"/>
            <a:ext cx="9144900" cy="0"/>
          </a:xfrm>
          <a:prstGeom prst="line">
            <a:avLst/>
          </a:prstGeom>
          <a:ln w="63500">
            <a:gradFill flip="none" rotWithShape="1">
              <a:gsLst>
                <a:gs pos="70000">
                  <a:srgbClr val="254061"/>
                </a:gs>
                <a:gs pos="0">
                  <a:srgbClr val="254061"/>
                </a:gs>
                <a:gs pos="76000">
                  <a:schemeClr val="accent1">
                    <a:tint val="66000"/>
                    <a:satMod val="160000"/>
                  </a:schemeClr>
                </a:gs>
                <a:gs pos="100000">
                  <a:schemeClr val="accent1">
                    <a:tint val="23500"/>
                    <a:satMod val="160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CFE4E873-8AA9-47D7-A2FC-6517981F5B9B}"/>
              </a:ext>
            </a:extLst>
          </p:cNvPr>
          <p:cNvSpPr/>
          <p:nvPr userDrawn="1"/>
        </p:nvSpPr>
        <p:spPr>
          <a:xfrm flipV="1">
            <a:off x="-450" y="6642000"/>
            <a:ext cx="9144900" cy="21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aseline="0" dirty="0">
              <a:latin typeface="Segoe UI" panose="020B0502040204020203" pitchFamily="34" charset="0"/>
              <a:ea typeface="メイリオ" panose="020B0604030504040204" pitchFamily="50" charset="-128"/>
            </a:endParaRPr>
          </a:p>
        </p:txBody>
      </p:sp>
      <p:sp>
        <p:nvSpPr>
          <p:cNvPr id="12" name="スライド番号プレースホルダー 7">
            <a:extLst>
              <a:ext uri="{FF2B5EF4-FFF2-40B4-BE49-F238E27FC236}">
                <a16:creationId xmlns:a16="http://schemas.microsoft.com/office/drawing/2014/main" id="{F3A18C27-D9AB-45B4-8A52-B6BCED919FA6}"/>
              </a:ext>
            </a:extLst>
          </p:cNvPr>
          <p:cNvSpPr txBox="1">
            <a:spLocks/>
          </p:cNvSpPr>
          <p:nvPr userDrawn="1"/>
        </p:nvSpPr>
        <p:spPr>
          <a:xfrm>
            <a:off x="8738170" y="6664836"/>
            <a:ext cx="395117" cy="206135"/>
          </a:xfrm>
          <a:prstGeom prst="rect">
            <a:avLst/>
          </a:prstGeom>
        </p:spPr>
        <p:txBody>
          <a:bodyPr vert="horz" lIns="68580" tIns="34290" rIns="68580" bIns="34290" rtlCol="0" anchor="ctr"/>
          <a:lstStyle>
            <a:defPPr>
              <a:defRPr lang="ja-JP"/>
            </a:defPPr>
            <a:lvl1pPr marL="0" algn="r"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3D76B94-E8BA-44BB-82EA-B76A34C77D5F}" type="slidenum">
              <a:rPr lang="ja-JP" altLang="en-US" sz="1000" baseline="0" smtClean="0">
                <a:solidFill>
                  <a:schemeClr val="tx1">
                    <a:lumMod val="75000"/>
                    <a:lumOff val="25000"/>
                  </a:schemeClr>
                </a:solidFill>
                <a:latin typeface="Segoe UI" panose="020B0502040204020203" pitchFamily="34" charset="0"/>
                <a:ea typeface="メイリオ" panose="020B0604030504040204" pitchFamily="50" charset="-128"/>
              </a:rPr>
              <a:pPr/>
              <a:t>‹#›</a:t>
            </a:fld>
            <a:endParaRPr lang="ja-JP" altLang="en-US" sz="1000" baseline="0" dirty="0">
              <a:solidFill>
                <a:schemeClr val="tx1">
                  <a:lumMod val="75000"/>
                  <a:lumOff val="25000"/>
                </a:schemeClr>
              </a:solidFill>
              <a:latin typeface="Segoe UI" panose="020B0502040204020203" pitchFamily="34" charset="0"/>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932BA62-7420-474B-AAAB-8CB9342A5A15}"/>
              </a:ext>
            </a:extLst>
          </p:cNvPr>
          <p:cNvSpPr txBox="1"/>
          <p:nvPr userDrawn="1"/>
        </p:nvSpPr>
        <p:spPr>
          <a:xfrm>
            <a:off x="62085" y="6626498"/>
            <a:ext cx="1845619" cy="24622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altLang="ja-JP"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rPr>
              <a:t>© 2025Okinawa prefecture</a:t>
            </a:r>
            <a:endParaRPr lang="ja-JP" altLang="en-US" sz="1000" b="0" baseline="0" dirty="0">
              <a:solidFill>
                <a:schemeClr val="tx1">
                  <a:lumMod val="75000"/>
                  <a:lumOff val="25000"/>
                </a:schemeClr>
              </a:solidFill>
              <a:latin typeface="Segoe UI" panose="020B0502040204020203"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150168035"/>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685783" rtl="0" eaLnBrk="1" latinLnBrk="0" hangingPunct="1">
        <a:spcBef>
          <a:spcPct val="0"/>
        </a:spcBef>
        <a:buNone/>
        <a:defRPr kumimoji="1" sz="2000" b="1" kern="1200" baseline="0">
          <a:solidFill>
            <a:srgbClr val="404040"/>
          </a:solidFill>
          <a:latin typeface="Segoe UI" panose="020B0502040204020203" pitchFamily="34" charset="0"/>
          <a:ea typeface="メイリオ" panose="020B0604030504040204" pitchFamily="50" charset="-128"/>
          <a:cs typeface="+mj-cs"/>
        </a:defRPr>
      </a:lvl1pPr>
    </p:titleStyle>
    <p:bodyStyle>
      <a:lvl1pPr marL="257168" indent="-257168" algn="l" defTabSz="685783" rtl="0" eaLnBrk="1" latinLnBrk="0" hangingPunct="1">
        <a:lnSpc>
          <a:spcPct val="125000"/>
        </a:lnSpc>
        <a:spcBef>
          <a:spcPct val="20000"/>
        </a:spcBef>
        <a:buFont typeface="Arial" panose="020B0604020202020204" pitchFamily="34" charset="0"/>
        <a:buChar char="•"/>
        <a:defRPr kumimoji="1" sz="18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Segoe UI" panose="020B0502040204020203" pitchFamily="34" charset="0"/>
          <a:ea typeface="メイリオ" panose="020B0604030504040204" pitchFamily="50"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emf"/><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78371-B184-40F9-48F7-9736830AD42E}"/>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291B4787-B919-A23E-E95D-4B64827F9178}"/>
              </a:ext>
            </a:extLst>
          </p:cNvPr>
          <p:cNvSpPr>
            <a:spLocks noGrp="1"/>
          </p:cNvSpPr>
          <p:nvPr>
            <p:ph type="title"/>
          </p:nvPr>
        </p:nvSpPr>
        <p:spPr>
          <a:xfrm>
            <a:off x="251520" y="108743"/>
            <a:ext cx="8784976" cy="555376"/>
          </a:xfrm>
        </p:spPr>
        <p:txBody>
          <a:bodyPr>
            <a:normAutofit fontScale="90000"/>
          </a:bodyPr>
          <a:lstStyle/>
          <a:p>
            <a:r>
              <a:rPr kumimoji="1" lang="en-US" altLang="ja-JP" dirty="0"/>
              <a:t>2</a:t>
            </a:r>
            <a:r>
              <a:rPr kumimoji="1" lang="ja-JP" altLang="en-US" dirty="0"/>
              <a:t>．海岸漂着物の状況　</a:t>
            </a:r>
            <a:r>
              <a:rPr kumimoji="1" lang="en-US" altLang="ja-JP" dirty="0"/>
              <a:t>(2)</a:t>
            </a:r>
            <a:r>
              <a:rPr kumimoji="1" lang="ja-JP" altLang="en-US" dirty="0"/>
              <a:t>マイクロプラスチック　①マイクロプラスチックとは？</a:t>
            </a:r>
            <a:endParaRPr kumimoji="1" lang="ja-JP" altLang="en-US" dirty="0">
              <a:solidFill>
                <a:srgbClr val="FF0000"/>
              </a:solidFill>
            </a:endParaRPr>
          </a:p>
        </p:txBody>
      </p:sp>
      <p:sp>
        <p:nvSpPr>
          <p:cNvPr id="8" name="コンテンツ プレースホルダー 1">
            <a:extLst>
              <a:ext uri="{FF2B5EF4-FFF2-40B4-BE49-F238E27FC236}">
                <a16:creationId xmlns:a16="http://schemas.microsoft.com/office/drawing/2014/main" id="{E26662DD-12A9-6D8F-E5F2-96F8ECE2BC55}"/>
              </a:ext>
            </a:extLst>
          </p:cNvPr>
          <p:cNvSpPr>
            <a:spLocks noGrp="1"/>
          </p:cNvSpPr>
          <p:nvPr>
            <p:ph idx="1"/>
          </p:nvPr>
        </p:nvSpPr>
        <p:spPr>
          <a:xfrm>
            <a:off x="179512" y="769080"/>
            <a:ext cx="8856984" cy="2257025"/>
          </a:xfrm>
          <a:ln>
            <a:solidFill>
              <a:schemeClr val="tx1"/>
            </a:solidFill>
          </a:ln>
        </p:spPr>
        <p:txBody>
          <a:bodyPr>
            <a:noAutofit/>
          </a:bodyPr>
          <a:lstStyle/>
          <a:p>
            <a:pPr marL="0" indent="0">
              <a:lnSpc>
                <a:spcPct val="100000"/>
              </a:lnSpc>
              <a:spcAft>
                <a:spcPts val="600"/>
              </a:spcAft>
              <a:buNone/>
            </a:pPr>
            <a:r>
              <a:rPr kumimoji="1" lang="ja-JP" altLang="en-US" sz="1200" b="1" dirty="0">
                <a:solidFill>
                  <a:srgbClr val="FF0000"/>
                </a:solidFill>
              </a:rPr>
              <a:t>マイクロプラスチックとは、環境中に存在する</a:t>
            </a:r>
            <a:r>
              <a:rPr kumimoji="1" lang="en-US" altLang="ja-JP" sz="1200" b="1" dirty="0">
                <a:solidFill>
                  <a:srgbClr val="FF0000"/>
                </a:solidFill>
              </a:rPr>
              <a:t>5</a:t>
            </a:r>
            <a:r>
              <a:rPr kumimoji="1" lang="ja-JP" altLang="en-US" sz="1200" b="1" dirty="0">
                <a:solidFill>
                  <a:srgbClr val="FF0000"/>
                </a:solidFill>
              </a:rPr>
              <a:t>ミリメートル以下のプラスチック片を指します。</a:t>
            </a:r>
            <a:br>
              <a:rPr kumimoji="1" lang="en-US" altLang="ja-JP" sz="1200" b="1" dirty="0">
                <a:solidFill>
                  <a:srgbClr val="FF0000"/>
                </a:solidFill>
              </a:rPr>
            </a:br>
            <a:r>
              <a:rPr kumimoji="1" lang="ja-JP" altLang="en-US" sz="1200" dirty="0"/>
              <a:t>これらは大きく分けて以下の</a:t>
            </a:r>
            <a:r>
              <a:rPr lang="ja-JP" altLang="en-US" sz="1200" dirty="0"/>
              <a:t>２</a:t>
            </a:r>
            <a:r>
              <a:rPr kumimoji="1" lang="ja-JP" altLang="en-US" sz="1200" dirty="0"/>
              <a:t>種類に分類されます。</a:t>
            </a:r>
            <a:endParaRPr kumimoji="1" lang="en-US" altLang="ja-JP" sz="1200" dirty="0"/>
          </a:p>
          <a:p>
            <a:pPr marL="342900" indent="-342900">
              <a:lnSpc>
                <a:spcPct val="100000"/>
              </a:lnSpc>
              <a:spcAft>
                <a:spcPts val="600"/>
              </a:spcAft>
              <a:buAutoNum type="arabicPeriod"/>
            </a:pPr>
            <a:r>
              <a:rPr kumimoji="1" lang="ja-JP" altLang="en-US" sz="1200" dirty="0"/>
              <a:t>一次マイクロプラスチック（</a:t>
            </a:r>
            <a:r>
              <a:rPr kumimoji="1" lang="en-US" altLang="ja-JP" sz="1200" dirty="0"/>
              <a:t>Primary Microplastics</a:t>
            </a:r>
            <a:r>
              <a:rPr kumimoji="1" lang="ja-JP" altLang="en-US" sz="1200" dirty="0"/>
              <a:t>）</a:t>
            </a:r>
            <a:br>
              <a:rPr kumimoji="1" lang="en-US" altLang="ja-JP" sz="1200" dirty="0"/>
            </a:br>
            <a:r>
              <a:rPr kumimoji="1" lang="ja-JP" altLang="en-US" sz="1200" dirty="0"/>
              <a:t>最初から微小なサイズで製造されたプラスチックのこと。</a:t>
            </a:r>
            <a:br>
              <a:rPr kumimoji="1" lang="en-US" altLang="ja-JP" sz="1200" dirty="0"/>
            </a:br>
            <a:r>
              <a:rPr kumimoji="1" lang="ja-JP" altLang="en-US" sz="1200" dirty="0"/>
              <a:t>例</a:t>
            </a:r>
            <a:r>
              <a:rPr kumimoji="1" lang="en-US" altLang="ja-JP" sz="1200" dirty="0"/>
              <a:t>: </a:t>
            </a:r>
            <a:r>
              <a:rPr kumimoji="1" lang="ja-JP" altLang="en-US" sz="1200" dirty="0"/>
              <a:t>スクラブ剤や歯磨き粉に含まれるプラスチックビーズ（現在は規制が進んでいる）</a:t>
            </a:r>
            <a:r>
              <a:rPr lang="ja-JP" altLang="en-US" sz="1200" dirty="0"/>
              <a:t>、</a:t>
            </a:r>
            <a:r>
              <a:rPr kumimoji="1" lang="ja-JP" altLang="en-US" sz="1200" dirty="0"/>
              <a:t>洗剤や工業用の研磨剤、プラス</a:t>
            </a:r>
            <a:br>
              <a:rPr kumimoji="1" lang="en-US" altLang="ja-JP" sz="1200" dirty="0"/>
            </a:br>
            <a:r>
              <a:rPr kumimoji="1" lang="ja-JP" altLang="en-US" sz="1200" dirty="0"/>
              <a:t>　　チックペレット（レジンペレット）（製造過程で使われる原料）。</a:t>
            </a:r>
            <a:endParaRPr kumimoji="1" lang="en-US" altLang="ja-JP" sz="1200" dirty="0"/>
          </a:p>
          <a:p>
            <a:pPr marL="342900" indent="-342900">
              <a:lnSpc>
                <a:spcPct val="100000"/>
              </a:lnSpc>
              <a:spcBef>
                <a:spcPts val="0"/>
              </a:spcBef>
              <a:buAutoNum type="arabicPeriod"/>
            </a:pPr>
            <a:r>
              <a:rPr kumimoji="1" lang="ja-JP" altLang="en-US" sz="1200" dirty="0"/>
              <a:t>二次マイクロプラスチック（</a:t>
            </a:r>
            <a:r>
              <a:rPr kumimoji="1" lang="en-US" altLang="ja-JP" sz="1200" dirty="0"/>
              <a:t>Secondary Microplastics</a:t>
            </a:r>
            <a:r>
              <a:rPr kumimoji="1" lang="ja-JP" altLang="en-US" sz="1200" dirty="0"/>
              <a:t>）</a:t>
            </a:r>
            <a:br>
              <a:rPr kumimoji="1" lang="en-US" altLang="ja-JP" sz="1200" dirty="0"/>
            </a:br>
            <a:r>
              <a:rPr kumimoji="1" lang="ja-JP" altLang="en-US" sz="1200" dirty="0"/>
              <a:t>大きなプラスチック製品が劣化して細かく砕けたもの。</a:t>
            </a:r>
            <a:br>
              <a:rPr kumimoji="1" lang="en-US" altLang="ja-JP" sz="1200" dirty="0"/>
            </a:br>
            <a:r>
              <a:rPr kumimoji="1" lang="ja-JP" altLang="en-US" sz="1200" dirty="0"/>
              <a:t>劣化原因</a:t>
            </a:r>
            <a:r>
              <a:rPr kumimoji="1" lang="en-US" altLang="ja-JP" sz="1200" dirty="0"/>
              <a:t>:</a:t>
            </a:r>
            <a:r>
              <a:rPr kumimoji="1" lang="ja-JP" altLang="en-US" sz="1200" dirty="0"/>
              <a:t>紫外線（太陽光）波や風などの物理的要因</a:t>
            </a:r>
            <a:br>
              <a:rPr kumimoji="1" lang="en-US" altLang="ja-JP" sz="1200" dirty="0"/>
            </a:br>
            <a:r>
              <a:rPr kumimoji="1" lang="ja-JP" altLang="en-US" sz="1200" dirty="0"/>
              <a:t>例</a:t>
            </a:r>
            <a:r>
              <a:rPr kumimoji="1" lang="en-US" altLang="ja-JP" sz="1200" dirty="0"/>
              <a:t>:</a:t>
            </a:r>
            <a:r>
              <a:rPr kumimoji="1" lang="ja-JP" altLang="en-US" sz="1200" dirty="0"/>
              <a:t>　ペットボトルやレジ袋の破片</a:t>
            </a:r>
            <a:r>
              <a:rPr lang="ja-JP" altLang="en-US" sz="1200" dirty="0"/>
              <a:t>、</a:t>
            </a:r>
            <a:r>
              <a:rPr kumimoji="1" lang="ja-JP" altLang="en-US" sz="1200" dirty="0"/>
              <a:t>漁網やロープの断片</a:t>
            </a:r>
            <a:r>
              <a:rPr lang="ja-JP" altLang="en-US" sz="1200" dirty="0"/>
              <a:t>、</a:t>
            </a:r>
            <a:r>
              <a:rPr kumimoji="1" lang="ja-JP" altLang="en-US" sz="1200" dirty="0"/>
              <a:t>タイヤの摩耗粉や衣類から出る化学繊維。</a:t>
            </a:r>
            <a:endParaRPr kumimoji="1" lang="en-US" altLang="ja-JP" sz="1200" dirty="0"/>
          </a:p>
        </p:txBody>
      </p:sp>
      <p:sp>
        <p:nvSpPr>
          <p:cNvPr id="2" name="コンテンツ プレースホルダー 1">
            <a:extLst>
              <a:ext uri="{FF2B5EF4-FFF2-40B4-BE49-F238E27FC236}">
                <a16:creationId xmlns:a16="http://schemas.microsoft.com/office/drawing/2014/main" id="{0B8C3289-B42D-4983-1B24-6A0BE4C530E3}"/>
              </a:ext>
            </a:extLst>
          </p:cNvPr>
          <p:cNvSpPr txBox="1">
            <a:spLocks/>
          </p:cNvSpPr>
          <p:nvPr/>
        </p:nvSpPr>
        <p:spPr>
          <a:xfrm>
            <a:off x="179512" y="3131066"/>
            <a:ext cx="5976664" cy="3394278"/>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dirty="0"/>
              <a:t>海岸でみられる代表的なマイクロプラスチックは以下の２種類です。</a:t>
            </a:r>
            <a:endParaRPr lang="en-US" altLang="ja-JP" dirty="0"/>
          </a:p>
          <a:p>
            <a:pPr marL="0" indent="0">
              <a:buNone/>
            </a:pPr>
            <a:r>
              <a:rPr lang="ja-JP" altLang="en-US" dirty="0"/>
              <a:t>①レジンペレット：プラスチック製品の材料</a:t>
            </a:r>
            <a:br>
              <a:rPr lang="en-US" altLang="ja-JP" dirty="0"/>
            </a:br>
            <a:br>
              <a:rPr lang="en-US" altLang="ja-JP" dirty="0"/>
            </a:br>
            <a:br>
              <a:rPr lang="en-US" altLang="ja-JP" dirty="0"/>
            </a:br>
            <a:br>
              <a:rPr lang="en-US" altLang="ja-JP" dirty="0"/>
            </a:br>
            <a:br>
              <a:rPr lang="en-US" altLang="ja-JP" dirty="0"/>
            </a:br>
            <a:br>
              <a:rPr lang="en-US" altLang="ja-JP" dirty="0"/>
            </a:br>
            <a:r>
              <a:rPr lang="ja-JP" altLang="en-US" dirty="0"/>
              <a:t>②プラスチック製品が紫外線や波や風などで粉々になったもの</a:t>
            </a:r>
            <a:endParaRPr lang="en-US" altLang="ja-JP" dirty="0"/>
          </a:p>
          <a:p>
            <a:pPr marL="0" indent="0">
              <a:buNone/>
            </a:pPr>
            <a:endParaRPr lang="en-US" altLang="ja-JP" dirty="0"/>
          </a:p>
          <a:p>
            <a:pPr marL="0" indent="0">
              <a:buNone/>
            </a:pPr>
            <a:endParaRPr lang="en-US" altLang="ja-JP" dirty="0"/>
          </a:p>
        </p:txBody>
      </p:sp>
      <p:pic>
        <p:nvPicPr>
          <p:cNvPr id="4" name="図 3">
            <a:extLst>
              <a:ext uri="{FF2B5EF4-FFF2-40B4-BE49-F238E27FC236}">
                <a16:creationId xmlns:a16="http://schemas.microsoft.com/office/drawing/2014/main" id="{7826E367-8B8C-E740-D4A8-97FD61B6C67C}"/>
              </a:ext>
            </a:extLst>
          </p:cNvPr>
          <p:cNvPicPr>
            <a:picLocks noChangeAspect="1"/>
          </p:cNvPicPr>
          <p:nvPr/>
        </p:nvPicPr>
        <p:blipFill>
          <a:blip r:embed="rId2"/>
          <a:stretch>
            <a:fillRect/>
          </a:stretch>
        </p:blipFill>
        <p:spPr>
          <a:xfrm>
            <a:off x="649499" y="3789228"/>
            <a:ext cx="2093367" cy="1232342"/>
          </a:xfrm>
          <a:prstGeom prst="rect">
            <a:avLst/>
          </a:prstGeom>
        </p:spPr>
      </p:pic>
      <p:pic>
        <p:nvPicPr>
          <p:cNvPr id="5" name="図 4">
            <a:extLst>
              <a:ext uri="{FF2B5EF4-FFF2-40B4-BE49-F238E27FC236}">
                <a16:creationId xmlns:a16="http://schemas.microsoft.com/office/drawing/2014/main" id="{7E5B226F-1C32-6F69-1618-12C4EB6F3D92}"/>
              </a:ext>
            </a:extLst>
          </p:cNvPr>
          <p:cNvPicPr>
            <a:picLocks noChangeAspect="1"/>
          </p:cNvPicPr>
          <p:nvPr/>
        </p:nvPicPr>
        <p:blipFill>
          <a:blip r:embed="rId3"/>
          <a:stretch>
            <a:fillRect/>
          </a:stretch>
        </p:blipFill>
        <p:spPr>
          <a:xfrm>
            <a:off x="3091882" y="3789040"/>
            <a:ext cx="1624134" cy="1264426"/>
          </a:xfrm>
          <a:prstGeom prst="rect">
            <a:avLst/>
          </a:prstGeom>
        </p:spPr>
      </p:pic>
      <p:grpSp>
        <p:nvGrpSpPr>
          <p:cNvPr id="12" name="グループ化 11">
            <a:extLst>
              <a:ext uri="{FF2B5EF4-FFF2-40B4-BE49-F238E27FC236}">
                <a16:creationId xmlns:a16="http://schemas.microsoft.com/office/drawing/2014/main" id="{C28292C0-395F-FC59-4AD6-C29BBF9F9C68}"/>
              </a:ext>
            </a:extLst>
          </p:cNvPr>
          <p:cNvGrpSpPr/>
          <p:nvPr/>
        </p:nvGrpSpPr>
        <p:grpSpPr>
          <a:xfrm>
            <a:off x="656340" y="5511944"/>
            <a:ext cx="2086526" cy="1232342"/>
            <a:chOff x="382461" y="4518222"/>
            <a:chExt cx="3955638" cy="2372997"/>
          </a:xfrm>
        </p:grpSpPr>
        <p:pic>
          <p:nvPicPr>
            <p:cNvPr id="6" name="図 5">
              <a:extLst>
                <a:ext uri="{FF2B5EF4-FFF2-40B4-BE49-F238E27FC236}">
                  <a16:creationId xmlns:a16="http://schemas.microsoft.com/office/drawing/2014/main" id="{8F97C852-7571-D4C6-A965-8E6CEA35D43C}"/>
                </a:ext>
              </a:extLst>
            </p:cNvPr>
            <p:cNvPicPr>
              <a:picLocks noChangeAspect="1"/>
            </p:cNvPicPr>
            <p:nvPr/>
          </p:nvPicPr>
          <p:blipFill>
            <a:blip r:embed="rId4"/>
            <a:stretch>
              <a:fillRect/>
            </a:stretch>
          </p:blipFill>
          <p:spPr>
            <a:xfrm>
              <a:off x="382461" y="4606040"/>
              <a:ext cx="1384168" cy="1369750"/>
            </a:xfrm>
            <a:prstGeom prst="rect">
              <a:avLst/>
            </a:prstGeom>
          </p:spPr>
        </p:pic>
        <p:pic>
          <p:nvPicPr>
            <p:cNvPr id="7" name="図 6">
              <a:extLst>
                <a:ext uri="{FF2B5EF4-FFF2-40B4-BE49-F238E27FC236}">
                  <a16:creationId xmlns:a16="http://schemas.microsoft.com/office/drawing/2014/main" id="{492B3824-1E20-DA7A-9683-221D795CBDC8}"/>
                </a:ext>
              </a:extLst>
            </p:cNvPr>
            <p:cNvPicPr>
              <a:picLocks noChangeAspect="1"/>
            </p:cNvPicPr>
            <p:nvPr/>
          </p:nvPicPr>
          <p:blipFill>
            <a:blip r:embed="rId5"/>
            <a:stretch>
              <a:fillRect/>
            </a:stretch>
          </p:blipFill>
          <p:spPr>
            <a:xfrm rot="1468532">
              <a:off x="427557" y="5582475"/>
              <a:ext cx="1220205" cy="1114451"/>
            </a:xfrm>
            <a:prstGeom prst="rect">
              <a:avLst/>
            </a:prstGeom>
          </p:spPr>
        </p:pic>
        <p:pic>
          <p:nvPicPr>
            <p:cNvPr id="9" name="図 8">
              <a:extLst>
                <a:ext uri="{FF2B5EF4-FFF2-40B4-BE49-F238E27FC236}">
                  <a16:creationId xmlns:a16="http://schemas.microsoft.com/office/drawing/2014/main" id="{B95FCE84-A343-91DD-0B85-A28E960FC1E9}"/>
                </a:ext>
              </a:extLst>
            </p:cNvPr>
            <p:cNvPicPr>
              <a:picLocks noChangeAspect="1"/>
            </p:cNvPicPr>
            <p:nvPr/>
          </p:nvPicPr>
          <p:blipFill>
            <a:blip r:embed="rId6"/>
            <a:stretch>
              <a:fillRect/>
            </a:stretch>
          </p:blipFill>
          <p:spPr>
            <a:xfrm rot="2152396">
              <a:off x="1586931" y="4518222"/>
              <a:ext cx="984207" cy="1121849"/>
            </a:xfrm>
            <a:prstGeom prst="rect">
              <a:avLst/>
            </a:prstGeom>
          </p:spPr>
        </p:pic>
        <p:pic>
          <p:nvPicPr>
            <p:cNvPr id="10" name="図 9">
              <a:extLst>
                <a:ext uri="{FF2B5EF4-FFF2-40B4-BE49-F238E27FC236}">
                  <a16:creationId xmlns:a16="http://schemas.microsoft.com/office/drawing/2014/main" id="{DECDC675-9107-DC13-63CB-54B8E0B01AC6}"/>
                </a:ext>
              </a:extLst>
            </p:cNvPr>
            <p:cNvPicPr>
              <a:picLocks noChangeAspect="1"/>
            </p:cNvPicPr>
            <p:nvPr/>
          </p:nvPicPr>
          <p:blipFill>
            <a:blip r:embed="rId7"/>
            <a:stretch>
              <a:fillRect/>
            </a:stretch>
          </p:blipFill>
          <p:spPr>
            <a:xfrm>
              <a:off x="1691680" y="5371375"/>
              <a:ext cx="1507681" cy="1519844"/>
            </a:xfrm>
            <a:prstGeom prst="rect">
              <a:avLst/>
            </a:prstGeom>
          </p:spPr>
        </p:pic>
        <p:pic>
          <p:nvPicPr>
            <p:cNvPr id="11" name="図 10">
              <a:extLst>
                <a:ext uri="{FF2B5EF4-FFF2-40B4-BE49-F238E27FC236}">
                  <a16:creationId xmlns:a16="http://schemas.microsoft.com/office/drawing/2014/main" id="{8860C747-8E2A-4C10-2570-8EA32A38A8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641821">
              <a:off x="2115213" y="4558480"/>
              <a:ext cx="2222886" cy="1703107"/>
            </a:xfrm>
            <a:prstGeom prst="rect">
              <a:avLst/>
            </a:prstGeom>
          </p:spPr>
        </p:pic>
      </p:grpSp>
      <p:sp>
        <p:nvSpPr>
          <p:cNvPr id="13" name="矢印: ストライプ 12">
            <a:extLst>
              <a:ext uri="{FF2B5EF4-FFF2-40B4-BE49-F238E27FC236}">
                <a16:creationId xmlns:a16="http://schemas.microsoft.com/office/drawing/2014/main" id="{14C383F3-7BC9-4CCA-CBB4-40B313281628}"/>
              </a:ext>
            </a:extLst>
          </p:cNvPr>
          <p:cNvSpPr/>
          <p:nvPr/>
        </p:nvSpPr>
        <p:spPr bwMode="auto">
          <a:xfrm>
            <a:off x="2915816" y="5614864"/>
            <a:ext cx="583684" cy="425485"/>
          </a:xfrm>
          <a:prstGeom prst="stripedRightArrow">
            <a:avLst/>
          </a:prstGeom>
          <a:solidFill>
            <a:srgbClr val="FF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pic>
        <p:nvPicPr>
          <p:cNvPr id="14" name="図 13">
            <a:extLst>
              <a:ext uri="{FF2B5EF4-FFF2-40B4-BE49-F238E27FC236}">
                <a16:creationId xmlns:a16="http://schemas.microsoft.com/office/drawing/2014/main" id="{0BC984F3-4FE0-F200-F78D-C787211FD88B}"/>
              </a:ext>
            </a:extLst>
          </p:cNvPr>
          <p:cNvPicPr>
            <a:picLocks noChangeAspect="1"/>
          </p:cNvPicPr>
          <p:nvPr/>
        </p:nvPicPr>
        <p:blipFill>
          <a:blip r:embed="rId9"/>
          <a:stretch>
            <a:fillRect/>
          </a:stretch>
        </p:blipFill>
        <p:spPr>
          <a:xfrm>
            <a:off x="3779912" y="5535528"/>
            <a:ext cx="1512341" cy="1133831"/>
          </a:xfrm>
          <a:prstGeom prst="rect">
            <a:avLst/>
          </a:prstGeom>
        </p:spPr>
      </p:pic>
      <p:sp>
        <p:nvSpPr>
          <p:cNvPr id="15" name="コンテンツ プレースホルダー 1">
            <a:extLst>
              <a:ext uri="{FF2B5EF4-FFF2-40B4-BE49-F238E27FC236}">
                <a16:creationId xmlns:a16="http://schemas.microsoft.com/office/drawing/2014/main" id="{F8380B9F-72D4-D599-50FC-04CBEE48B2CF}"/>
              </a:ext>
            </a:extLst>
          </p:cNvPr>
          <p:cNvSpPr txBox="1">
            <a:spLocks/>
          </p:cNvSpPr>
          <p:nvPr/>
        </p:nvSpPr>
        <p:spPr>
          <a:xfrm>
            <a:off x="6084168" y="3619400"/>
            <a:ext cx="2880320" cy="2185864"/>
          </a:xfrm>
          <a:prstGeom prst="rect">
            <a:avLst/>
          </a:prstGeom>
          <a:ln>
            <a:solidFill>
              <a:schemeClr val="tx1"/>
            </a:solidFill>
          </a:ln>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dirty="0"/>
              <a:t>沖縄県の多くの海岸でマイクロプラスチックが確認できます。</a:t>
            </a:r>
            <a:endParaRPr lang="en-US" altLang="ja-JP" dirty="0"/>
          </a:p>
          <a:p>
            <a:pPr marL="0" indent="0">
              <a:buNone/>
            </a:pPr>
            <a:r>
              <a:rPr lang="ja-JP" altLang="en-US" dirty="0"/>
              <a:t>沖縄県の海岸のマイクロプラスチックは、海から漂着してくるものと、プラスチックごみが劣化して粉々になったものの両方が存在しています。</a:t>
            </a:r>
            <a:endParaRPr lang="en-US" altLang="ja-JP" dirty="0"/>
          </a:p>
        </p:txBody>
      </p:sp>
    </p:spTree>
    <p:extLst>
      <p:ext uri="{BB962C8B-B14F-4D97-AF65-F5344CB8AC3E}">
        <p14:creationId xmlns:p14="http://schemas.microsoft.com/office/powerpoint/2010/main" val="221776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942C3-8988-BE36-95F2-947107C3AA1C}"/>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CB3AF7D5-F7E3-B34C-C5BE-A3C0FFEE9043}"/>
              </a:ext>
            </a:extLst>
          </p:cNvPr>
          <p:cNvSpPr>
            <a:spLocks noGrp="1"/>
          </p:cNvSpPr>
          <p:nvPr>
            <p:ph type="title"/>
          </p:nvPr>
        </p:nvSpPr>
        <p:spPr>
          <a:xfrm>
            <a:off x="251520" y="108743"/>
            <a:ext cx="6912768" cy="555376"/>
          </a:xfrm>
        </p:spPr>
        <p:txBody>
          <a:bodyPr>
            <a:normAutofit fontScale="90000"/>
          </a:bodyPr>
          <a:lstStyle/>
          <a:p>
            <a:r>
              <a:rPr kumimoji="1" lang="en-US" altLang="ja-JP" dirty="0"/>
              <a:t>2</a:t>
            </a:r>
            <a:r>
              <a:rPr kumimoji="1" lang="ja-JP" altLang="en-US" dirty="0"/>
              <a:t>．海岸漂着物の状況　</a:t>
            </a:r>
            <a:r>
              <a:rPr kumimoji="1" lang="en-US" altLang="ja-JP" dirty="0"/>
              <a:t>(2)</a:t>
            </a:r>
            <a:r>
              <a:rPr kumimoji="1" lang="ja-JP" altLang="en-US" dirty="0"/>
              <a:t>マイクロプラスチック　分布状況</a:t>
            </a:r>
            <a:endParaRPr kumimoji="1" lang="ja-JP" altLang="en-US" dirty="0">
              <a:solidFill>
                <a:srgbClr val="FF0000"/>
              </a:solidFill>
            </a:endParaRPr>
          </a:p>
        </p:txBody>
      </p:sp>
      <p:sp>
        <p:nvSpPr>
          <p:cNvPr id="8" name="コンテンツ プレースホルダー 1">
            <a:extLst>
              <a:ext uri="{FF2B5EF4-FFF2-40B4-BE49-F238E27FC236}">
                <a16:creationId xmlns:a16="http://schemas.microsoft.com/office/drawing/2014/main" id="{95EFED72-1B5F-0191-3FC5-49BE52EE50E2}"/>
              </a:ext>
            </a:extLst>
          </p:cNvPr>
          <p:cNvSpPr>
            <a:spLocks noGrp="1"/>
          </p:cNvSpPr>
          <p:nvPr>
            <p:ph idx="1"/>
          </p:nvPr>
        </p:nvSpPr>
        <p:spPr>
          <a:xfrm>
            <a:off x="5220072" y="908721"/>
            <a:ext cx="3510390" cy="2376264"/>
          </a:xfrm>
        </p:spPr>
        <p:txBody>
          <a:bodyPr>
            <a:normAutofit/>
          </a:bodyPr>
          <a:lstStyle/>
          <a:p>
            <a:pPr marL="0" indent="0">
              <a:buNone/>
            </a:pPr>
            <a:r>
              <a:rPr kumimoji="1" lang="ja-JP" altLang="en-US" dirty="0"/>
              <a:t>県内海岸におけるマイクロプラスチックの分布状況の例として、</a:t>
            </a:r>
            <a:r>
              <a:rPr kumimoji="1" lang="zh-TW" altLang="en-US" dirty="0"/>
              <a:t>平成</a:t>
            </a:r>
            <a:r>
              <a:rPr kumimoji="1" lang="en-US" altLang="ja-JP" dirty="0"/>
              <a:t>29</a:t>
            </a:r>
            <a:r>
              <a:rPr kumimoji="1" lang="zh-TW" altLang="en-US" dirty="0"/>
              <a:t>年度沖縄県海岸漂着物等地域対策推進事業</a:t>
            </a:r>
            <a:r>
              <a:rPr kumimoji="1" lang="ja-JP" altLang="en-US" dirty="0"/>
              <a:t>による調査結果を紹介します。海岸によって分布密度は様々ですが、マイクロプラスチックの種類としては発泡スチロールとプラスチックの破片が多いことが解ります。</a:t>
            </a:r>
            <a:endParaRPr kumimoji="1" lang="en-US" altLang="ja-JP" dirty="0"/>
          </a:p>
        </p:txBody>
      </p:sp>
      <p:pic>
        <p:nvPicPr>
          <p:cNvPr id="2" name="図 1">
            <a:extLst>
              <a:ext uri="{FF2B5EF4-FFF2-40B4-BE49-F238E27FC236}">
                <a16:creationId xmlns:a16="http://schemas.microsoft.com/office/drawing/2014/main" id="{C80506F3-0197-F82F-F9FF-8454A6836B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908720"/>
            <a:ext cx="4896544" cy="2718907"/>
          </a:xfrm>
          <a:prstGeom prst="rect">
            <a:avLst/>
          </a:prstGeom>
          <a:noFill/>
          <a:ln>
            <a:solidFill>
              <a:schemeClr val="tx1"/>
            </a:solidFill>
          </a:ln>
        </p:spPr>
      </p:pic>
      <p:pic>
        <p:nvPicPr>
          <p:cNvPr id="4" name="図 3">
            <a:extLst>
              <a:ext uri="{FF2B5EF4-FFF2-40B4-BE49-F238E27FC236}">
                <a16:creationId xmlns:a16="http://schemas.microsoft.com/office/drawing/2014/main" id="{FCF5A427-83DD-9C21-A3E9-D255DFFC56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3666822"/>
            <a:ext cx="4896543" cy="2754305"/>
          </a:xfrm>
          <a:prstGeom prst="rect">
            <a:avLst/>
          </a:prstGeom>
          <a:noFill/>
          <a:ln>
            <a:solidFill>
              <a:schemeClr val="tx1"/>
            </a:solidFill>
          </a:ln>
        </p:spPr>
      </p:pic>
      <p:sp>
        <p:nvSpPr>
          <p:cNvPr id="5" name="コンテンツ プレースホルダー 1">
            <a:extLst>
              <a:ext uri="{FF2B5EF4-FFF2-40B4-BE49-F238E27FC236}">
                <a16:creationId xmlns:a16="http://schemas.microsoft.com/office/drawing/2014/main" id="{7D412436-CE38-EB87-5EBA-E1BD480108E6}"/>
              </a:ext>
            </a:extLst>
          </p:cNvPr>
          <p:cNvSpPr txBox="1">
            <a:spLocks/>
          </p:cNvSpPr>
          <p:nvPr/>
        </p:nvSpPr>
        <p:spPr>
          <a:xfrm>
            <a:off x="5292080" y="4221088"/>
            <a:ext cx="3672408" cy="2200038"/>
          </a:xfrm>
          <a:prstGeom prst="rect">
            <a:avLst/>
          </a:prstGeom>
          <a:ln>
            <a:solidFill>
              <a:schemeClr val="tx1"/>
            </a:solidFill>
          </a:ln>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None/>
            </a:pPr>
            <a:r>
              <a:rPr lang="ja-JP" altLang="en-US" sz="1200" dirty="0">
                <a:solidFill>
                  <a:schemeClr val="tx1"/>
                </a:solidFill>
              </a:rPr>
              <a:t>このデータは、</a:t>
            </a:r>
            <a:r>
              <a:rPr kumimoji="1" lang="zh-TW" altLang="en-US" sz="1200" dirty="0"/>
              <a:t>平成</a:t>
            </a:r>
            <a:r>
              <a:rPr kumimoji="1" lang="en-US" altLang="ja-JP" sz="1200" dirty="0"/>
              <a:t>29</a:t>
            </a:r>
            <a:r>
              <a:rPr kumimoji="1" lang="zh-TW" altLang="en-US" sz="1200" dirty="0"/>
              <a:t>年度沖縄県海岸漂着物等地域対策推進事業</a:t>
            </a:r>
            <a:r>
              <a:rPr lang="ja-JP" altLang="en-US" sz="1200" dirty="0">
                <a:solidFill>
                  <a:schemeClr val="tx1"/>
                </a:solidFill>
              </a:rPr>
              <a:t>報告書より。</a:t>
            </a:r>
            <a:br>
              <a:rPr lang="en-US" altLang="ja-JP" sz="1200" dirty="0">
                <a:solidFill>
                  <a:schemeClr val="tx1"/>
                </a:solidFill>
              </a:rPr>
            </a:br>
            <a:r>
              <a:rPr lang="en-US" altLang="ja-JP" sz="1200" dirty="0">
                <a:solidFill>
                  <a:schemeClr val="tx1"/>
                </a:solidFill>
              </a:rPr>
              <a:t>https://www.pref.okinawa.jp/_res/projects/default_project/_page_/001/019/458/h29_5.pdf</a:t>
            </a:r>
          </a:p>
          <a:p>
            <a:pPr marL="0" indent="0">
              <a:buNone/>
            </a:pPr>
            <a:r>
              <a:rPr lang="ja-JP" altLang="en-US" sz="1200" dirty="0">
                <a:solidFill>
                  <a:schemeClr val="tx1"/>
                </a:solidFill>
              </a:rPr>
              <a:t>他地域のマイクロプラスチック調査結果を含め、沖縄県による様々な海岸漂着物の取組みは以下の</a:t>
            </a:r>
            <a:r>
              <a:rPr lang="en-US" altLang="ja-JP" sz="1200" dirty="0">
                <a:solidFill>
                  <a:schemeClr val="tx1"/>
                </a:solidFill>
              </a:rPr>
              <a:t>HP</a:t>
            </a:r>
            <a:r>
              <a:rPr lang="ja-JP" altLang="en-US" sz="1200" dirty="0">
                <a:solidFill>
                  <a:schemeClr val="tx1"/>
                </a:solidFill>
              </a:rPr>
              <a:t>で公開されています。</a:t>
            </a:r>
            <a:br>
              <a:rPr lang="ja-JP" altLang="en-US" sz="1200" dirty="0">
                <a:solidFill>
                  <a:schemeClr val="tx1"/>
                </a:solidFill>
              </a:rPr>
            </a:br>
            <a:r>
              <a:rPr lang="en-US" altLang="ja-JP" sz="1200" dirty="0">
                <a:solidFill>
                  <a:schemeClr val="tx1"/>
                </a:solidFill>
              </a:rPr>
              <a:t>https://www.pref.okinawa.jp/kurashikankyo/kankyo/1004212/index.html</a:t>
            </a:r>
          </a:p>
          <a:p>
            <a:pPr marL="0" indent="0">
              <a:buNone/>
            </a:pPr>
            <a:endParaRPr lang="en-US" altLang="ja-JP" sz="1200" dirty="0">
              <a:solidFill>
                <a:schemeClr val="tx1"/>
              </a:solidFill>
            </a:endParaRPr>
          </a:p>
        </p:txBody>
      </p:sp>
    </p:spTree>
    <p:extLst>
      <p:ext uri="{BB962C8B-B14F-4D97-AF65-F5344CB8AC3E}">
        <p14:creationId xmlns:p14="http://schemas.microsoft.com/office/powerpoint/2010/main" val="2973387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4600C-26ED-80E4-E6D4-4ABE645F2A70}"/>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8C2BB891-BB45-0898-FDC3-2D2421D455A2}"/>
              </a:ext>
            </a:extLst>
          </p:cNvPr>
          <p:cNvSpPr>
            <a:spLocks noGrp="1"/>
          </p:cNvSpPr>
          <p:nvPr>
            <p:ph type="title"/>
          </p:nvPr>
        </p:nvSpPr>
        <p:spPr>
          <a:xfrm>
            <a:off x="251520" y="108743"/>
            <a:ext cx="6912768" cy="555376"/>
          </a:xfrm>
        </p:spPr>
        <p:txBody>
          <a:bodyPr>
            <a:normAutofit/>
          </a:bodyPr>
          <a:lstStyle/>
          <a:p>
            <a:r>
              <a:rPr kumimoji="1" lang="en-US" altLang="ja-JP" sz="1800" dirty="0"/>
              <a:t>2</a:t>
            </a:r>
            <a:r>
              <a:rPr kumimoji="1" lang="ja-JP" altLang="en-US" sz="1800" dirty="0"/>
              <a:t>．海岸漂着物の状況　</a:t>
            </a:r>
            <a:r>
              <a:rPr kumimoji="1" lang="en-US" altLang="ja-JP" sz="1800" dirty="0"/>
              <a:t>(3)</a:t>
            </a:r>
            <a:r>
              <a:rPr kumimoji="1" lang="ja-JP" altLang="en-US" sz="1800" dirty="0"/>
              <a:t>海底ごみ　分布状況（伊江村）</a:t>
            </a:r>
            <a:endParaRPr kumimoji="1" lang="ja-JP" altLang="en-US" sz="1800" dirty="0">
              <a:solidFill>
                <a:srgbClr val="FF0000"/>
              </a:solidFill>
            </a:endParaRPr>
          </a:p>
        </p:txBody>
      </p:sp>
      <p:sp>
        <p:nvSpPr>
          <p:cNvPr id="9" name="コンテンツ プレースホルダー 1">
            <a:extLst>
              <a:ext uri="{FF2B5EF4-FFF2-40B4-BE49-F238E27FC236}">
                <a16:creationId xmlns:a16="http://schemas.microsoft.com/office/drawing/2014/main" id="{5C0F3CB3-B81D-C4BA-4772-A4EE6AF3AF25}"/>
              </a:ext>
            </a:extLst>
          </p:cNvPr>
          <p:cNvSpPr>
            <a:spLocks noGrp="1"/>
          </p:cNvSpPr>
          <p:nvPr>
            <p:ph idx="1"/>
          </p:nvPr>
        </p:nvSpPr>
        <p:spPr>
          <a:xfrm>
            <a:off x="467544" y="764704"/>
            <a:ext cx="8262918" cy="555376"/>
          </a:xfrm>
        </p:spPr>
        <p:txBody>
          <a:bodyPr>
            <a:normAutofit fontScale="92500" lnSpcReduction="10000"/>
          </a:bodyPr>
          <a:lstStyle/>
          <a:p>
            <a:pPr marL="0" indent="0">
              <a:buNone/>
            </a:pPr>
            <a:r>
              <a:rPr kumimoji="1" lang="ja-JP" altLang="en-US" dirty="0"/>
              <a:t>前出「</a:t>
            </a:r>
            <a:r>
              <a:rPr kumimoji="1" lang="en-US" altLang="ja-JP" dirty="0"/>
              <a:t>1</a:t>
            </a:r>
            <a:r>
              <a:rPr kumimoji="1" lang="ja-JP" altLang="en-US" dirty="0"/>
              <a:t>．県内の主な取組　</a:t>
            </a:r>
            <a:r>
              <a:rPr kumimoji="1" lang="en-US" altLang="ja-JP" dirty="0"/>
              <a:t>(3)</a:t>
            </a:r>
            <a:r>
              <a:rPr kumimoji="1" lang="ja-JP" altLang="en-US" dirty="0"/>
              <a:t>実態把握のための調査　③海底ごみ調査方法」で解説した、伊江村が実施している海底ごみ回収調査の結果を紹介します。</a:t>
            </a:r>
          </a:p>
        </p:txBody>
      </p:sp>
      <p:sp>
        <p:nvSpPr>
          <p:cNvPr id="18" name="コンテンツ プレースホルダー 1">
            <a:extLst>
              <a:ext uri="{FF2B5EF4-FFF2-40B4-BE49-F238E27FC236}">
                <a16:creationId xmlns:a16="http://schemas.microsoft.com/office/drawing/2014/main" id="{2B3FE55D-5219-5E6F-AEF2-892FB466CD03}"/>
              </a:ext>
            </a:extLst>
          </p:cNvPr>
          <p:cNvSpPr txBox="1">
            <a:spLocks/>
          </p:cNvSpPr>
          <p:nvPr/>
        </p:nvSpPr>
        <p:spPr>
          <a:xfrm>
            <a:off x="251520" y="1387644"/>
            <a:ext cx="3240360" cy="369222"/>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1200" dirty="0"/>
              <a:t>【</a:t>
            </a:r>
            <a:r>
              <a:rPr lang="ja-JP" altLang="en-US" sz="1200" dirty="0"/>
              <a:t>回収された代表的な海底ごみ</a:t>
            </a:r>
            <a:r>
              <a:rPr lang="en-US" altLang="ja-JP" sz="1000" dirty="0"/>
              <a:t>】</a:t>
            </a:r>
            <a:endParaRPr lang="ja-JP" altLang="en-US" sz="1000" dirty="0"/>
          </a:p>
        </p:txBody>
      </p:sp>
      <p:sp>
        <p:nvSpPr>
          <p:cNvPr id="21" name="コンテンツ プレースホルダー 1">
            <a:extLst>
              <a:ext uri="{FF2B5EF4-FFF2-40B4-BE49-F238E27FC236}">
                <a16:creationId xmlns:a16="http://schemas.microsoft.com/office/drawing/2014/main" id="{4129BEF2-18F1-7408-19AA-09221A0C5F31}"/>
              </a:ext>
            </a:extLst>
          </p:cNvPr>
          <p:cNvSpPr txBox="1">
            <a:spLocks/>
          </p:cNvSpPr>
          <p:nvPr/>
        </p:nvSpPr>
        <p:spPr>
          <a:xfrm>
            <a:off x="3634403" y="1305931"/>
            <a:ext cx="5330085" cy="1042949"/>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1000" dirty="0"/>
              <a:t>【</a:t>
            </a:r>
            <a:r>
              <a:rPr lang="ja-JP" altLang="en-US" sz="1000" dirty="0"/>
              <a:t>令和６年</a:t>
            </a:r>
            <a:r>
              <a:rPr lang="en-US" altLang="ja-JP" sz="1000" dirty="0"/>
              <a:t>12</a:t>
            </a:r>
            <a:r>
              <a:rPr lang="ja-JP" altLang="en-US" sz="1000" dirty="0"/>
              <a:t>月及び令和７年１月の海底ごみ回収調査結果</a:t>
            </a:r>
            <a:r>
              <a:rPr lang="en-US" altLang="ja-JP" sz="1000" dirty="0"/>
              <a:t>】</a:t>
            </a:r>
          </a:p>
          <a:p>
            <a:pPr marL="0" indent="0">
              <a:buFont typeface="Arial" panose="020B0604020202020204" pitchFamily="34" charset="0"/>
              <a:buNone/>
            </a:pPr>
            <a:r>
              <a:rPr lang="ja-JP" altLang="en-US" sz="1000" dirty="0"/>
              <a:t>伊江島の北側の海域は岩礁・サンゴ礁からなっており、海底ごみは比重が大きい（重い）漁業用ブイが多い。一方南側の海域は遠浅で海底は砂質が中心であり、海底ごみは比重が小さい（軽い）プラスチックの破片、ペットボトル、漁網・ロープの破片が多い。</a:t>
            </a:r>
          </a:p>
        </p:txBody>
      </p:sp>
      <p:sp>
        <p:nvSpPr>
          <p:cNvPr id="22" name="コンテンツ プレースホルダー 1">
            <a:extLst>
              <a:ext uri="{FF2B5EF4-FFF2-40B4-BE49-F238E27FC236}">
                <a16:creationId xmlns:a16="http://schemas.microsoft.com/office/drawing/2014/main" id="{0B645249-E647-B9DA-C258-02D9CF3DDE8A}"/>
              </a:ext>
            </a:extLst>
          </p:cNvPr>
          <p:cNvSpPr txBox="1">
            <a:spLocks/>
          </p:cNvSpPr>
          <p:nvPr/>
        </p:nvSpPr>
        <p:spPr>
          <a:xfrm>
            <a:off x="4139952" y="4978339"/>
            <a:ext cx="4032448" cy="344089"/>
          </a:xfrm>
          <a:prstGeom prst="rect">
            <a:avLst/>
          </a:prstGeom>
        </p:spPr>
        <p:txBody>
          <a:bodyPr vert="horz" lIns="91440" tIns="45720" rIns="91440" bIns="45720" rtlCol="0">
            <a:norm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en-US" altLang="ja-JP" sz="1000" dirty="0"/>
              <a:t>【</a:t>
            </a:r>
            <a:r>
              <a:rPr lang="ja-JP" altLang="en-US" sz="1000" dirty="0"/>
              <a:t>調査船</a:t>
            </a:r>
            <a:r>
              <a:rPr lang="en-US" altLang="ja-JP" sz="1000" dirty="0"/>
              <a:t>1</a:t>
            </a:r>
            <a:r>
              <a:rPr lang="ja-JP" altLang="en-US" sz="1000" dirty="0"/>
              <a:t>隻ごとの海底ごみ回収調査体制</a:t>
            </a:r>
            <a:r>
              <a:rPr lang="en-US" altLang="ja-JP" sz="1000" dirty="0"/>
              <a:t>】</a:t>
            </a:r>
            <a:endParaRPr lang="ja-JP" altLang="en-US" sz="1000" dirty="0"/>
          </a:p>
        </p:txBody>
      </p:sp>
      <p:sp>
        <p:nvSpPr>
          <p:cNvPr id="23" name="コンテンツ プレースホルダー 1">
            <a:extLst>
              <a:ext uri="{FF2B5EF4-FFF2-40B4-BE49-F238E27FC236}">
                <a16:creationId xmlns:a16="http://schemas.microsoft.com/office/drawing/2014/main" id="{7BFD5192-3AA9-6F99-C71E-5AA6AEC82665}"/>
              </a:ext>
            </a:extLst>
          </p:cNvPr>
          <p:cNvSpPr txBox="1">
            <a:spLocks/>
          </p:cNvSpPr>
          <p:nvPr/>
        </p:nvSpPr>
        <p:spPr>
          <a:xfrm>
            <a:off x="6876256" y="6397279"/>
            <a:ext cx="2232248" cy="344089"/>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1200" dirty="0"/>
              <a:t>情報提供：伊江村役場建設課</a:t>
            </a:r>
          </a:p>
        </p:txBody>
      </p:sp>
      <p:pic>
        <p:nvPicPr>
          <p:cNvPr id="24" name="図 23">
            <a:extLst>
              <a:ext uri="{FF2B5EF4-FFF2-40B4-BE49-F238E27FC236}">
                <a16:creationId xmlns:a16="http://schemas.microsoft.com/office/drawing/2014/main" id="{74047AD8-393F-68E1-170B-F2D1F20CD6C3}"/>
              </a:ext>
            </a:extLst>
          </p:cNvPr>
          <p:cNvPicPr>
            <a:picLocks noChangeAspect="1"/>
          </p:cNvPicPr>
          <p:nvPr/>
        </p:nvPicPr>
        <p:blipFill>
          <a:blip r:embed="rId2"/>
          <a:stretch>
            <a:fillRect/>
          </a:stretch>
        </p:blipFill>
        <p:spPr>
          <a:xfrm>
            <a:off x="251520" y="1700808"/>
            <a:ext cx="1582684" cy="1199003"/>
          </a:xfrm>
          <a:prstGeom prst="rect">
            <a:avLst/>
          </a:prstGeom>
          <a:ln>
            <a:solidFill>
              <a:schemeClr val="tx1"/>
            </a:solidFill>
          </a:ln>
        </p:spPr>
      </p:pic>
      <p:pic>
        <p:nvPicPr>
          <p:cNvPr id="25" name="図 24">
            <a:extLst>
              <a:ext uri="{FF2B5EF4-FFF2-40B4-BE49-F238E27FC236}">
                <a16:creationId xmlns:a16="http://schemas.microsoft.com/office/drawing/2014/main" id="{D1D2B55D-2C6F-6E93-FC8C-83CF54E8D068}"/>
              </a:ext>
            </a:extLst>
          </p:cNvPr>
          <p:cNvPicPr>
            <a:picLocks noChangeAspect="1"/>
          </p:cNvPicPr>
          <p:nvPr/>
        </p:nvPicPr>
        <p:blipFill>
          <a:blip r:embed="rId3"/>
          <a:stretch>
            <a:fillRect/>
          </a:stretch>
        </p:blipFill>
        <p:spPr>
          <a:xfrm>
            <a:off x="1909196" y="1700808"/>
            <a:ext cx="1582684" cy="1199003"/>
          </a:xfrm>
          <a:prstGeom prst="rect">
            <a:avLst/>
          </a:prstGeom>
          <a:ln>
            <a:solidFill>
              <a:schemeClr val="tx1"/>
            </a:solidFill>
          </a:ln>
        </p:spPr>
      </p:pic>
      <p:pic>
        <p:nvPicPr>
          <p:cNvPr id="26" name="図 25">
            <a:extLst>
              <a:ext uri="{FF2B5EF4-FFF2-40B4-BE49-F238E27FC236}">
                <a16:creationId xmlns:a16="http://schemas.microsoft.com/office/drawing/2014/main" id="{52FA1A15-0BF2-D3AA-B336-D28BB97A8792}"/>
              </a:ext>
            </a:extLst>
          </p:cNvPr>
          <p:cNvPicPr>
            <a:picLocks noChangeAspect="1"/>
          </p:cNvPicPr>
          <p:nvPr/>
        </p:nvPicPr>
        <p:blipFill>
          <a:blip r:embed="rId4"/>
          <a:stretch>
            <a:fillRect/>
          </a:stretch>
        </p:blipFill>
        <p:spPr>
          <a:xfrm>
            <a:off x="251520" y="3429000"/>
            <a:ext cx="1582684" cy="1199003"/>
          </a:xfrm>
          <a:prstGeom prst="rect">
            <a:avLst/>
          </a:prstGeom>
          <a:ln>
            <a:solidFill>
              <a:schemeClr val="tx1"/>
            </a:solidFill>
          </a:ln>
        </p:spPr>
      </p:pic>
      <p:pic>
        <p:nvPicPr>
          <p:cNvPr id="27" name="図 26">
            <a:extLst>
              <a:ext uri="{FF2B5EF4-FFF2-40B4-BE49-F238E27FC236}">
                <a16:creationId xmlns:a16="http://schemas.microsoft.com/office/drawing/2014/main" id="{2522532A-7CD0-0C95-D115-F9FC3ED9EBD4}"/>
              </a:ext>
            </a:extLst>
          </p:cNvPr>
          <p:cNvPicPr>
            <a:picLocks noChangeAspect="1"/>
          </p:cNvPicPr>
          <p:nvPr/>
        </p:nvPicPr>
        <p:blipFill>
          <a:blip r:embed="rId5"/>
          <a:stretch>
            <a:fillRect/>
          </a:stretch>
        </p:blipFill>
        <p:spPr>
          <a:xfrm>
            <a:off x="1909196" y="3429000"/>
            <a:ext cx="1582684" cy="1199003"/>
          </a:xfrm>
          <a:prstGeom prst="rect">
            <a:avLst/>
          </a:prstGeom>
          <a:ln>
            <a:solidFill>
              <a:schemeClr val="tx1"/>
            </a:solidFill>
          </a:ln>
        </p:spPr>
      </p:pic>
      <p:pic>
        <p:nvPicPr>
          <p:cNvPr id="28" name="図 27">
            <a:extLst>
              <a:ext uri="{FF2B5EF4-FFF2-40B4-BE49-F238E27FC236}">
                <a16:creationId xmlns:a16="http://schemas.microsoft.com/office/drawing/2014/main" id="{E565B986-D607-DC5A-A514-CAECBC23F2F9}"/>
              </a:ext>
            </a:extLst>
          </p:cNvPr>
          <p:cNvPicPr>
            <a:picLocks noChangeAspect="1"/>
          </p:cNvPicPr>
          <p:nvPr/>
        </p:nvPicPr>
        <p:blipFill>
          <a:blip r:embed="rId6"/>
          <a:stretch>
            <a:fillRect/>
          </a:stretch>
        </p:blipFill>
        <p:spPr>
          <a:xfrm>
            <a:off x="251520" y="4941168"/>
            <a:ext cx="1582684" cy="1199003"/>
          </a:xfrm>
          <a:prstGeom prst="rect">
            <a:avLst/>
          </a:prstGeom>
          <a:ln>
            <a:solidFill>
              <a:schemeClr val="tx1"/>
            </a:solidFill>
          </a:ln>
        </p:spPr>
      </p:pic>
      <p:pic>
        <p:nvPicPr>
          <p:cNvPr id="29" name="図 28">
            <a:extLst>
              <a:ext uri="{FF2B5EF4-FFF2-40B4-BE49-F238E27FC236}">
                <a16:creationId xmlns:a16="http://schemas.microsoft.com/office/drawing/2014/main" id="{8E02BAF5-01F6-6DB2-456D-5CE013C3443C}"/>
              </a:ext>
            </a:extLst>
          </p:cNvPr>
          <p:cNvPicPr>
            <a:picLocks noChangeAspect="1"/>
          </p:cNvPicPr>
          <p:nvPr/>
        </p:nvPicPr>
        <p:blipFill>
          <a:blip r:embed="rId7"/>
          <a:stretch>
            <a:fillRect/>
          </a:stretch>
        </p:blipFill>
        <p:spPr>
          <a:xfrm>
            <a:off x="1906212" y="4941168"/>
            <a:ext cx="1582684" cy="1199003"/>
          </a:xfrm>
          <a:prstGeom prst="rect">
            <a:avLst/>
          </a:prstGeom>
        </p:spPr>
      </p:pic>
      <p:sp>
        <p:nvSpPr>
          <p:cNvPr id="30" name="コンテンツ プレースホルダー 1">
            <a:extLst>
              <a:ext uri="{FF2B5EF4-FFF2-40B4-BE49-F238E27FC236}">
                <a16:creationId xmlns:a16="http://schemas.microsoft.com/office/drawing/2014/main" id="{81F7C07A-650D-3756-245E-4499415799E8}"/>
              </a:ext>
            </a:extLst>
          </p:cNvPr>
          <p:cNvSpPr txBox="1">
            <a:spLocks/>
          </p:cNvSpPr>
          <p:nvPr/>
        </p:nvSpPr>
        <p:spPr>
          <a:xfrm>
            <a:off x="395536" y="2899811"/>
            <a:ext cx="3093360" cy="404174"/>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ja-JP" altLang="en-US" sz="900" dirty="0"/>
              <a:t>ペットボトル（キャップ付きのペットボトルは空気で浮きますが、ペットボトル自体は海水に沈む素材です。）</a:t>
            </a:r>
          </a:p>
        </p:txBody>
      </p:sp>
      <p:sp>
        <p:nvSpPr>
          <p:cNvPr id="31" name="コンテンツ プレースホルダー 1">
            <a:extLst>
              <a:ext uri="{FF2B5EF4-FFF2-40B4-BE49-F238E27FC236}">
                <a16:creationId xmlns:a16="http://schemas.microsoft.com/office/drawing/2014/main" id="{BD509148-38FA-3379-1D97-C2FAB275D6DB}"/>
              </a:ext>
            </a:extLst>
          </p:cNvPr>
          <p:cNvSpPr txBox="1">
            <a:spLocks/>
          </p:cNvSpPr>
          <p:nvPr/>
        </p:nvSpPr>
        <p:spPr>
          <a:xfrm>
            <a:off x="539552" y="4581128"/>
            <a:ext cx="1152128" cy="235026"/>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900" dirty="0"/>
              <a:t>漁業用ブイの破片</a:t>
            </a:r>
          </a:p>
        </p:txBody>
      </p:sp>
      <p:sp>
        <p:nvSpPr>
          <p:cNvPr id="2048" name="コンテンツ プレースホルダー 1">
            <a:extLst>
              <a:ext uri="{FF2B5EF4-FFF2-40B4-BE49-F238E27FC236}">
                <a16:creationId xmlns:a16="http://schemas.microsoft.com/office/drawing/2014/main" id="{8D6F4F28-0160-4D74-B3F3-8CF1E7B2047D}"/>
              </a:ext>
            </a:extLst>
          </p:cNvPr>
          <p:cNvSpPr txBox="1">
            <a:spLocks/>
          </p:cNvSpPr>
          <p:nvPr/>
        </p:nvSpPr>
        <p:spPr>
          <a:xfrm>
            <a:off x="2267744" y="4581128"/>
            <a:ext cx="936104" cy="235026"/>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900" dirty="0"/>
              <a:t>漁網・ロープ</a:t>
            </a:r>
          </a:p>
        </p:txBody>
      </p:sp>
      <p:sp>
        <p:nvSpPr>
          <p:cNvPr id="2049" name="コンテンツ プレースホルダー 1">
            <a:extLst>
              <a:ext uri="{FF2B5EF4-FFF2-40B4-BE49-F238E27FC236}">
                <a16:creationId xmlns:a16="http://schemas.microsoft.com/office/drawing/2014/main" id="{B7831A09-19BE-8764-731A-06458F1704F3}"/>
              </a:ext>
            </a:extLst>
          </p:cNvPr>
          <p:cNvSpPr txBox="1">
            <a:spLocks/>
          </p:cNvSpPr>
          <p:nvPr/>
        </p:nvSpPr>
        <p:spPr>
          <a:xfrm>
            <a:off x="323528" y="6093296"/>
            <a:ext cx="1510676" cy="235026"/>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900" dirty="0"/>
              <a:t>プラスチック製品の破片</a:t>
            </a:r>
          </a:p>
        </p:txBody>
      </p:sp>
      <p:sp>
        <p:nvSpPr>
          <p:cNvPr id="2056" name="コンテンツ プレースホルダー 1">
            <a:extLst>
              <a:ext uri="{FF2B5EF4-FFF2-40B4-BE49-F238E27FC236}">
                <a16:creationId xmlns:a16="http://schemas.microsoft.com/office/drawing/2014/main" id="{685CEDDE-48CC-1B8C-C73A-19951D2AA413}"/>
              </a:ext>
            </a:extLst>
          </p:cNvPr>
          <p:cNvSpPr txBox="1">
            <a:spLocks/>
          </p:cNvSpPr>
          <p:nvPr/>
        </p:nvSpPr>
        <p:spPr>
          <a:xfrm>
            <a:off x="2051720" y="6093296"/>
            <a:ext cx="1368152" cy="235026"/>
          </a:xfrm>
          <a:prstGeom prst="rect">
            <a:avLst/>
          </a:prstGeom>
        </p:spPr>
        <p:txBody>
          <a:bodyPr vert="horz" lIns="91440" tIns="45720" rIns="91440" bIns="45720" rtlCol="0">
            <a:noAutofit/>
          </a:bodyPr>
          <a:lstStyle>
            <a:lvl1pPr marL="257168" indent="-257168" algn="l" defTabSz="685783" rtl="0" eaLnBrk="1" latinLnBrk="0" hangingPunct="1">
              <a:lnSpc>
                <a:spcPct val="125000"/>
              </a:lnSpc>
              <a:spcBef>
                <a:spcPct val="20000"/>
              </a:spcBef>
              <a:buFont typeface="Arial" panose="020B0604020202020204" pitchFamily="34" charset="0"/>
              <a:buChar char="•"/>
              <a:defRPr kumimoji="1" sz="15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1pPr>
            <a:lvl2pPr marL="557199" indent="-214308" algn="l" defTabSz="685783" rtl="0" eaLnBrk="1" latinLnBrk="0" hangingPunct="1">
              <a:lnSpc>
                <a:spcPct val="125000"/>
              </a:lnSpc>
              <a:spcBef>
                <a:spcPct val="20000"/>
              </a:spcBef>
              <a:buFont typeface="Arial" panose="020B0604020202020204" pitchFamily="34" charset="0"/>
              <a:buChar char="–"/>
              <a:defRPr kumimoji="1" sz="13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2pPr>
            <a:lvl3pPr marL="857228" indent="-171446" algn="l" defTabSz="685783" rtl="0" eaLnBrk="1" latinLnBrk="0" hangingPunct="1">
              <a:lnSpc>
                <a:spcPct val="125000"/>
              </a:lnSpc>
              <a:spcBef>
                <a:spcPct val="20000"/>
              </a:spcBef>
              <a:buFont typeface="Arial" panose="020B0604020202020204" pitchFamily="34" charset="0"/>
              <a:buChar char="•"/>
              <a:defRPr kumimoji="1" sz="120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3pPr>
            <a:lvl4pPr marL="1200120"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4pPr>
            <a:lvl5pPr marL="1543012" indent="-171446" algn="l" defTabSz="685783" rtl="0" eaLnBrk="1" latinLnBrk="0" hangingPunct="1">
              <a:lnSpc>
                <a:spcPct val="125000"/>
              </a:lnSpc>
              <a:spcBef>
                <a:spcPct val="20000"/>
              </a:spcBef>
              <a:buFont typeface="Arial" panose="020B0604020202020204" pitchFamily="34" charset="0"/>
              <a:buChar char="»"/>
              <a:defRPr kumimoji="1" sz="1050"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lvl5pPr>
            <a:lvl6pPr marL="1885903"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kumimoji="1" sz="1500" kern="1200">
                <a:solidFill>
                  <a:schemeClr val="tx1"/>
                </a:solidFill>
                <a:latin typeface="+mn-lt"/>
                <a:ea typeface="+mn-ea"/>
                <a:cs typeface="+mn-cs"/>
              </a:defRPr>
            </a:lvl9pPr>
          </a:lstStyle>
          <a:p>
            <a:pPr marL="0" indent="0">
              <a:buFont typeface="Arial" panose="020B0604020202020204" pitchFamily="34" charset="0"/>
              <a:buNone/>
            </a:pPr>
            <a:r>
              <a:rPr lang="ja-JP" altLang="en-US" sz="900" dirty="0"/>
              <a:t>飲料缶・金属類の破片</a:t>
            </a:r>
          </a:p>
        </p:txBody>
      </p:sp>
      <p:pic>
        <p:nvPicPr>
          <p:cNvPr id="2057" name="図 2056">
            <a:extLst>
              <a:ext uri="{FF2B5EF4-FFF2-40B4-BE49-F238E27FC236}">
                <a16:creationId xmlns:a16="http://schemas.microsoft.com/office/drawing/2014/main" id="{E36CE174-D3FD-7074-1D3E-2A4ACCEAD21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91879" y="1916832"/>
            <a:ext cx="5642875" cy="4680520"/>
          </a:xfrm>
          <a:prstGeom prst="rect">
            <a:avLst/>
          </a:prstGeom>
          <a:noFill/>
          <a:ln w="9525">
            <a:noFill/>
          </a:ln>
        </p:spPr>
      </p:pic>
    </p:spTree>
    <p:extLst>
      <p:ext uri="{BB962C8B-B14F-4D97-AF65-F5344CB8AC3E}">
        <p14:creationId xmlns:p14="http://schemas.microsoft.com/office/powerpoint/2010/main" val="1092553973"/>
      </p:ext>
    </p:extLst>
  </p:cSld>
  <p:clrMapOvr>
    <a:masterClrMapping/>
  </p:clrMapOvr>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kumimoji="1" sz="1400" dirty="0">
            <a:solidFill>
              <a:schemeClr val="tx1">
                <a:lumMod val="75000"/>
                <a:lumOff val="25000"/>
              </a:schemeClr>
            </a:solidFill>
            <a:latin typeface="メイリオ" panose="020B0604030504040204" pitchFamily="50" charset="-128"/>
            <a:ea typeface="メイリオ" panose="020B0604030504040204" pitchFamily="50" charset="-128"/>
          </a:defRPr>
        </a:defPPr>
      </a:lstStyle>
    </a:txDef>
  </a:objectDefaults>
  <a:extraClrSchemeLst/>
  <a:extLst>
    <a:ext uri="{05A4C25C-085E-4340-85A3-A5531E510DB2}">
      <thm15:themeFamily xmlns:thm15="http://schemas.microsoft.com/office/thememl/2012/main" name="プレゼンテーション4" id="{B7E88256-F226-4F10-94DE-A83525BBB243}" vid="{6429BAD8-D783-4209-9C8F-48E99CECCDC9}"/>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aecc0f6-6965-4c9a-9684-3cce16fb9369">
      <Terms xmlns="http://schemas.microsoft.com/office/infopath/2007/PartnerControls"/>
    </lcf76f155ced4ddcb4097134ff3c332f>
    <TaxCatchAll xmlns="ab20362b-aaee-4290-afbe-cb28d1a63eb4" xsi:nil="true"/>
    <MediaLengthInSeconds xmlns="6aecc0f6-6965-4c9a-9684-3cce16fb936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011F33031E9E240BDD8033FD77D441B" ma:contentTypeVersion="13" ma:contentTypeDescription="新しいドキュメントを作成します。" ma:contentTypeScope="" ma:versionID="f0de1c832cd04fec924a695f0eb21336">
  <xsd:schema xmlns:xsd="http://www.w3.org/2001/XMLSchema" xmlns:xs="http://www.w3.org/2001/XMLSchema" xmlns:p="http://schemas.microsoft.com/office/2006/metadata/properties" xmlns:ns2="6aecc0f6-6965-4c9a-9684-3cce16fb9369" xmlns:ns3="ab20362b-aaee-4290-afbe-cb28d1a63eb4" targetNamespace="http://schemas.microsoft.com/office/2006/metadata/properties" ma:root="true" ma:fieldsID="67706bffab08a1851acfca8170b62cce" ns2:_="" ns3:_="">
    <xsd:import namespace="6aecc0f6-6965-4c9a-9684-3cce16fb9369"/>
    <xsd:import namespace="ab20362b-aaee-4290-afbe-cb28d1a63eb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ecc0f6-6965-4c9a-9684-3cce16fb93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5efdd6c-03b1-4a34-9893-848b4e1185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20362b-aaee-4290-afbe-cb28d1a63eb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013f448-85ca-47f1-b47d-64ae9161e635}" ma:internalName="TaxCatchAll" ma:showField="CatchAllData" ma:web="ab20362b-aaee-4290-afbe-cb28d1a63e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A4C342-6FBF-4471-A637-7A2DA3118B39}">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6aecc0f6-6965-4c9a-9684-3cce16fb9369"/>
    <ds:schemaRef ds:uri="ab20362b-aaee-4290-afbe-cb28d1a63eb4"/>
    <ds:schemaRef ds:uri="http://www.w3.org/XML/1998/namespace"/>
    <ds:schemaRef ds:uri="http://purl.org/dc/terms/"/>
  </ds:schemaRefs>
</ds:datastoreItem>
</file>

<file path=customXml/itemProps2.xml><?xml version="1.0" encoding="utf-8"?>
<ds:datastoreItem xmlns:ds="http://schemas.openxmlformats.org/officeDocument/2006/customXml" ds:itemID="{F9F3D855-6D97-4B72-8AB7-74118E245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ecc0f6-6965-4c9a-9684-3cce16fb9369"/>
    <ds:schemaRef ds:uri="ab20362b-aaee-4290-afbe-cb28d1a63e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7D9400-7CE2-4B82-97AA-4A7A87C31B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非公式JANUS（3対4）テンプレート (1)</Template>
  <TotalTime>5078</TotalTime>
  <Words>615</Words>
  <Application>Microsoft Office PowerPoint</Application>
  <PresentationFormat>画面に合わせる (4:3)</PresentationFormat>
  <Paragraphs>24</Paragraphs>
  <Slides>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vt:i4>
      </vt:variant>
    </vt:vector>
  </HeadingPairs>
  <TitlesOfParts>
    <vt:vector size="10" baseType="lpstr">
      <vt:lpstr>BIZ UDゴシック</vt:lpstr>
      <vt:lpstr>メイリオ</vt:lpstr>
      <vt:lpstr>Arial</vt:lpstr>
      <vt:lpstr>Calibri</vt:lpstr>
      <vt:lpstr>Segoe UI</vt:lpstr>
      <vt:lpstr>3_Office ​​テーマ</vt:lpstr>
      <vt:lpstr>3_Office ​​テーマ</vt:lpstr>
      <vt:lpstr>2．海岸漂着物の状況　(2)マイクロプラスチック　①マイクロプラスチックとは？</vt:lpstr>
      <vt:lpstr>2．海岸漂着物の状況　(2)マイクロプラスチック　分布状況</vt:lpstr>
      <vt:lpstr>2．海岸漂着物の状況　(3)海底ごみ　分布状況（伊江村）</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石川 賀子</dc:creator>
  <cp:lastModifiedBy>0007165</cp:lastModifiedBy>
  <cp:revision>76</cp:revision>
  <cp:lastPrinted>2025-03-14T07:23:00Z</cp:lastPrinted>
  <dcterms:created xsi:type="dcterms:W3CDTF">2023-11-27T08:01:03Z</dcterms:created>
  <dcterms:modified xsi:type="dcterms:W3CDTF">2025-10-15T05:50:04Z</dcterms:modified>
</cp:coreProperties>
</file>