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p:sldMasterIdLst>
    <p:sldMasterId id="2147483691" r:id="rId4"/>
    <p:sldMasterId id="2147483712" r:id="rId5"/>
  </p:sldMasterIdLst>
  <p:notesMasterIdLst>
    <p:notesMasterId r:id="rId13"/>
  </p:notesMasterIdLst>
  <p:handoutMasterIdLst>
    <p:handoutMasterId r:id="rId14"/>
  </p:handoutMasterIdLst>
  <p:sldIdLst>
    <p:sldId id="450" r:id="rId6"/>
    <p:sldId id="465" r:id="rId7"/>
    <p:sldId id="482" r:id="rId8"/>
    <p:sldId id="483" r:id="rId9"/>
    <p:sldId id="484" r:id="rId10"/>
    <p:sldId id="485" r:id="rId11"/>
    <p:sldId id="486"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69939" autoAdjust="0"/>
  </p:normalViewPr>
  <p:slideViewPr>
    <p:cSldViewPr>
      <p:cViewPr varScale="1">
        <p:scale>
          <a:sx n="77" d="100"/>
          <a:sy n="77" d="100"/>
        </p:scale>
        <p:origin x="2802"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png"/><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png"/><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s/_rels/slide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26E86-57A7-82CA-4FC4-C4B1171ED2B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7E879B2-1598-F1BB-33B0-7A038FA14D26}"/>
              </a:ext>
            </a:extLst>
          </p:cNvPr>
          <p:cNvSpPr>
            <a:spLocks noGrp="1"/>
          </p:cNvSpPr>
          <p:nvPr>
            <p:ph type="title"/>
          </p:nvPr>
        </p:nvSpPr>
        <p:spPr>
          <a:xfrm>
            <a:off x="251520" y="108743"/>
            <a:ext cx="6912768" cy="555376"/>
          </a:xfrm>
        </p:spPr>
        <p:txBody>
          <a:bodyPr>
            <a:normAutofit/>
          </a:bodyPr>
          <a:lstStyle/>
          <a:p>
            <a:r>
              <a:rPr kumimoji="1" lang="en-US" altLang="ja-JP" sz="1800" dirty="0"/>
              <a:t>2</a:t>
            </a:r>
            <a:r>
              <a:rPr kumimoji="1" lang="ja-JP" altLang="en-US" sz="1800" dirty="0"/>
              <a:t>．海岸漂着物の状況　</a:t>
            </a:r>
            <a:r>
              <a:rPr kumimoji="1" lang="en-US" altLang="ja-JP" sz="1800" dirty="0"/>
              <a:t>(1)</a:t>
            </a:r>
            <a:r>
              <a:rPr kumimoji="1" lang="ja-JP" altLang="en-US" sz="1800" dirty="0"/>
              <a:t>漂着状況　②現存量</a:t>
            </a:r>
          </a:p>
        </p:txBody>
      </p:sp>
      <p:sp>
        <p:nvSpPr>
          <p:cNvPr id="8" name="コンテンツ プレースホルダー 1">
            <a:extLst>
              <a:ext uri="{FF2B5EF4-FFF2-40B4-BE49-F238E27FC236}">
                <a16:creationId xmlns:a16="http://schemas.microsoft.com/office/drawing/2014/main" id="{5178BD07-0104-4860-F3A8-0A5861E85A83}"/>
              </a:ext>
            </a:extLst>
          </p:cNvPr>
          <p:cNvSpPr>
            <a:spLocks noGrp="1"/>
          </p:cNvSpPr>
          <p:nvPr>
            <p:ph idx="1"/>
          </p:nvPr>
        </p:nvSpPr>
        <p:spPr>
          <a:xfrm>
            <a:off x="467544" y="980728"/>
            <a:ext cx="8262918" cy="1080120"/>
          </a:xfrm>
        </p:spPr>
        <p:txBody>
          <a:bodyPr>
            <a:normAutofit/>
          </a:bodyPr>
          <a:lstStyle/>
          <a:p>
            <a:pPr marL="0" indent="0">
              <a:buNone/>
            </a:pPr>
            <a:r>
              <a:rPr kumimoji="1" lang="ja-JP" altLang="en-US" dirty="0"/>
              <a:t>　沖縄県では、過年度に県内の踏査可能なほぼ全て海岸（約</a:t>
            </a:r>
            <a:r>
              <a:rPr kumimoji="1" lang="en-US" altLang="ja-JP" dirty="0"/>
              <a:t>900</a:t>
            </a:r>
            <a:r>
              <a:rPr kumimoji="1" lang="ja-JP" altLang="en-US" dirty="0"/>
              <a:t>海岸）において海岸漂着物の現存量を調査（目視踏査）しています。これは平成</a:t>
            </a:r>
            <a:r>
              <a:rPr kumimoji="1" lang="en-US" altLang="ja-JP" dirty="0"/>
              <a:t>23</a:t>
            </a:r>
            <a:r>
              <a:rPr kumimoji="1" lang="ja-JP" altLang="en-US" dirty="0"/>
              <a:t>年の調査結果です。県内の海岸漂着物の現存量は約</a:t>
            </a:r>
            <a:r>
              <a:rPr kumimoji="1" lang="en-US" altLang="ja-JP" dirty="0"/>
              <a:t>9,000</a:t>
            </a:r>
            <a:r>
              <a:rPr kumimoji="1" lang="ja-JP" altLang="en-US" dirty="0"/>
              <a:t>㎥となっています</a:t>
            </a:r>
            <a:endParaRPr kumimoji="1" lang="en-US" altLang="ja-JP" dirty="0"/>
          </a:p>
        </p:txBody>
      </p:sp>
      <p:sp>
        <p:nvSpPr>
          <p:cNvPr id="5" name="コンテンツ プレースホルダー 1">
            <a:extLst>
              <a:ext uri="{FF2B5EF4-FFF2-40B4-BE49-F238E27FC236}">
                <a16:creationId xmlns:a16="http://schemas.microsoft.com/office/drawing/2014/main" id="{DF4236A9-9B13-D5F4-6276-2E9C5AE0A4FB}"/>
              </a:ext>
            </a:extLst>
          </p:cNvPr>
          <p:cNvSpPr txBox="1">
            <a:spLocks/>
          </p:cNvSpPr>
          <p:nvPr/>
        </p:nvSpPr>
        <p:spPr>
          <a:xfrm>
            <a:off x="6661524" y="1960675"/>
            <a:ext cx="2374972" cy="2116397"/>
          </a:xfrm>
          <a:prstGeom prst="rect">
            <a:avLst/>
          </a:prstGeom>
          <a:ln>
            <a:solidFill>
              <a:schemeClr val="tx1"/>
            </a:solidFill>
          </a:ln>
        </p:spPr>
        <p:txBody>
          <a:bodyPr vert="horz" lIns="91440" tIns="45720" rIns="91440" bIns="45720" rtlCol="0">
            <a:normAutofit fontScale="62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solidFill>
                  <a:schemeClr val="tx1"/>
                </a:solidFill>
              </a:rPr>
              <a:t>このデータは、「沖縄県内における海岸漂着物等の現況</a:t>
            </a:r>
            <a:r>
              <a:rPr lang="en-US" altLang="ja-JP" dirty="0">
                <a:solidFill>
                  <a:schemeClr val="tx1"/>
                </a:solidFill>
              </a:rPr>
              <a:t>-</a:t>
            </a:r>
            <a:r>
              <a:rPr lang="ja-JP" altLang="en-US" dirty="0">
                <a:solidFill>
                  <a:schemeClr val="tx1"/>
                </a:solidFill>
              </a:rPr>
              <a:t>平成</a:t>
            </a:r>
            <a:r>
              <a:rPr lang="en-US" altLang="ja-JP" dirty="0">
                <a:solidFill>
                  <a:schemeClr val="tx1"/>
                </a:solidFill>
              </a:rPr>
              <a:t>26</a:t>
            </a:r>
            <a:r>
              <a:rPr lang="ja-JP" altLang="en-US" dirty="0">
                <a:solidFill>
                  <a:schemeClr val="tx1"/>
                </a:solidFill>
              </a:rPr>
              <a:t>年度版</a:t>
            </a:r>
            <a:r>
              <a:rPr lang="en-US" altLang="ja-JP" dirty="0">
                <a:solidFill>
                  <a:schemeClr val="tx1"/>
                </a:solidFill>
              </a:rPr>
              <a:t>-</a:t>
            </a:r>
            <a:r>
              <a:rPr lang="ja-JP" altLang="en-US" dirty="0">
                <a:solidFill>
                  <a:schemeClr val="tx1"/>
                </a:solidFill>
              </a:rPr>
              <a:t>」より。この資料には、地域別・海岸別の現存量や地域別・島別の年間漂着量なども記載されています。</a:t>
            </a:r>
            <a:endParaRPr lang="en-US" altLang="ja-JP" dirty="0">
              <a:solidFill>
                <a:schemeClr val="tx1"/>
              </a:solidFill>
            </a:endParaRPr>
          </a:p>
          <a:p>
            <a:pPr marL="0" indent="0">
              <a:buNone/>
            </a:pPr>
            <a:r>
              <a:rPr lang="ja-JP" altLang="en-US" dirty="0">
                <a:solidFill>
                  <a:schemeClr val="tx1"/>
                </a:solidFill>
              </a:rPr>
              <a:t>本編</a:t>
            </a:r>
            <a:endParaRPr lang="en-US" altLang="ja-JP" dirty="0">
              <a:solidFill>
                <a:schemeClr val="tx1"/>
              </a:solidFill>
            </a:endParaRPr>
          </a:p>
          <a:p>
            <a:pPr marL="0" indent="0">
              <a:buNone/>
            </a:pPr>
            <a:r>
              <a:rPr lang="en-US" altLang="ja-JP" dirty="0">
                <a:solidFill>
                  <a:schemeClr val="tx1"/>
                </a:solidFill>
              </a:rPr>
              <a:t>https://www.pref.okinawa.jp/_res/projects/default_project/_page_/001/023/447/genkyouhonpen.pdf</a:t>
            </a:r>
          </a:p>
          <a:p>
            <a:pPr marL="0" indent="0">
              <a:buNone/>
            </a:pPr>
            <a:r>
              <a:rPr lang="ja-JP" altLang="en-US" dirty="0">
                <a:solidFill>
                  <a:schemeClr val="tx1"/>
                </a:solidFill>
              </a:rPr>
              <a:t>資料編</a:t>
            </a:r>
            <a:endParaRPr lang="en-US" altLang="ja-JP" dirty="0">
              <a:solidFill>
                <a:schemeClr val="tx1"/>
              </a:solidFill>
            </a:endParaRPr>
          </a:p>
          <a:p>
            <a:pPr marL="0" indent="0">
              <a:buNone/>
            </a:pPr>
            <a:r>
              <a:rPr lang="en-US" altLang="ja-JP" dirty="0">
                <a:solidFill>
                  <a:schemeClr val="tx1"/>
                </a:solidFill>
              </a:rPr>
              <a:t>https://www.pref.okinawa.jp/_res/projects/default_project/_page_/001/023/447/genkyoushiryouhen.pdf</a:t>
            </a:r>
          </a:p>
          <a:p>
            <a:pPr marL="0" indent="0">
              <a:buNone/>
            </a:pPr>
            <a:endParaRPr lang="en-US" altLang="ja-JP" dirty="0">
              <a:solidFill>
                <a:schemeClr val="tx1"/>
              </a:solidFill>
            </a:endParaRPr>
          </a:p>
          <a:p>
            <a:pPr marL="0" indent="0">
              <a:buNone/>
            </a:pPr>
            <a:endParaRPr lang="en-US" altLang="ja-JP" dirty="0">
              <a:solidFill>
                <a:schemeClr val="tx1"/>
              </a:solidFill>
            </a:endParaRPr>
          </a:p>
        </p:txBody>
      </p:sp>
      <p:pic>
        <p:nvPicPr>
          <p:cNvPr id="7" name="図 6">
            <a:extLst>
              <a:ext uri="{FF2B5EF4-FFF2-40B4-BE49-F238E27FC236}">
                <a16:creationId xmlns:a16="http://schemas.microsoft.com/office/drawing/2014/main" id="{426B511D-1057-0E67-BC63-EE0D412180C5}"/>
              </a:ext>
            </a:extLst>
          </p:cNvPr>
          <p:cNvPicPr>
            <a:picLocks noChangeAspect="1"/>
          </p:cNvPicPr>
          <p:nvPr/>
        </p:nvPicPr>
        <p:blipFill>
          <a:blip r:embed="rId2"/>
          <a:stretch>
            <a:fillRect/>
          </a:stretch>
        </p:blipFill>
        <p:spPr>
          <a:xfrm>
            <a:off x="219424" y="1960675"/>
            <a:ext cx="6341364" cy="4439412"/>
          </a:xfrm>
          <a:prstGeom prst="rect">
            <a:avLst/>
          </a:prstGeom>
        </p:spPr>
      </p:pic>
    </p:spTree>
    <p:extLst>
      <p:ext uri="{BB962C8B-B14F-4D97-AF65-F5344CB8AC3E}">
        <p14:creationId xmlns:p14="http://schemas.microsoft.com/office/powerpoint/2010/main" val="209066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70EB-06D6-0536-7686-D28BA2C1380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5357C2B-EE59-A1F4-A72C-C7A6913CBC8C}"/>
              </a:ext>
            </a:extLst>
          </p:cNvPr>
          <p:cNvSpPr>
            <a:spLocks noGrp="1"/>
          </p:cNvSpPr>
          <p:nvPr>
            <p:ph type="title"/>
          </p:nvPr>
        </p:nvSpPr>
        <p:spPr>
          <a:xfrm>
            <a:off x="251520" y="108743"/>
            <a:ext cx="6912768" cy="555376"/>
          </a:xfrm>
        </p:spPr>
        <p:txBody>
          <a:bodyPr>
            <a:normAutofit/>
          </a:bodyPr>
          <a:lstStyle/>
          <a:p>
            <a:r>
              <a:rPr kumimoji="1" lang="en-US" altLang="ja-JP" sz="1800" dirty="0"/>
              <a:t>2</a:t>
            </a:r>
            <a:r>
              <a:rPr kumimoji="1" lang="ja-JP" altLang="en-US" sz="1800" dirty="0"/>
              <a:t>．海岸漂着物の状況　</a:t>
            </a:r>
            <a:r>
              <a:rPr kumimoji="1" lang="en-US" altLang="ja-JP" sz="1800" dirty="0"/>
              <a:t>(1)</a:t>
            </a:r>
            <a:r>
              <a:rPr kumimoji="1" lang="ja-JP" altLang="en-US" sz="1800" dirty="0"/>
              <a:t>漂着状況　③年間漂着量</a:t>
            </a:r>
          </a:p>
        </p:txBody>
      </p:sp>
      <p:sp>
        <p:nvSpPr>
          <p:cNvPr id="8" name="コンテンツ プレースホルダー 1">
            <a:extLst>
              <a:ext uri="{FF2B5EF4-FFF2-40B4-BE49-F238E27FC236}">
                <a16:creationId xmlns:a16="http://schemas.microsoft.com/office/drawing/2014/main" id="{9DD1EE3E-197C-2D70-B397-311E6FF6DE63}"/>
              </a:ext>
            </a:extLst>
          </p:cNvPr>
          <p:cNvSpPr>
            <a:spLocks noGrp="1"/>
          </p:cNvSpPr>
          <p:nvPr>
            <p:ph idx="1"/>
          </p:nvPr>
        </p:nvSpPr>
        <p:spPr>
          <a:xfrm>
            <a:off x="467544" y="980728"/>
            <a:ext cx="8262918" cy="1296144"/>
          </a:xfrm>
        </p:spPr>
        <p:txBody>
          <a:bodyPr>
            <a:normAutofit/>
          </a:bodyPr>
          <a:lstStyle/>
          <a:p>
            <a:pPr marL="0" indent="0">
              <a:buNone/>
            </a:pPr>
            <a:r>
              <a:rPr kumimoji="1" lang="ja-JP" altLang="en-US" dirty="0"/>
              <a:t>　沖縄県では、平成</a:t>
            </a:r>
            <a:r>
              <a:rPr kumimoji="1" lang="en-US" altLang="ja-JP" dirty="0"/>
              <a:t>22</a:t>
            </a:r>
            <a:r>
              <a:rPr kumimoji="1" lang="ja-JP" altLang="en-US" dirty="0"/>
              <a:t>年度から県内の代表的な海岸において継続的に海岸漂着物の調査を実施しており、年間漂着量等を推計しています。これは平成</a:t>
            </a:r>
            <a:r>
              <a:rPr kumimoji="1" lang="en-US" altLang="ja-JP" dirty="0"/>
              <a:t>25</a:t>
            </a:r>
            <a:r>
              <a:rPr kumimoji="1" lang="ja-JP" altLang="en-US" dirty="0"/>
              <a:t>～</a:t>
            </a:r>
            <a:r>
              <a:rPr kumimoji="1" lang="en-US" altLang="ja-JP" dirty="0"/>
              <a:t>26</a:t>
            </a:r>
            <a:r>
              <a:rPr kumimoji="1" lang="ja-JP" altLang="en-US" dirty="0"/>
              <a:t>年の年間漂着量の推計結果です。沖縄県全体における海岸漂着物の年間漂着量は、毎年重量で約</a:t>
            </a:r>
            <a:r>
              <a:rPr kumimoji="1" lang="en-US" altLang="ja-JP" dirty="0"/>
              <a:t>2,000</a:t>
            </a:r>
            <a:r>
              <a:rPr kumimoji="1" lang="ja-JP" altLang="en-US" dirty="0"/>
              <a:t>～</a:t>
            </a:r>
            <a:r>
              <a:rPr kumimoji="1" lang="en-US" altLang="ja-JP" dirty="0"/>
              <a:t>4,000</a:t>
            </a:r>
            <a:r>
              <a:rPr kumimoji="1" lang="ja-JP" altLang="en-US" dirty="0"/>
              <a:t>トン、容量で約</a:t>
            </a:r>
            <a:r>
              <a:rPr kumimoji="1" lang="en-US" altLang="ja-JP" dirty="0"/>
              <a:t>20,000</a:t>
            </a:r>
            <a:r>
              <a:rPr kumimoji="1" lang="ja-JP" altLang="en-US" dirty="0"/>
              <a:t>～</a:t>
            </a:r>
            <a:r>
              <a:rPr kumimoji="1" lang="en-US" altLang="ja-JP" dirty="0"/>
              <a:t>40,000</a:t>
            </a:r>
            <a:r>
              <a:rPr lang="ja-JP" altLang="en-US" dirty="0"/>
              <a:t>㎥</a:t>
            </a:r>
            <a:r>
              <a:rPr kumimoji="1" lang="ja-JP" altLang="en-US" dirty="0"/>
              <a:t>となっています。</a:t>
            </a:r>
            <a:endParaRPr kumimoji="1" lang="en-US" altLang="ja-JP" dirty="0"/>
          </a:p>
        </p:txBody>
      </p:sp>
      <p:sp>
        <p:nvSpPr>
          <p:cNvPr id="5" name="コンテンツ プレースホルダー 1">
            <a:extLst>
              <a:ext uri="{FF2B5EF4-FFF2-40B4-BE49-F238E27FC236}">
                <a16:creationId xmlns:a16="http://schemas.microsoft.com/office/drawing/2014/main" id="{E37A18E0-2D85-0D19-4287-B90E36AA72C1}"/>
              </a:ext>
            </a:extLst>
          </p:cNvPr>
          <p:cNvSpPr txBox="1">
            <a:spLocks/>
          </p:cNvSpPr>
          <p:nvPr/>
        </p:nvSpPr>
        <p:spPr>
          <a:xfrm>
            <a:off x="231224" y="5589240"/>
            <a:ext cx="8499238" cy="907527"/>
          </a:xfrm>
          <a:prstGeom prst="rect">
            <a:avLst/>
          </a:prstGeom>
          <a:ln>
            <a:solidFill>
              <a:schemeClr val="tx1"/>
            </a:solidFill>
          </a:ln>
        </p:spPr>
        <p:txBody>
          <a:bodyPr vert="horz" lIns="91440" tIns="45720" rIns="91440" bIns="45720" rtlCol="0">
            <a:normAutofit fontScale="700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solidFill>
                  <a:schemeClr val="tx1"/>
                </a:solidFill>
              </a:rPr>
              <a:t>このデータは、「沖縄県内における海岸漂着物等の現況</a:t>
            </a:r>
            <a:r>
              <a:rPr lang="en-US" altLang="ja-JP" dirty="0">
                <a:solidFill>
                  <a:schemeClr val="tx1"/>
                </a:solidFill>
              </a:rPr>
              <a:t>-</a:t>
            </a:r>
            <a:r>
              <a:rPr lang="ja-JP" altLang="en-US" dirty="0">
                <a:solidFill>
                  <a:schemeClr val="tx1"/>
                </a:solidFill>
              </a:rPr>
              <a:t>平成</a:t>
            </a:r>
            <a:r>
              <a:rPr lang="en-US" altLang="ja-JP" dirty="0">
                <a:solidFill>
                  <a:schemeClr val="tx1"/>
                </a:solidFill>
              </a:rPr>
              <a:t>26</a:t>
            </a:r>
            <a:r>
              <a:rPr lang="ja-JP" altLang="en-US" dirty="0">
                <a:solidFill>
                  <a:schemeClr val="tx1"/>
                </a:solidFill>
              </a:rPr>
              <a:t>年度版</a:t>
            </a:r>
            <a:r>
              <a:rPr lang="en-US" altLang="ja-JP" dirty="0">
                <a:solidFill>
                  <a:schemeClr val="tx1"/>
                </a:solidFill>
              </a:rPr>
              <a:t>-</a:t>
            </a:r>
            <a:r>
              <a:rPr lang="ja-JP" altLang="en-US" dirty="0">
                <a:solidFill>
                  <a:schemeClr val="tx1"/>
                </a:solidFill>
              </a:rPr>
              <a:t>」より。この資料には、地域別・海岸別の現存量や地域別・島別の年間漂着量なども記載されています。</a:t>
            </a:r>
            <a:endParaRPr lang="en-US" altLang="ja-JP" dirty="0">
              <a:solidFill>
                <a:schemeClr val="tx1"/>
              </a:solidFill>
            </a:endParaRPr>
          </a:p>
          <a:p>
            <a:pPr marL="0" indent="0">
              <a:buNone/>
            </a:pPr>
            <a:r>
              <a:rPr lang="ja-JP" altLang="en-US" dirty="0">
                <a:solidFill>
                  <a:schemeClr val="tx1"/>
                </a:solidFill>
              </a:rPr>
              <a:t>本編：</a:t>
            </a:r>
            <a:r>
              <a:rPr lang="en-US" altLang="ja-JP" dirty="0">
                <a:solidFill>
                  <a:schemeClr val="tx1"/>
                </a:solidFill>
              </a:rPr>
              <a:t>https://www.pref.okinawa.jp/_res/projects/default_project/_page_/001/023/447/genkyouhonpen.pdf</a:t>
            </a:r>
          </a:p>
          <a:p>
            <a:pPr marL="0" indent="0">
              <a:buNone/>
            </a:pPr>
            <a:r>
              <a:rPr lang="ja-JP" altLang="en-US" dirty="0">
                <a:solidFill>
                  <a:schemeClr val="tx1"/>
                </a:solidFill>
              </a:rPr>
              <a:t>資料編：</a:t>
            </a:r>
            <a:r>
              <a:rPr lang="en-US" altLang="ja-JP" dirty="0">
                <a:solidFill>
                  <a:schemeClr val="tx1"/>
                </a:solidFill>
              </a:rPr>
              <a:t>https://www.pref.okinawa.jp/_res/projects/default_project/_page_/001/023/447/genkyoushiryouhen.pdf</a:t>
            </a:r>
          </a:p>
          <a:p>
            <a:pPr marL="0" indent="0">
              <a:buNone/>
            </a:pPr>
            <a:endParaRPr lang="en-US" altLang="ja-JP" dirty="0">
              <a:solidFill>
                <a:schemeClr val="tx1"/>
              </a:solidFill>
            </a:endParaRPr>
          </a:p>
          <a:p>
            <a:pPr marL="0" indent="0">
              <a:buNone/>
            </a:pPr>
            <a:endParaRPr lang="en-US" altLang="ja-JP" dirty="0">
              <a:solidFill>
                <a:schemeClr val="tx1"/>
              </a:solidFill>
            </a:endParaRPr>
          </a:p>
        </p:txBody>
      </p:sp>
      <p:pic>
        <p:nvPicPr>
          <p:cNvPr id="4" name="図 3">
            <a:extLst>
              <a:ext uri="{FF2B5EF4-FFF2-40B4-BE49-F238E27FC236}">
                <a16:creationId xmlns:a16="http://schemas.microsoft.com/office/drawing/2014/main" id="{222A47BF-ADD0-7147-B6D7-DA5AE6459705}"/>
              </a:ext>
            </a:extLst>
          </p:cNvPr>
          <p:cNvPicPr>
            <a:picLocks noChangeAspect="1"/>
          </p:cNvPicPr>
          <p:nvPr/>
        </p:nvPicPr>
        <p:blipFill>
          <a:blip r:embed="rId2"/>
          <a:stretch>
            <a:fillRect/>
          </a:stretch>
        </p:blipFill>
        <p:spPr>
          <a:xfrm>
            <a:off x="231224" y="2780928"/>
            <a:ext cx="4280150" cy="2736304"/>
          </a:xfrm>
          <a:prstGeom prst="rect">
            <a:avLst/>
          </a:prstGeom>
        </p:spPr>
      </p:pic>
      <p:pic>
        <p:nvPicPr>
          <p:cNvPr id="6" name="図 5">
            <a:extLst>
              <a:ext uri="{FF2B5EF4-FFF2-40B4-BE49-F238E27FC236}">
                <a16:creationId xmlns:a16="http://schemas.microsoft.com/office/drawing/2014/main" id="{83C0EF9B-73D7-0B25-0AF8-D171148C6BE3}"/>
              </a:ext>
            </a:extLst>
          </p:cNvPr>
          <p:cNvPicPr>
            <a:picLocks noChangeAspect="1"/>
          </p:cNvPicPr>
          <p:nvPr/>
        </p:nvPicPr>
        <p:blipFill>
          <a:blip r:embed="rId3"/>
          <a:stretch>
            <a:fillRect/>
          </a:stretch>
        </p:blipFill>
        <p:spPr>
          <a:xfrm>
            <a:off x="4499992" y="2780928"/>
            <a:ext cx="4286120" cy="2736304"/>
          </a:xfrm>
          <a:prstGeom prst="rect">
            <a:avLst/>
          </a:prstGeom>
        </p:spPr>
      </p:pic>
      <p:sp>
        <p:nvSpPr>
          <p:cNvPr id="7" name="コンテンツ プレースホルダー 1">
            <a:extLst>
              <a:ext uri="{FF2B5EF4-FFF2-40B4-BE49-F238E27FC236}">
                <a16:creationId xmlns:a16="http://schemas.microsoft.com/office/drawing/2014/main" id="{DEBA23C9-0301-A8FF-8EAB-FF05C78E6CAB}"/>
              </a:ext>
            </a:extLst>
          </p:cNvPr>
          <p:cNvSpPr txBox="1">
            <a:spLocks/>
          </p:cNvSpPr>
          <p:nvPr/>
        </p:nvSpPr>
        <p:spPr>
          <a:xfrm>
            <a:off x="231224" y="2276872"/>
            <a:ext cx="8554888" cy="504056"/>
          </a:xfrm>
          <a:prstGeom prst="rect">
            <a:avLst/>
          </a:prstGeom>
          <a:ln>
            <a:solidFill>
              <a:schemeClr val="tx1"/>
            </a:solidFill>
          </a:ln>
        </p:spPr>
        <p:txBody>
          <a:bodyPr vert="horz" lIns="91440" tIns="45720" rIns="91440" bIns="45720" rtlCol="0">
            <a:normAutofit fontScale="850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gn="ctr">
              <a:buNone/>
            </a:pPr>
            <a:r>
              <a:rPr lang="ja-JP" altLang="en-US" dirty="0">
                <a:solidFill>
                  <a:schemeClr val="tx1"/>
                </a:solidFill>
              </a:rPr>
              <a:t>県内地域区分別の海岸漂着物の漂着重量</a:t>
            </a:r>
            <a:r>
              <a:rPr lang="en-US" altLang="ja-JP" dirty="0">
                <a:solidFill>
                  <a:schemeClr val="tx1"/>
                </a:solidFill>
              </a:rPr>
              <a:t>(</a:t>
            </a:r>
            <a:r>
              <a:rPr lang="ja-JP" altLang="en-US" dirty="0">
                <a:solidFill>
                  <a:schemeClr val="tx1"/>
                </a:solidFill>
              </a:rPr>
              <a:t>左</a:t>
            </a:r>
            <a:r>
              <a:rPr lang="en-US" altLang="ja-JP" dirty="0">
                <a:solidFill>
                  <a:schemeClr val="tx1"/>
                </a:solidFill>
              </a:rPr>
              <a:t>)</a:t>
            </a:r>
            <a:r>
              <a:rPr lang="ja-JP" altLang="en-US" dirty="0">
                <a:solidFill>
                  <a:schemeClr val="tx1"/>
                </a:solidFill>
              </a:rPr>
              <a:t>と漂着容量（右）推計結果</a:t>
            </a:r>
            <a:br>
              <a:rPr lang="en-US" altLang="ja-JP" dirty="0">
                <a:solidFill>
                  <a:schemeClr val="tx1"/>
                </a:solidFill>
              </a:rPr>
            </a:br>
            <a:r>
              <a:rPr lang="ja-JP" altLang="en-US" dirty="0">
                <a:solidFill>
                  <a:schemeClr val="tx1"/>
                </a:solidFill>
              </a:rPr>
              <a:t>（平成</a:t>
            </a:r>
            <a:r>
              <a:rPr lang="en-US" altLang="ja-JP" dirty="0">
                <a:solidFill>
                  <a:schemeClr val="tx1"/>
                </a:solidFill>
              </a:rPr>
              <a:t>25</a:t>
            </a:r>
            <a:r>
              <a:rPr lang="ja-JP" altLang="en-US" dirty="0">
                <a:solidFill>
                  <a:schemeClr val="tx1"/>
                </a:solidFill>
              </a:rPr>
              <a:t>年</a:t>
            </a:r>
            <a:r>
              <a:rPr lang="en-US" altLang="ja-JP" dirty="0">
                <a:solidFill>
                  <a:schemeClr val="tx1"/>
                </a:solidFill>
              </a:rPr>
              <a:t>11</a:t>
            </a:r>
            <a:r>
              <a:rPr lang="ja-JP" altLang="en-US" dirty="0">
                <a:solidFill>
                  <a:schemeClr val="tx1"/>
                </a:solidFill>
              </a:rPr>
              <a:t>月～平成</a:t>
            </a:r>
            <a:r>
              <a:rPr lang="en-US" altLang="ja-JP" dirty="0">
                <a:solidFill>
                  <a:schemeClr val="tx1"/>
                </a:solidFill>
              </a:rPr>
              <a:t>26</a:t>
            </a:r>
            <a:r>
              <a:rPr lang="ja-JP" altLang="en-US" dirty="0">
                <a:solidFill>
                  <a:schemeClr val="tx1"/>
                </a:solidFill>
              </a:rPr>
              <a:t>年１月の</a:t>
            </a:r>
            <a:r>
              <a:rPr lang="en-US" altLang="ja-JP" dirty="0">
                <a:solidFill>
                  <a:schemeClr val="tx1"/>
                </a:solidFill>
              </a:rPr>
              <a:t>365</a:t>
            </a:r>
            <a:r>
              <a:rPr lang="ja-JP" altLang="en-US" dirty="0">
                <a:solidFill>
                  <a:schemeClr val="tx1"/>
                </a:solidFill>
              </a:rPr>
              <a:t>日あたり）</a:t>
            </a:r>
            <a:endParaRPr lang="en-US" altLang="ja-JP" dirty="0">
              <a:solidFill>
                <a:schemeClr val="tx1"/>
              </a:solidFill>
            </a:endParaRPr>
          </a:p>
        </p:txBody>
      </p:sp>
    </p:spTree>
    <p:extLst>
      <p:ext uri="{BB962C8B-B14F-4D97-AF65-F5344CB8AC3E}">
        <p14:creationId xmlns:p14="http://schemas.microsoft.com/office/powerpoint/2010/main" val="73405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E62E-3C55-EED5-BE43-1C972C85DD41}"/>
            </a:ext>
          </a:extLst>
        </p:cNvPr>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94572AF8-65C5-362D-91B5-FDBD71864065}"/>
              </a:ext>
            </a:extLst>
          </p:cNvPr>
          <p:cNvGrpSpPr/>
          <p:nvPr/>
        </p:nvGrpSpPr>
        <p:grpSpPr>
          <a:xfrm>
            <a:off x="755576" y="1700808"/>
            <a:ext cx="7385130" cy="4869181"/>
            <a:chOff x="755576" y="1484784"/>
            <a:chExt cx="7385130" cy="4869181"/>
          </a:xfrm>
        </p:grpSpPr>
        <p:grpSp>
          <p:nvGrpSpPr>
            <p:cNvPr id="19" name="グループ化 18">
              <a:extLst>
                <a:ext uri="{FF2B5EF4-FFF2-40B4-BE49-F238E27FC236}">
                  <a16:creationId xmlns:a16="http://schemas.microsoft.com/office/drawing/2014/main" id="{6CDF0AA9-E2EE-4C31-6A3B-6E5B76DBAB0F}"/>
                </a:ext>
              </a:extLst>
            </p:cNvPr>
            <p:cNvGrpSpPr>
              <a:grpSpLocks noChangeAspect="1"/>
            </p:cNvGrpSpPr>
            <p:nvPr/>
          </p:nvGrpSpPr>
          <p:grpSpPr>
            <a:xfrm>
              <a:off x="755576" y="1484784"/>
              <a:ext cx="6743823" cy="4869181"/>
              <a:chOff x="872230" y="1412776"/>
              <a:chExt cx="6873048" cy="4962484"/>
            </a:xfrm>
          </p:grpSpPr>
          <p:pic>
            <p:nvPicPr>
              <p:cNvPr id="7" name="Picture 2">
                <a:extLst>
                  <a:ext uri="{FF2B5EF4-FFF2-40B4-BE49-F238E27FC236}">
                    <a16:creationId xmlns:a16="http://schemas.microsoft.com/office/drawing/2014/main" id="{931FB774-A648-4BD2-B0E2-9D74E5F19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30" y="1412776"/>
                <a:ext cx="6873048" cy="496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a:extLst>
                  <a:ext uri="{FF2B5EF4-FFF2-40B4-BE49-F238E27FC236}">
                    <a16:creationId xmlns:a16="http://schemas.microsoft.com/office/drawing/2014/main" id="{98DCC505-3257-5FCA-7F89-C5BAB51AC5B2}"/>
                  </a:ext>
                </a:extLst>
              </p:cNvPr>
              <p:cNvSpPr/>
              <p:nvPr/>
            </p:nvSpPr>
            <p:spPr>
              <a:xfrm>
                <a:off x="872230" y="1412776"/>
                <a:ext cx="45719" cy="4962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pic>
          <p:nvPicPr>
            <p:cNvPr id="9" name="図 8">
              <a:extLst>
                <a:ext uri="{FF2B5EF4-FFF2-40B4-BE49-F238E27FC236}">
                  <a16:creationId xmlns:a16="http://schemas.microsoft.com/office/drawing/2014/main" id="{BDE179B6-8978-D487-1A7A-F19663D3B074}"/>
                </a:ext>
              </a:extLst>
            </p:cNvPr>
            <p:cNvPicPr>
              <a:picLocks noChangeAspect="1"/>
            </p:cNvPicPr>
            <p:nvPr/>
          </p:nvPicPr>
          <p:blipFill>
            <a:blip r:embed="rId3"/>
            <a:stretch>
              <a:fillRect/>
            </a:stretch>
          </p:blipFill>
          <p:spPr>
            <a:xfrm>
              <a:off x="2059182" y="4504548"/>
              <a:ext cx="1769299" cy="1230946"/>
            </a:xfrm>
            <a:prstGeom prst="rect">
              <a:avLst/>
            </a:prstGeom>
          </p:spPr>
        </p:pic>
        <p:sp>
          <p:nvSpPr>
            <p:cNvPr id="10" name="テキスト ボックス 9">
              <a:extLst>
                <a:ext uri="{FF2B5EF4-FFF2-40B4-BE49-F238E27FC236}">
                  <a16:creationId xmlns:a16="http://schemas.microsoft.com/office/drawing/2014/main" id="{39AC1428-F074-372D-4373-929A07CE9DF3}"/>
                </a:ext>
              </a:extLst>
            </p:cNvPr>
            <p:cNvSpPr txBox="1"/>
            <p:nvPr/>
          </p:nvSpPr>
          <p:spPr>
            <a:xfrm>
              <a:off x="2522138" y="4480623"/>
              <a:ext cx="659281" cy="232687"/>
            </a:xfrm>
            <a:prstGeom prst="rect">
              <a:avLst/>
            </a:prstGeom>
            <a:noFill/>
          </p:spPr>
          <p:txBody>
            <a:bodyPr wrap="none" rtlCol="0">
              <a:spAutoFit/>
            </a:bodyPr>
            <a:lstStyle/>
            <a:p>
              <a:r>
                <a:rPr kumimoji="1" lang="ja-JP" altLang="en-US" sz="1000" dirty="0">
                  <a:solidFill>
                    <a:srgbClr val="0000FF"/>
                  </a:solidFill>
                  <a:latin typeface="BIZ UDPゴシック" panose="020B0400000000000000" pitchFamily="50" charset="-128"/>
                  <a:ea typeface="BIZ UDPゴシック" panose="020B0400000000000000" pitchFamily="50" charset="-128"/>
                </a:rPr>
                <a:t>渡名喜</a:t>
              </a:r>
              <a:r>
                <a:rPr kumimoji="1" lang="ja-JP" altLang="en-US" sz="1000" b="1" dirty="0">
                  <a:solidFill>
                    <a:srgbClr val="0000FF"/>
                  </a:solidFill>
                  <a:latin typeface="BIZ UDPゴシック" panose="020B0400000000000000" pitchFamily="50" charset="-128"/>
                  <a:ea typeface="BIZ UDPゴシック" panose="020B0400000000000000" pitchFamily="50" charset="-128"/>
                </a:rPr>
                <a:t>島</a:t>
              </a:r>
            </a:p>
          </p:txBody>
        </p:sp>
        <p:sp>
          <p:nvSpPr>
            <p:cNvPr id="12" name="テキスト ボックス 11">
              <a:extLst>
                <a:ext uri="{FF2B5EF4-FFF2-40B4-BE49-F238E27FC236}">
                  <a16:creationId xmlns:a16="http://schemas.microsoft.com/office/drawing/2014/main" id="{12A2EF74-85D9-B5DA-3733-EB9192B2039D}"/>
                </a:ext>
              </a:extLst>
            </p:cNvPr>
            <p:cNvSpPr txBox="1"/>
            <p:nvPr/>
          </p:nvSpPr>
          <p:spPr>
            <a:xfrm>
              <a:off x="3391402" y="3429000"/>
              <a:ext cx="74855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７００人</a:t>
              </a:r>
            </a:p>
          </p:txBody>
        </p:sp>
        <p:sp>
          <p:nvSpPr>
            <p:cNvPr id="13" name="テキスト ボックス 12">
              <a:extLst>
                <a:ext uri="{FF2B5EF4-FFF2-40B4-BE49-F238E27FC236}">
                  <a16:creationId xmlns:a16="http://schemas.microsoft.com/office/drawing/2014/main" id="{066DE0B1-78A6-C39C-E1FE-90F9C298B634}"/>
                </a:ext>
              </a:extLst>
            </p:cNvPr>
            <p:cNvSpPr txBox="1"/>
            <p:nvPr/>
          </p:nvSpPr>
          <p:spPr>
            <a:xfrm>
              <a:off x="3821494" y="4969341"/>
              <a:ext cx="95270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1,</a:t>
              </a:r>
              <a:r>
                <a:rPr kumimoji="1" lang="ja-JP" altLang="en-US" sz="800" dirty="0">
                  <a:solidFill>
                    <a:srgbClr val="FF0000"/>
                  </a:solidFill>
                  <a:latin typeface="BIZ UDPゴシック" panose="020B0400000000000000" pitchFamily="50" charset="-128"/>
                  <a:ea typeface="BIZ UDPゴシック" panose="020B0400000000000000" pitchFamily="50" charset="-128"/>
                </a:rPr>
                <a:t>７００人</a:t>
              </a:r>
            </a:p>
          </p:txBody>
        </p:sp>
        <p:sp>
          <p:nvSpPr>
            <p:cNvPr id="14" name="テキスト ボックス 13">
              <a:extLst>
                <a:ext uri="{FF2B5EF4-FFF2-40B4-BE49-F238E27FC236}">
                  <a16:creationId xmlns:a16="http://schemas.microsoft.com/office/drawing/2014/main" id="{16EB5021-E574-9A09-B86D-26F8C81989F1}"/>
                </a:ext>
              </a:extLst>
            </p:cNvPr>
            <p:cNvSpPr txBox="1"/>
            <p:nvPr/>
          </p:nvSpPr>
          <p:spPr>
            <a:xfrm>
              <a:off x="5261454" y="2557777"/>
              <a:ext cx="88465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4,4</a:t>
              </a:r>
              <a:r>
                <a:rPr kumimoji="1" lang="ja-JP" altLang="en-US" sz="800" dirty="0">
                  <a:solidFill>
                    <a:srgbClr val="FF0000"/>
                  </a:solidFill>
                  <a:latin typeface="BIZ UDPゴシック" panose="020B0400000000000000" pitchFamily="50" charset="-128"/>
                  <a:ea typeface="BIZ UDPゴシック" panose="020B0400000000000000" pitchFamily="50" charset="-128"/>
                </a:rPr>
                <a:t>００人</a:t>
              </a:r>
            </a:p>
          </p:txBody>
        </p:sp>
        <p:sp>
          <p:nvSpPr>
            <p:cNvPr id="15" name="テキスト ボックス 14">
              <a:extLst>
                <a:ext uri="{FF2B5EF4-FFF2-40B4-BE49-F238E27FC236}">
                  <a16:creationId xmlns:a16="http://schemas.microsoft.com/office/drawing/2014/main" id="{FB6A9D1A-25CD-3CEE-514A-F262CE4C77ED}"/>
                </a:ext>
              </a:extLst>
            </p:cNvPr>
            <p:cNvSpPr txBox="1"/>
            <p:nvPr/>
          </p:nvSpPr>
          <p:spPr>
            <a:xfrm>
              <a:off x="6988589" y="4375902"/>
              <a:ext cx="1152117"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620,000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
          <p:nvSpPr>
            <p:cNvPr id="16" name="テキスト ボックス 15">
              <a:extLst>
                <a:ext uri="{FF2B5EF4-FFF2-40B4-BE49-F238E27FC236}">
                  <a16:creationId xmlns:a16="http://schemas.microsoft.com/office/drawing/2014/main" id="{93D2BBEA-6E6E-769E-5C7C-37338F33F361}"/>
                </a:ext>
              </a:extLst>
            </p:cNvPr>
            <p:cNvSpPr txBox="1"/>
            <p:nvPr/>
          </p:nvSpPr>
          <p:spPr>
            <a:xfrm>
              <a:off x="6298033" y="6051765"/>
              <a:ext cx="1147294"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580,000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
          <p:nvSpPr>
            <p:cNvPr id="17" name="テキスト ボックス 16">
              <a:extLst>
                <a:ext uri="{FF2B5EF4-FFF2-40B4-BE49-F238E27FC236}">
                  <a16:creationId xmlns:a16="http://schemas.microsoft.com/office/drawing/2014/main" id="{A7C1F2AB-C7CA-5D5C-55D5-8AACDD2E8169}"/>
                </a:ext>
              </a:extLst>
            </p:cNvPr>
            <p:cNvSpPr txBox="1"/>
            <p:nvPr/>
          </p:nvSpPr>
          <p:spPr>
            <a:xfrm>
              <a:off x="2671322" y="4357977"/>
              <a:ext cx="74855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330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
          <p:nvSpPr>
            <p:cNvPr id="18" name="テキスト ボックス 17">
              <a:extLst>
                <a:ext uri="{FF2B5EF4-FFF2-40B4-BE49-F238E27FC236}">
                  <a16:creationId xmlns:a16="http://schemas.microsoft.com/office/drawing/2014/main" id="{BEBD28AA-957C-E1BE-2055-13B41DF9CC2C}"/>
                </a:ext>
              </a:extLst>
            </p:cNvPr>
            <p:cNvSpPr txBox="1"/>
            <p:nvPr/>
          </p:nvSpPr>
          <p:spPr>
            <a:xfrm>
              <a:off x="1835696" y="4335193"/>
              <a:ext cx="952700"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7,6</a:t>
              </a:r>
              <a:r>
                <a:rPr kumimoji="1" lang="ja-JP" altLang="en-US" sz="800" dirty="0">
                  <a:solidFill>
                    <a:srgbClr val="FF0000"/>
                  </a:solidFill>
                  <a:latin typeface="BIZ UDPゴシック" panose="020B0400000000000000" pitchFamily="50" charset="-128"/>
                  <a:ea typeface="BIZ UDPゴシック" panose="020B0400000000000000" pitchFamily="50" charset="-128"/>
                </a:rPr>
                <a:t>００人</a:t>
              </a:r>
            </a:p>
          </p:txBody>
        </p:sp>
      </p:grpSp>
      <p:sp>
        <p:nvSpPr>
          <p:cNvPr id="8" name="コンテンツ プレースホルダー 1">
            <a:extLst>
              <a:ext uri="{FF2B5EF4-FFF2-40B4-BE49-F238E27FC236}">
                <a16:creationId xmlns:a16="http://schemas.microsoft.com/office/drawing/2014/main" id="{EBE2DE35-EA53-1BA4-7556-8273546F375A}"/>
              </a:ext>
            </a:extLst>
          </p:cNvPr>
          <p:cNvSpPr>
            <a:spLocks noGrp="1"/>
          </p:cNvSpPr>
          <p:nvPr>
            <p:ph idx="1"/>
          </p:nvPr>
        </p:nvSpPr>
        <p:spPr>
          <a:xfrm>
            <a:off x="107505" y="764705"/>
            <a:ext cx="9001000" cy="1057162"/>
          </a:xfrm>
        </p:spPr>
        <p:txBody>
          <a:bodyPr>
            <a:normAutofit fontScale="70000" lnSpcReduction="20000"/>
          </a:bodyPr>
          <a:lstStyle/>
          <a:p>
            <a:pPr marL="0" indent="0">
              <a:buNone/>
            </a:pPr>
            <a:r>
              <a:rPr kumimoji="1" lang="ja-JP" altLang="en-US" dirty="0"/>
              <a:t>　下図は、沖縄本島及び沖縄本島周辺離島地域で実施した漂着ペットボトルの製造国調査結果です。調査した地域毎にペットボトルの製造国割合と人口（</a:t>
            </a:r>
            <a:r>
              <a:rPr kumimoji="1" lang="en-US" altLang="ja-JP" dirty="0"/>
              <a:t>※</a:t>
            </a:r>
            <a:r>
              <a:rPr kumimoji="1" lang="ja-JP" altLang="en-US" dirty="0"/>
              <a:t>図作成時）を記載しています。離島を中心に人口の少ない地域では中国製が殆どを占めていますが、人口の多い沖縄本島中南部では日本製の割合が高くなっています。このことから、県内の海岸漂着物の問題は単に中国に主な原因がある訳ではないことが解ります。人口が多くなれば環境中に流出するペットボトルは比例して多くなります。中国の人口は約</a:t>
            </a:r>
            <a:r>
              <a:rPr kumimoji="1" lang="en-US" altLang="ja-JP" dirty="0"/>
              <a:t>14</a:t>
            </a:r>
            <a:r>
              <a:rPr kumimoji="1" lang="ja-JP" altLang="en-US" dirty="0"/>
              <a:t>億人に対して沖縄県の人口は約</a:t>
            </a:r>
            <a:r>
              <a:rPr kumimoji="1" lang="en-US" altLang="ja-JP" dirty="0"/>
              <a:t>150</a:t>
            </a:r>
            <a:r>
              <a:rPr kumimoji="1" lang="ja-JP" altLang="en-US" dirty="0"/>
              <a:t>万人です。下図の結果は人口による差となっているとも考えられます。海岸漂着物対策については、県内からの発生抑制も重要となります。</a:t>
            </a:r>
            <a:endParaRPr kumimoji="1" lang="en-US" altLang="ja-JP" dirty="0"/>
          </a:p>
        </p:txBody>
      </p:sp>
      <p:sp>
        <p:nvSpPr>
          <p:cNvPr id="6" name="タイトル 2">
            <a:extLst>
              <a:ext uri="{FF2B5EF4-FFF2-40B4-BE49-F238E27FC236}">
                <a16:creationId xmlns:a16="http://schemas.microsoft.com/office/drawing/2014/main" id="{122A6CA8-405B-EB32-56E0-23FB498F462D}"/>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en-US" altLang="ja-JP" sz="1800" dirty="0"/>
              <a:t>2</a:t>
            </a:r>
            <a:r>
              <a:rPr lang="ja-JP" altLang="en-US" sz="1800" dirty="0"/>
              <a:t>．海岸漂着物の状況　</a:t>
            </a:r>
            <a:r>
              <a:rPr lang="en-US" altLang="ja-JP" sz="1800" dirty="0"/>
              <a:t>(1)</a:t>
            </a:r>
            <a:r>
              <a:rPr lang="ja-JP" altLang="en-US" sz="1800" dirty="0"/>
              <a:t>漂着状況　④海岸漂着物の発生国</a:t>
            </a:r>
            <a:r>
              <a:rPr lang="en-US" altLang="ja-JP" sz="1800" dirty="0"/>
              <a:t>-1</a:t>
            </a:r>
            <a:endParaRPr lang="ja-JP" altLang="en-US" dirty="0"/>
          </a:p>
        </p:txBody>
      </p:sp>
      <p:sp>
        <p:nvSpPr>
          <p:cNvPr id="11" name="サブタイトル 2">
            <a:extLst>
              <a:ext uri="{FF2B5EF4-FFF2-40B4-BE49-F238E27FC236}">
                <a16:creationId xmlns:a16="http://schemas.microsoft.com/office/drawing/2014/main" id="{3C77764A-7379-F7C7-EDBB-37AAD31F0D2B}"/>
              </a:ext>
            </a:extLst>
          </p:cNvPr>
          <p:cNvSpPr txBox="1">
            <a:spLocks/>
          </p:cNvSpPr>
          <p:nvPr/>
        </p:nvSpPr>
        <p:spPr bwMode="auto">
          <a:xfrm>
            <a:off x="2364683" y="6442986"/>
            <a:ext cx="6743822" cy="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000" kern="0" dirty="0">
                <a:latin typeface="BIZ UDPゴシック" panose="020B0400000000000000" pitchFamily="50" charset="-128"/>
                <a:ea typeface="BIZ UDPゴシック" panose="020B0400000000000000" pitchFamily="50" charset="-128"/>
              </a:rPr>
              <a:t>平成</a:t>
            </a:r>
            <a:r>
              <a:rPr lang="en-US" altLang="ja-JP" sz="1000" kern="0" dirty="0">
                <a:latin typeface="BIZ UDPゴシック" panose="020B0400000000000000" pitchFamily="50" charset="-128"/>
                <a:ea typeface="BIZ UDPゴシック" panose="020B0400000000000000" pitchFamily="50" charset="-128"/>
              </a:rPr>
              <a:t>30</a:t>
            </a:r>
            <a:r>
              <a:rPr lang="ja-JP" altLang="en-US" sz="1000" kern="0" dirty="0">
                <a:latin typeface="BIZ UDPゴシック" panose="020B0400000000000000" pitchFamily="50" charset="-128"/>
                <a:ea typeface="BIZ UDPゴシック" panose="020B0400000000000000" pitchFamily="50" charset="-128"/>
              </a:rPr>
              <a:t>年度沖縄県</a:t>
            </a:r>
            <a:r>
              <a:rPr lang="zh-TW" altLang="en-US" sz="1000" kern="0" dirty="0">
                <a:latin typeface="BIZ UDPゴシック" panose="020B0400000000000000" pitchFamily="50" charset="-128"/>
                <a:ea typeface="BIZ UDPゴシック" panose="020B0400000000000000" pitchFamily="50" charset="-128"/>
              </a:rPr>
              <a:t>海岸漂着物全踏調査業務</a:t>
            </a:r>
            <a:r>
              <a:rPr lang="ja-JP" altLang="en-US" sz="1000" kern="0" dirty="0">
                <a:latin typeface="BIZ UDPゴシック" panose="020B0400000000000000" pitchFamily="50" charset="-128"/>
                <a:ea typeface="BIZ UDPゴシック" panose="020B0400000000000000" pitchFamily="50" charset="-128"/>
              </a:rPr>
              <a:t>及び令和</a:t>
            </a:r>
            <a:r>
              <a:rPr lang="en-US" altLang="ja-JP" sz="1000" kern="0" dirty="0">
                <a:latin typeface="BIZ UDPゴシック" panose="020B0400000000000000" pitchFamily="50" charset="-128"/>
                <a:ea typeface="BIZ UDPゴシック" panose="020B0400000000000000" pitchFamily="50" charset="-128"/>
              </a:rPr>
              <a:t>2</a:t>
            </a:r>
            <a:r>
              <a:rPr lang="ja-JP" altLang="en-US" sz="1000" kern="0" dirty="0">
                <a:latin typeface="BIZ UDPゴシック" panose="020B0400000000000000" pitchFamily="50" charset="-128"/>
                <a:ea typeface="BIZ UDPゴシック" panose="020B0400000000000000" pitchFamily="50" charset="-128"/>
              </a:rPr>
              <a:t>年度渡名喜村海岸漂着物発生抑制対策事業実施結果より作成</a:t>
            </a:r>
          </a:p>
        </p:txBody>
      </p:sp>
      <p:sp>
        <p:nvSpPr>
          <p:cNvPr id="24" name="テキスト ボックス 23">
            <a:extLst>
              <a:ext uri="{FF2B5EF4-FFF2-40B4-BE49-F238E27FC236}">
                <a16:creationId xmlns:a16="http://schemas.microsoft.com/office/drawing/2014/main" id="{64DAEDB7-C160-E708-72EB-0B312790AC20}"/>
              </a:ext>
            </a:extLst>
          </p:cNvPr>
          <p:cNvSpPr txBox="1"/>
          <p:nvPr/>
        </p:nvSpPr>
        <p:spPr>
          <a:xfrm>
            <a:off x="7105999" y="2313334"/>
            <a:ext cx="1066401" cy="215444"/>
          </a:xfrm>
          <a:prstGeom prst="rect">
            <a:avLst/>
          </a:prstGeom>
          <a:noFill/>
        </p:spPr>
        <p:txBody>
          <a:bodyPr wrap="square" rtlCol="0">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約 </a:t>
            </a:r>
            <a:r>
              <a:rPr kumimoji="1" lang="en-US" altLang="ja-JP" sz="800" dirty="0">
                <a:solidFill>
                  <a:srgbClr val="FF0000"/>
                </a:solidFill>
                <a:latin typeface="BIZ UDPゴシック" panose="020B0400000000000000" pitchFamily="50" charset="-128"/>
                <a:ea typeface="BIZ UDPゴシック" panose="020B0400000000000000" pitchFamily="50" charset="-128"/>
              </a:rPr>
              <a:t>130,000</a:t>
            </a:r>
            <a:r>
              <a:rPr kumimoji="1" lang="ja-JP" altLang="en-US" sz="800" dirty="0">
                <a:solidFill>
                  <a:srgbClr val="FF0000"/>
                </a:solidFill>
                <a:latin typeface="BIZ UDPゴシック" panose="020B0400000000000000" pitchFamily="50" charset="-128"/>
                <a:ea typeface="BIZ UDPゴシック" panose="020B0400000000000000" pitchFamily="50" charset="-128"/>
              </a:rPr>
              <a:t>人</a:t>
            </a:r>
          </a:p>
        </p:txBody>
      </p:sp>
    </p:spTree>
    <p:extLst>
      <p:ext uri="{BB962C8B-B14F-4D97-AF65-F5344CB8AC3E}">
        <p14:creationId xmlns:p14="http://schemas.microsoft.com/office/powerpoint/2010/main" val="144654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A1891-AC70-AAF8-7391-8DA824FDA3A7}"/>
            </a:ext>
          </a:extLst>
        </p:cNvPr>
        <p:cNvGrpSpPr/>
        <p:nvPr/>
      </p:nvGrpSpPr>
      <p:grpSpPr>
        <a:xfrm>
          <a:off x="0" y="0"/>
          <a:ext cx="0" cy="0"/>
          <a:chOff x="0" y="0"/>
          <a:chExt cx="0" cy="0"/>
        </a:xfrm>
      </p:grpSpPr>
      <p:sp>
        <p:nvSpPr>
          <p:cNvPr id="8" name="コンテンツ プレースホルダー 1">
            <a:extLst>
              <a:ext uri="{FF2B5EF4-FFF2-40B4-BE49-F238E27FC236}">
                <a16:creationId xmlns:a16="http://schemas.microsoft.com/office/drawing/2014/main" id="{6F724691-7475-ED21-EABE-BC4FA5B7BC78}"/>
              </a:ext>
            </a:extLst>
          </p:cNvPr>
          <p:cNvSpPr>
            <a:spLocks noGrp="1"/>
          </p:cNvSpPr>
          <p:nvPr>
            <p:ph idx="1"/>
          </p:nvPr>
        </p:nvSpPr>
        <p:spPr>
          <a:xfrm>
            <a:off x="5940151" y="953215"/>
            <a:ext cx="3168353" cy="4492009"/>
          </a:xfrm>
        </p:spPr>
        <p:txBody>
          <a:bodyPr>
            <a:normAutofit/>
          </a:bodyPr>
          <a:lstStyle/>
          <a:p>
            <a:pPr marL="0" indent="0">
              <a:buNone/>
            </a:pPr>
            <a:r>
              <a:rPr kumimoji="1" lang="ja-JP" altLang="en-US" dirty="0"/>
              <a:t>前ページで解説した沖縄本島及び沖縄本島周辺離島地域におけるペットボトルの製造国割合の傾向については、八重山諸島地域、宮古諸島地域でも同じ傾向がみられます。左図は宮古諸島地域のペットボトルの製造国割合の調査結果です。円グラフの</a:t>
            </a:r>
            <a:r>
              <a:rPr kumimoji="1" lang="en-US" altLang="ja-JP" dirty="0"/>
              <a:t>62</a:t>
            </a:r>
            <a:r>
              <a:rPr kumimoji="1" lang="ja-JP" altLang="en-US" dirty="0"/>
              <a:t>番は宮古島の中心街（平良）近傍の海岸、</a:t>
            </a:r>
            <a:r>
              <a:rPr kumimoji="1" lang="en-US" altLang="ja-JP" dirty="0"/>
              <a:t>65</a:t>
            </a:r>
            <a:r>
              <a:rPr kumimoji="1" lang="ja-JP" altLang="en-US" dirty="0"/>
              <a:t>番は来間島の宮古島中心街を向いている海岸の調査結果であり、他地域に比べ日本製の割合が高くなっています。</a:t>
            </a:r>
            <a:endParaRPr kumimoji="1" lang="en-US" altLang="ja-JP" dirty="0"/>
          </a:p>
        </p:txBody>
      </p:sp>
      <p:sp>
        <p:nvSpPr>
          <p:cNvPr id="6" name="タイトル 2">
            <a:extLst>
              <a:ext uri="{FF2B5EF4-FFF2-40B4-BE49-F238E27FC236}">
                <a16:creationId xmlns:a16="http://schemas.microsoft.com/office/drawing/2014/main" id="{A2050529-65B6-217D-1176-9B5DF688E190}"/>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en-US" altLang="ja-JP" sz="1800" dirty="0"/>
              <a:t>2</a:t>
            </a:r>
            <a:r>
              <a:rPr lang="ja-JP" altLang="en-US" sz="1800" dirty="0"/>
              <a:t>．海岸漂着物の状況　</a:t>
            </a:r>
            <a:r>
              <a:rPr lang="en-US" altLang="ja-JP" sz="1800" dirty="0"/>
              <a:t>(1)</a:t>
            </a:r>
            <a:r>
              <a:rPr lang="ja-JP" altLang="en-US" sz="1800" dirty="0"/>
              <a:t>漂着状況　④海岸漂着物の発生国</a:t>
            </a:r>
            <a:r>
              <a:rPr lang="en-US" altLang="ja-JP" sz="1800" dirty="0"/>
              <a:t>-2</a:t>
            </a:r>
            <a:endParaRPr lang="ja-JP" altLang="en-US" sz="1800" dirty="0"/>
          </a:p>
        </p:txBody>
      </p:sp>
      <p:sp>
        <p:nvSpPr>
          <p:cNvPr id="11" name="サブタイトル 2">
            <a:extLst>
              <a:ext uri="{FF2B5EF4-FFF2-40B4-BE49-F238E27FC236}">
                <a16:creationId xmlns:a16="http://schemas.microsoft.com/office/drawing/2014/main" id="{021B9735-CBDE-18A5-7152-30CD8999C7C6}"/>
              </a:ext>
            </a:extLst>
          </p:cNvPr>
          <p:cNvSpPr txBox="1">
            <a:spLocks/>
          </p:cNvSpPr>
          <p:nvPr/>
        </p:nvSpPr>
        <p:spPr bwMode="auto">
          <a:xfrm>
            <a:off x="5022405" y="6442986"/>
            <a:ext cx="4086099" cy="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marL="0" indent="0">
              <a:buFontTx/>
              <a:buNone/>
            </a:pPr>
            <a:r>
              <a:rPr lang="zh-TW" altLang="en-US" sz="1000" kern="0" dirty="0">
                <a:latin typeface="BIZ UDPゴシック" panose="020B0400000000000000" pitchFamily="50" charset="-128"/>
                <a:ea typeface="BIZ UDPゴシック" panose="020B0400000000000000" pitchFamily="50" charset="-128"/>
              </a:rPr>
              <a:t>平成</a:t>
            </a:r>
            <a:r>
              <a:rPr lang="en-US" altLang="zh-TW" sz="1000" kern="0" dirty="0">
                <a:latin typeface="BIZ UDPゴシック" panose="020B0400000000000000" pitchFamily="50" charset="-128"/>
                <a:ea typeface="BIZ UDPゴシック" panose="020B0400000000000000" pitchFamily="50" charset="-128"/>
              </a:rPr>
              <a:t>29</a:t>
            </a:r>
            <a:r>
              <a:rPr lang="zh-TW" altLang="en-US" sz="1000" kern="0" dirty="0">
                <a:latin typeface="BIZ UDPゴシック" panose="020B0400000000000000" pitchFamily="50" charset="-128"/>
                <a:ea typeface="BIZ UDPゴシック" panose="020B0400000000000000" pitchFamily="50" charset="-128"/>
              </a:rPr>
              <a:t>年度沖縄県海岸漂着物等地域対策推進事業</a:t>
            </a:r>
            <a:r>
              <a:rPr lang="ja-JP" altLang="en-US" sz="1000" kern="0" dirty="0">
                <a:latin typeface="BIZ UDPゴシック" panose="020B0400000000000000" pitchFamily="50" charset="-128"/>
                <a:ea typeface="BIZ UDPゴシック" panose="020B0400000000000000" pitchFamily="50" charset="-128"/>
              </a:rPr>
              <a:t>実施結果より作成</a:t>
            </a:r>
          </a:p>
        </p:txBody>
      </p:sp>
      <p:pic>
        <p:nvPicPr>
          <p:cNvPr id="79" name="図 78">
            <a:extLst>
              <a:ext uri="{FF2B5EF4-FFF2-40B4-BE49-F238E27FC236}">
                <a16:creationId xmlns:a16="http://schemas.microsoft.com/office/drawing/2014/main" id="{0B139917-4D65-5D0C-F48B-AE09B5F145DD}"/>
              </a:ext>
            </a:extLst>
          </p:cNvPr>
          <p:cNvPicPr>
            <a:picLocks noChangeAspect="1"/>
          </p:cNvPicPr>
          <p:nvPr/>
        </p:nvPicPr>
        <p:blipFill>
          <a:blip r:embed="rId2"/>
          <a:stretch>
            <a:fillRect/>
          </a:stretch>
        </p:blipFill>
        <p:spPr>
          <a:xfrm>
            <a:off x="222573" y="805882"/>
            <a:ext cx="4997499" cy="5637103"/>
          </a:xfrm>
          <a:prstGeom prst="rect">
            <a:avLst/>
          </a:prstGeom>
        </p:spPr>
      </p:pic>
    </p:spTree>
    <p:extLst>
      <p:ext uri="{BB962C8B-B14F-4D97-AF65-F5344CB8AC3E}">
        <p14:creationId xmlns:p14="http://schemas.microsoft.com/office/powerpoint/2010/main" val="424741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1BC0-66F8-B3C0-D7EB-B4C6F8F2A8F4}"/>
            </a:ext>
          </a:extLst>
        </p:cNvPr>
        <p:cNvGrpSpPr/>
        <p:nvPr/>
      </p:nvGrpSpPr>
      <p:grpSpPr>
        <a:xfrm>
          <a:off x="0" y="0"/>
          <a:ext cx="0" cy="0"/>
          <a:chOff x="0" y="0"/>
          <a:chExt cx="0" cy="0"/>
        </a:xfrm>
      </p:grpSpPr>
      <p:sp>
        <p:nvSpPr>
          <p:cNvPr id="8" name="コンテンツ プレースホルダー 1">
            <a:extLst>
              <a:ext uri="{FF2B5EF4-FFF2-40B4-BE49-F238E27FC236}">
                <a16:creationId xmlns:a16="http://schemas.microsoft.com/office/drawing/2014/main" id="{E44AF530-2417-9372-B62D-3F3E6A2F8072}"/>
              </a:ext>
            </a:extLst>
          </p:cNvPr>
          <p:cNvSpPr>
            <a:spLocks noGrp="1"/>
          </p:cNvSpPr>
          <p:nvPr>
            <p:ph idx="1"/>
          </p:nvPr>
        </p:nvSpPr>
        <p:spPr>
          <a:xfrm>
            <a:off x="107505" y="764705"/>
            <a:ext cx="9001000" cy="584096"/>
          </a:xfrm>
        </p:spPr>
        <p:txBody>
          <a:bodyPr>
            <a:normAutofit fontScale="85000" lnSpcReduction="10000"/>
          </a:bodyPr>
          <a:lstStyle/>
          <a:p>
            <a:pPr marL="0" indent="0">
              <a:buNone/>
            </a:pPr>
            <a:r>
              <a:rPr kumimoji="1" lang="ja-JP" altLang="en-US" dirty="0"/>
              <a:t>下図は八重山諸島地域のペットボトルの製造国割合の調査結果です。円グラフの</a:t>
            </a:r>
            <a:r>
              <a:rPr kumimoji="1" lang="en-US" altLang="ja-JP" dirty="0"/>
              <a:t>76</a:t>
            </a:r>
            <a:r>
              <a:rPr kumimoji="1" lang="ja-JP" altLang="en-US" dirty="0"/>
              <a:t>番は石垣島の市街地近傍の海岸、</a:t>
            </a:r>
            <a:r>
              <a:rPr kumimoji="1" lang="en-US" altLang="ja-JP" dirty="0"/>
              <a:t>78</a:t>
            </a:r>
            <a:r>
              <a:rPr kumimoji="1" lang="ja-JP" altLang="en-US" dirty="0"/>
              <a:t>番は竹富島の石垣市街地を向いている海岸の調査結果であり、他地域に比べ日本製の割合が高くなっています。</a:t>
            </a:r>
            <a:endParaRPr kumimoji="1" lang="en-US" altLang="ja-JP" dirty="0"/>
          </a:p>
        </p:txBody>
      </p:sp>
      <p:sp>
        <p:nvSpPr>
          <p:cNvPr id="6" name="タイトル 2">
            <a:extLst>
              <a:ext uri="{FF2B5EF4-FFF2-40B4-BE49-F238E27FC236}">
                <a16:creationId xmlns:a16="http://schemas.microsoft.com/office/drawing/2014/main" id="{CF7C72DC-7F63-E15E-6321-EB58909C40A3}"/>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en-US" altLang="ja-JP" sz="1800" dirty="0"/>
              <a:t>2</a:t>
            </a:r>
            <a:r>
              <a:rPr lang="ja-JP" altLang="en-US" sz="1800" dirty="0"/>
              <a:t>．海岸漂着物の状況　</a:t>
            </a:r>
            <a:r>
              <a:rPr lang="en-US" altLang="ja-JP" sz="1800" dirty="0"/>
              <a:t>(1)</a:t>
            </a:r>
            <a:r>
              <a:rPr lang="ja-JP" altLang="en-US" sz="1800" dirty="0"/>
              <a:t>漂着状況　④海岸漂着物の発生国</a:t>
            </a:r>
            <a:r>
              <a:rPr lang="en-US" altLang="ja-JP" sz="1800" dirty="0"/>
              <a:t>-3</a:t>
            </a:r>
            <a:endParaRPr lang="ja-JP" altLang="en-US" sz="1800" dirty="0"/>
          </a:p>
        </p:txBody>
      </p:sp>
      <p:sp>
        <p:nvSpPr>
          <p:cNvPr id="11" name="サブタイトル 2">
            <a:extLst>
              <a:ext uri="{FF2B5EF4-FFF2-40B4-BE49-F238E27FC236}">
                <a16:creationId xmlns:a16="http://schemas.microsoft.com/office/drawing/2014/main" id="{28B08501-FF42-E5FF-DD27-8A2C011C4B3E}"/>
              </a:ext>
            </a:extLst>
          </p:cNvPr>
          <p:cNvSpPr txBox="1">
            <a:spLocks/>
          </p:cNvSpPr>
          <p:nvPr/>
        </p:nvSpPr>
        <p:spPr bwMode="auto">
          <a:xfrm>
            <a:off x="5022405" y="6442986"/>
            <a:ext cx="4086099" cy="29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a:lstStyle>
          <a:p>
            <a:pPr marL="0" indent="0">
              <a:buFontTx/>
              <a:buNone/>
            </a:pPr>
            <a:r>
              <a:rPr lang="zh-TW" altLang="en-US" sz="1000" kern="0" dirty="0">
                <a:latin typeface="BIZ UDPゴシック" panose="020B0400000000000000" pitchFamily="50" charset="-128"/>
                <a:ea typeface="BIZ UDPゴシック" panose="020B0400000000000000" pitchFamily="50" charset="-128"/>
              </a:rPr>
              <a:t>平成</a:t>
            </a:r>
            <a:r>
              <a:rPr lang="en-US" altLang="zh-TW" sz="1000" kern="0" dirty="0">
                <a:latin typeface="BIZ UDPゴシック" panose="020B0400000000000000" pitchFamily="50" charset="-128"/>
                <a:ea typeface="BIZ UDPゴシック" panose="020B0400000000000000" pitchFamily="50" charset="-128"/>
              </a:rPr>
              <a:t>29</a:t>
            </a:r>
            <a:r>
              <a:rPr lang="zh-TW" altLang="en-US" sz="1000" kern="0" dirty="0">
                <a:latin typeface="BIZ UDPゴシック" panose="020B0400000000000000" pitchFamily="50" charset="-128"/>
                <a:ea typeface="BIZ UDPゴシック" panose="020B0400000000000000" pitchFamily="50" charset="-128"/>
              </a:rPr>
              <a:t>年度沖縄県海岸漂着物等地域対策推進事業</a:t>
            </a:r>
            <a:r>
              <a:rPr lang="ja-JP" altLang="en-US" sz="1000" kern="0" dirty="0">
                <a:latin typeface="BIZ UDPゴシック" panose="020B0400000000000000" pitchFamily="50" charset="-128"/>
                <a:ea typeface="BIZ UDPゴシック" panose="020B0400000000000000" pitchFamily="50" charset="-128"/>
              </a:rPr>
              <a:t>実施結果より作成</a:t>
            </a:r>
          </a:p>
        </p:txBody>
      </p:sp>
      <p:grpSp>
        <p:nvGrpSpPr>
          <p:cNvPr id="41" name="グループ化 40">
            <a:extLst>
              <a:ext uri="{FF2B5EF4-FFF2-40B4-BE49-F238E27FC236}">
                <a16:creationId xmlns:a16="http://schemas.microsoft.com/office/drawing/2014/main" id="{8B1D9845-1926-90F5-5245-3ED16CC76A67}"/>
              </a:ext>
            </a:extLst>
          </p:cNvPr>
          <p:cNvGrpSpPr>
            <a:grpSpLocks noChangeAspect="1"/>
          </p:cNvGrpSpPr>
          <p:nvPr/>
        </p:nvGrpSpPr>
        <p:grpSpPr>
          <a:xfrm>
            <a:off x="490064" y="1356855"/>
            <a:ext cx="8186392" cy="5002103"/>
            <a:chOff x="92954" y="1274316"/>
            <a:chExt cx="8729568" cy="5334000"/>
          </a:xfrm>
        </p:grpSpPr>
        <p:pic>
          <p:nvPicPr>
            <p:cNvPr id="2" name="図 213">
              <a:extLst>
                <a:ext uri="{FF2B5EF4-FFF2-40B4-BE49-F238E27FC236}">
                  <a16:creationId xmlns:a16="http://schemas.microsoft.com/office/drawing/2014/main" id="{2F187DE3-CFF7-1E02-6C0D-A22FAB889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54" y="1274316"/>
              <a:ext cx="8655509" cy="5334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23">
              <a:extLst>
                <a:ext uri="{FF2B5EF4-FFF2-40B4-BE49-F238E27FC236}">
                  <a16:creationId xmlns:a16="http://schemas.microsoft.com/office/drawing/2014/main" id="{95E15264-3F58-7734-843F-D0F8B1F4F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543" y="5527229"/>
              <a:ext cx="815975" cy="982662"/>
            </a:xfrm>
            <a:prstGeom prst="rect">
              <a:avLst/>
            </a:prstGeom>
            <a:noFill/>
            <a:extLst>
              <a:ext uri="{909E8E84-426E-40DD-AFC4-6F175D3DCCD1}">
                <a14:hiddenFill xmlns:a14="http://schemas.microsoft.com/office/drawing/2010/main">
                  <a:solidFill>
                    <a:srgbClr val="FFFFFF"/>
                  </a:solidFill>
                </a14:hiddenFill>
              </a:ext>
            </a:extLst>
          </p:spPr>
        </p:pic>
        <p:pic>
          <p:nvPicPr>
            <p:cNvPr id="4" name="図 224">
              <a:extLst>
                <a:ext uri="{FF2B5EF4-FFF2-40B4-BE49-F238E27FC236}">
                  <a16:creationId xmlns:a16="http://schemas.microsoft.com/office/drawing/2014/main" id="{1A8EC7E5-7F2A-1541-A1A6-0990C1EA9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430" y="5527229"/>
              <a:ext cx="1096963" cy="944562"/>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14">
              <a:extLst>
                <a:ext uri="{FF2B5EF4-FFF2-40B4-BE49-F238E27FC236}">
                  <a16:creationId xmlns:a16="http://schemas.microsoft.com/office/drawing/2014/main" id="{7A95C27B-2A6E-54B7-1B43-E2AEBC6325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024" y="1846442"/>
              <a:ext cx="1189038" cy="88423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37">
              <a:extLst>
                <a:ext uri="{FF2B5EF4-FFF2-40B4-BE49-F238E27FC236}">
                  <a16:creationId xmlns:a16="http://schemas.microsoft.com/office/drawing/2014/main" id="{32169916-45CE-276C-04F8-DF917BA09F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3647" y="1523554"/>
              <a:ext cx="11588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15">
              <a:extLst>
                <a:ext uri="{FF2B5EF4-FFF2-40B4-BE49-F238E27FC236}">
                  <a16:creationId xmlns:a16="http://schemas.microsoft.com/office/drawing/2014/main" id="{9AEF12DA-560B-A020-A67B-9E8DF95BAF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7705" y="3573016"/>
              <a:ext cx="1035050" cy="788988"/>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16">
              <a:extLst>
                <a:ext uri="{FF2B5EF4-FFF2-40B4-BE49-F238E27FC236}">
                  <a16:creationId xmlns:a16="http://schemas.microsoft.com/office/drawing/2014/main" id="{4684D7CE-D1F1-B99D-C9DD-BE9BDE850C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3428" y="4883642"/>
              <a:ext cx="1189038" cy="846138"/>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17">
              <a:extLst>
                <a:ext uri="{FF2B5EF4-FFF2-40B4-BE49-F238E27FC236}">
                  <a16:creationId xmlns:a16="http://schemas.microsoft.com/office/drawing/2014/main" id="{517B4BF5-CA94-EB94-92D7-70AE66D560C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9134" y="2706555"/>
              <a:ext cx="1203325" cy="892175"/>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18">
              <a:extLst>
                <a:ext uri="{FF2B5EF4-FFF2-40B4-BE49-F238E27FC236}">
                  <a16:creationId xmlns:a16="http://schemas.microsoft.com/office/drawing/2014/main" id="{BB83618F-08FB-B36A-74BB-97DC4A957BA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8064" y="5085184"/>
              <a:ext cx="1087438" cy="765175"/>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22">
              <a:extLst>
                <a:ext uri="{FF2B5EF4-FFF2-40B4-BE49-F238E27FC236}">
                  <a16:creationId xmlns:a16="http://schemas.microsoft.com/office/drawing/2014/main" id="{27D258A8-16D8-60C2-804A-31CB2627822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43874" y="5549454"/>
              <a:ext cx="1279525" cy="868362"/>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25">
              <a:extLst>
                <a:ext uri="{FF2B5EF4-FFF2-40B4-BE49-F238E27FC236}">
                  <a16:creationId xmlns:a16="http://schemas.microsoft.com/office/drawing/2014/main" id="{3F651126-2717-0ED4-BE3D-4DB4512FF07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6279" y="5708181"/>
              <a:ext cx="1095375" cy="822325"/>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26">
              <a:extLst>
                <a:ext uri="{FF2B5EF4-FFF2-40B4-BE49-F238E27FC236}">
                  <a16:creationId xmlns:a16="http://schemas.microsoft.com/office/drawing/2014/main" id="{E5AF7285-52D4-AD51-78F6-C8C16188E2E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58881" y="3470622"/>
              <a:ext cx="1158875" cy="86836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227">
              <a:extLst>
                <a:ext uri="{FF2B5EF4-FFF2-40B4-BE49-F238E27FC236}">
                  <a16:creationId xmlns:a16="http://schemas.microsoft.com/office/drawing/2014/main" id="{94162F76-1AA1-89A4-F753-75C4B007899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71754" y="4542979"/>
              <a:ext cx="1020763" cy="830263"/>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228">
              <a:extLst>
                <a:ext uri="{FF2B5EF4-FFF2-40B4-BE49-F238E27FC236}">
                  <a16:creationId xmlns:a16="http://schemas.microsoft.com/office/drawing/2014/main" id="{D6D89A9E-5691-A105-7059-BA00781EA9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26129" y="1634387"/>
              <a:ext cx="11588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229">
              <a:extLst>
                <a:ext uri="{FF2B5EF4-FFF2-40B4-BE49-F238E27FC236}">
                  <a16:creationId xmlns:a16="http://schemas.microsoft.com/office/drawing/2014/main" id="{94C78C1C-2F9F-DB77-15E6-F1038514F8F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0993" y="3641446"/>
              <a:ext cx="1203325" cy="854075"/>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230">
              <a:extLst>
                <a:ext uri="{FF2B5EF4-FFF2-40B4-BE49-F238E27FC236}">
                  <a16:creationId xmlns:a16="http://schemas.microsoft.com/office/drawing/2014/main" id="{D35B02CE-9567-1EAC-B576-5CDAAE6F704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71724" y="2730680"/>
              <a:ext cx="1135063" cy="868362"/>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231">
              <a:extLst>
                <a:ext uri="{FF2B5EF4-FFF2-40B4-BE49-F238E27FC236}">
                  <a16:creationId xmlns:a16="http://schemas.microsoft.com/office/drawing/2014/main" id="{E92AE752-DA4A-9822-E1E2-48C89572027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92923" y="2967887"/>
              <a:ext cx="1158875" cy="860425"/>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233">
              <a:extLst>
                <a:ext uri="{FF2B5EF4-FFF2-40B4-BE49-F238E27FC236}">
                  <a16:creationId xmlns:a16="http://schemas.microsoft.com/office/drawing/2014/main" id="{842FE624-EA0E-4588-D963-886DF097645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00033" y="5536566"/>
              <a:ext cx="1203325" cy="876300"/>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232">
              <a:extLst>
                <a:ext uri="{FF2B5EF4-FFF2-40B4-BE49-F238E27FC236}">
                  <a16:creationId xmlns:a16="http://schemas.microsoft.com/office/drawing/2014/main" id="{53F9DB73-361B-40AC-0FC0-27ED2BBC55F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3480" y="4688318"/>
              <a:ext cx="1203325" cy="868363"/>
            </a:xfrm>
            <a:prstGeom prst="rect">
              <a:avLst/>
            </a:prstGeom>
            <a:noFill/>
            <a:extLst>
              <a:ext uri="{909E8E84-426E-40DD-AFC4-6F175D3DCCD1}">
                <a14:hiddenFill xmlns:a14="http://schemas.microsoft.com/office/drawing/2010/main">
                  <a:solidFill>
                    <a:srgbClr val="FFFFFF"/>
                  </a:solidFill>
                </a14:hiddenFill>
              </a:ext>
            </a:extLst>
          </p:spPr>
        </p:pic>
        <p:pic>
          <p:nvPicPr>
            <p:cNvPr id="38" name="図 234">
              <a:extLst>
                <a:ext uri="{FF2B5EF4-FFF2-40B4-BE49-F238E27FC236}">
                  <a16:creationId xmlns:a16="http://schemas.microsoft.com/office/drawing/2014/main" id="{886F3151-6508-BFEB-7AAE-F369EE249AA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4293" y="1657530"/>
              <a:ext cx="1236663" cy="868363"/>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236">
              <a:extLst>
                <a:ext uri="{FF2B5EF4-FFF2-40B4-BE49-F238E27FC236}">
                  <a16:creationId xmlns:a16="http://schemas.microsoft.com/office/drawing/2014/main" id="{2A70360D-A040-C6DA-2205-DC824AA146B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27073" y="1617215"/>
              <a:ext cx="1150937" cy="884238"/>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235">
              <a:extLst>
                <a:ext uri="{FF2B5EF4-FFF2-40B4-BE49-F238E27FC236}">
                  <a16:creationId xmlns:a16="http://schemas.microsoft.com/office/drawing/2014/main" id="{D004B25A-9F12-15D1-D3C4-E6633A8B180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0805" y="2217124"/>
              <a:ext cx="1196975" cy="860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54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F80F-A59D-B3D5-0D5D-2753DE095FDA}"/>
            </a:ext>
          </a:extLst>
        </p:cNvPr>
        <p:cNvGrpSpPr/>
        <p:nvPr/>
      </p:nvGrpSpPr>
      <p:grpSpPr>
        <a:xfrm>
          <a:off x="0" y="0"/>
          <a:ext cx="0" cy="0"/>
          <a:chOff x="0" y="0"/>
          <a:chExt cx="0" cy="0"/>
        </a:xfrm>
      </p:grpSpPr>
      <p:sp>
        <p:nvSpPr>
          <p:cNvPr id="8" name="コンテンツ プレースホルダー 1">
            <a:extLst>
              <a:ext uri="{FF2B5EF4-FFF2-40B4-BE49-F238E27FC236}">
                <a16:creationId xmlns:a16="http://schemas.microsoft.com/office/drawing/2014/main" id="{96316B98-5477-C45D-31FC-7B7BEA1B78D8}"/>
              </a:ext>
            </a:extLst>
          </p:cNvPr>
          <p:cNvSpPr>
            <a:spLocks noGrp="1"/>
          </p:cNvSpPr>
          <p:nvPr>
            <p:ph idx="1"/>
          </p:nvPr>
        </p:nvSpPr>
        <p:spPr>
          <a:xfrm>
            <a:off x="251520" y="764704"/>
            <a:ext cx="8784976" cy="1656184"/>
          </a:xfrm>
        </p:spPr>
        <p:txBody>
          <a:bodyPr>
            <a:normAutofit fontScale="70000" lnSpcReduction="20000"/>
          </a:bodyPr>
          <a:lstStyle/>
          <a:p>
            <a:pPr marL="0" indent="0">
              <a:buNone/>
            </a:pPr>
            <a:r>
              <a:rPr kumimoji="1" lang="ja-JP" altLang="en-US" dirty="0"/>
              <a:t>前出「④海岸漂着物の製造国」では、人口が多くなれば環境中に流出するペットボトルが多くなる傾向があることを説明しました。</a:t>
            </a:r>
            <a:endParaRPr kumimoji="1" lang="en-US" altLang="ja-JP" dirty="0"/>
          </a:p>
          <a:p>
            <a:pPr marL="0" indent="0">
              <a:buNone/>
            </a:pPr>
            <a:r>
              <a:rPr kumimoji="1" lang="ja-JP" altLang="en-US" dirty="0"/>
              <a:t>ここでは、県内から排出されるごみに関する参考情報として、県内市街地の散乱ごみの調査結果を紹介します。 </a:t>
            </a:r>
            <a:r>
              <a:rPr kumimoji="1" lang="en-US" altLang="ja-JP" dirty="0"/>
              <a:t>(</a:t>
            </a:r>
            <a:r>
              <a:rPr kumimoji="1" lang="ja-JP" altLang="en-US" dirty="0"/>
              <a:t>一社</a:t>
            </a:r>
            <a:r>
              <a:rPr kumimoji="1" lang="en-US" altLang="ja-JP" dirty="0"/>
              <a:t>)</a:t>
            </a:r>
            <a:r>
              <a:rPr kumimoji="1" lang="ja-JP" altLang="en-US" dirty="0"/>
              <a:t>海と日本</a:t>
            </a:r>
            <a:r>
              <a:rPr kumimoji="1" lang="en-US" altLang="ja-JP" dirty="0"/>
              <a:t>PROJECT in </a:t>
            </a:r>
            <a:r>
              <a:rPr kumimoji="1" lang="ja-JP" altLang="en-US" dirty="0"/>
              <a:t>沖縄県（事務局：琉球放送株式会社）は令和</a:t>
            </a:r>
            <a:r>
              <a:rPr lang="ja-JP" altLang="en-US" dirty="0"/>
              <a:t>５</a:t>
            </a:r>
            <a:r>
              <a:rPr kumimoji="1" lang="ja-JP" altLang="en-US" dirty="0"/>
              <a:t>年度に「沖縄県内の街ごみに関する調査」を実施し、国際通りと波の上うみそら公園の散乱ごみ調査、対策検討会を開催しています。</a:t>
            </a:r>
            <a:endParaRPr kumimoji="1" lang="en-US" altLang="ja-JP" dirty="0"/>
          </a:p>
          <a:p>
            <a:pPr marL="0" indent="0">
              <a:buNone/>
            </a:pPr>
            <a:r>
              <a:rPr kumimoji="1" lang="ja-JP" altLang="en-US" dirty="0"/>
              <a:t>国際通りの散乱ごみ調査は</a:t>
            </a:r>
            <a:r>
              <a:rPr kumimoji="1" lang="en-US" altLang="ja-JP" dirty="0"/>
              <a:t>2023</a:t>
            </a:r>
            <a:r>
              <a:rPr kumimoji="1" lang="ja-JP" altLang="en-US" dirty="0"/>
              <a:t>年</a:t>
            </a:r>
            <a:r>
              <a:rPr lang="ja-JP" altLang="en-US" dirty="0"/>
              <a:t>５</a:t>
            </a:r>
            <a:r>
              <a:rPr kumimoji="1" lang="ja-JP" altLang="en-US" dirty="0"/>
              <a:t>月に</a:t>
            </a:r>
            <a:r>
              <a:rPr lang="ja-JP" altLang="en-US" dirty="0"/>
              <a:t>４</a:t>
            </a:r>
            <a:r>
              <a:rPr kumimoji="1" lang="ja-JP" altLang="en-US" dirty="0"/>
              <a:t>日間にわたり国際通り及びその周辺地区を対象に行われ、約</a:t>
            </a:r>
            <a:r>
              <a:rPr kumimoji="1" lang="en-US" altLang="ja-JP" dirty="0"/>
              <a:t>11,000</a:t>
            </a:r>
            <a:r>
              <a:rPr kumimoji="1" lang="ja-JP" altLang="en-US" dirty="0"/>
              <a:t>個のごみが確認されました。</a:t>
            </a:r>
            <a:endParaRPr kumimoji="1" lang="en-US" altLang="ja-JP" dirty="0"/>
          </a:p>
          <a:p>
            <a:pPr marL="0" indent="0">
              <a:buNone/>
            </a:pPr>
            <a:r>
              <a:rPr kumimoji="1" lang="ja-JP" altLang="en-US" dirty="0"/>
              <a:t>特に多かったのは吸い殻などのタバコ関連、ついで飲食関連のごみでした。対策検討会の中では、街の散乱ごみの多くが最終的には海へ流れ、「海洋ごみ」になっている事が指摘されています。</a:t>
            </a:r>
            <a:endParaRPr kumimoji="1" lang="en-US" altLang="ja-JP" dirty="0"/>
          </a:p>
        </p:txBody>
      </p:sp>
      <p:sp>
        <p:nvSpPr>
          <p:cNvPr id="6" name="タイトル 2">
            <a:extLst>
              <a:ext uri="{FF2B5EF4-FFF2-40B4-BE49-F238E27FC236}">
                <a16:creationId xmlns:a16="http://schemas.microsoft.com/office/drawing/2014/main" id="{51711C08-6C39-80F7-60C0-D92306666717}"/>
              </a:ext>
            </a:extLst>
          </p:cNvPr>
          <p:cNvSpPr txBox="1">
            <a:spLocks/>
          </p:cNvSpPr>
          <p:nvPr/>
        </p:nvSpPr>
        <p:spPr>
          <a:xfrm>
            <a:off x="251520" y="108743"/>
            <a:ext cx="7128792"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en-US" altLang="ja-JP" sz="1800" dirty="0"/>
              <a:t>2</a:t>
            </a:r>
            <a:r>
              <a:rPr lang="ja-JP" altLang="en-US" sz="1800" dirty="0"/>
              <a:t>．海岸漂着物の状況　</a:t>
            </a:r>
            <a:r>
              <a:rPr lang="en-US" altLang="ja-JP" sz="1800" dirty="0"/>
              <a:t>(1)</a:t>
            </a:r>
            <a:r>
              <a:rPr lang="ja-JP" altLang="en-US" sz="1800" dirty="0"/>
              <a:t>漂着状況　</a:t>
            </a:r>
            <a:r>
              <a:rPr lang="en-US" altLang="ja-JP" sz="1800" dirty="0"/>
              <a:t>【</a:t>
            </a:r>
            <a:r>
              <a:rPr lang="ja-JP" altLang="en-US" sz="1800" dirty="0"/>
              <a:t>参考①</a:t>
            </a:r>
            <a:r>
              <a:rPr lang="en-US" altLang="ja-JP" sz="1800" dirty="0"/>
              <a:t>】</a:t>
            </a:r>
            <a:r>
              <a:rPr lang="ja-JP" altLang="en-US" sz="1800" dirty="0"/>
              <a:t>市街地のごみ</a:t>
            </a:r>
          </a:p>
        </p:txBody>
      </p:sp>
      <p:pic>
        <p:nvPicPr>
          <p:cNvPr id="3" name="図 2">
            <a:extLst>
              <a:ext uri="{FF2B5EF4-FFF2-40B4-BE49-F238E27FC236}">
                <a16:creationId xmlns:a16="http://schemas.microsoft.com/office/drawing/2014/main" id="{AC9AD582-96E0-1868-F1E6-E3C13A87D0CE}"/>
              </a:ext>
            </a:extLst>
          </p:cNvPr>
          <p:cNvPicPr>
            <a:picLocks noChangeAspect="1"/>
          </p:cNvPicPr>
          <p:nvPr/>
        </p:nvPicPr>
        <p:blipFill>
          <a:blip r:embed="rId2"/>
          <a:stretch>
            <a:fillRect/>
          </a:stretch>
        </p:blipFill>
        <p:spPr>
          <a:xfrm>
            <a:off x="179512" y="2329893"/>
            <a:ext cx="7407874" cy="4267459"/>
          </a:xfrm>
          <a:prstGeom prst="rect">
            <a:avLst/>
          </a:prstGeom>
        </p:spPr>
      </p:pic>
      <p:sp>
        <p:nvSpPr>
          <p:cNvPr id="5" name="コンテンツ プレースホルダー 4">
            <a:extLst>
              <a:ext uri="{FF2B5EF4-FFF2-40B4-BE49-F238E27FC236}">
                <a16:creationId xmlns:a16="http://schemas.microsoft.com/office/drawing/2014/main" id="{3CF811F8-B0EF-9BB7-639D-8DC814C8B020}"/>
              </a:ext>
            </a:extLst>
          </p:cNvPr>
          <p:cNvSpPr txBox="1">
            <a:spLocks/>
          </p:cNvSpPr>
          <p:nvPr/>
        </p:nvSpPr>
        <p:spPr>
          <a:xfrm>
            <a:off x="3843082" y="6254548"/>
            <a:ext cx="3249198" cy="360040"/>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200" dirty="0">
                <a:solidFill>
                  <a:schemeClr val="tx1"/>
                </a:solidFill>
                <a:latin typeface="BIZ UDPゴシック" panose="020B0400000000000000" pitchFamily="50" charset="-128"/>
                <a:ea typeface="BIZ UDPゴシック" panose="020B0400000000000000" pitchFamily="50" charset="-128"/>
              </a:rPr>
              <a:t>4</a:t>
            </a:r>
            <a:r>
              <a:rPr lang="ja-JP" altLang="en-US" sz="1200" dirty="0">
                <a:solidFill>
                  <a:schemeClr val="tx1"/>
                </a:solidFill>
                <a:latin typeface="BIZ UDPゴシック" panose="020B0400000000000000" pitchFamily="50" charset="-128"/>
                <a:ea typeface="BIZ UDPゴシック" panose="020B0400000000000000" pitchFamily="50" charset="-128"/>
              </a:rPr>
              <a:t>日間で約</a:t>
            </a:r>
            <a:r>
              <a:rPr lang="en-US" altLang="ja-JP" sz="1200" dirty="0">
                <a:solidFill>
                  <a:schemeClr val="tx1"/>
                </a:solidFill>
                <a:latin typeface="BIZ UDPゴシック" panose="020B0400000000000000" pitchFamily="50" charset="-128"/>
                <a:ea typeface="BIZ UDPゴシック" panose="020B0400000000000000" pitchFamily="50" charset="-128"/>
              </a:rPr>
              <a:t>11,000</a:t>
            </a:r>
            <a:r>
              <a:rPr lang="ja-JP" altLang="en-US" sz="1200" dirty="0">
                <a:solidFill>
                  <a:schemeClr val="tx1"/>
                </a:solidFill>
                <a:latin typeface="BIZ UDPゴシック" panose="020B0400000000000000" pitchFamily="50" charset="-128"/>
                <a:ea typeface="BIZ UDPゴシック" panose="020B0400000000000000" pitchFamily="50" charset="-128"/>
              </a:rPr>
              <a:t>個の散乱ごみを確認</a:t>
            </a:r>
          </a:p>
        </p:txBody>
      </p:sp>
      <p:sp>
        <p:nvSpPr>
          <p:cNvPr id="19" name="コンテンツ プレースホルダー 4">
            <a:extLst>
              <a:ext uri="{FF2B5EF4-FFF2-40B4-BE49-F238E27FC236}">
                <a16:creationId xmlns:a16="http://schemas.microsoft.com/office/drawing/2014/main" id="{ADD0077A-9134-D4DC-ED11-C3A55855F6FF}"/>
              </a:ext>
            </a:extLst>
          </p:cNvPr>
          <p:cNvSpPr txBox="1">
            <a:spLocks/>
          </p:cNvSpPr>
          <p:nvPr/>
        </p:nvSpPr>
        <p:spPr>
          <a:xfrm>
            <a:off x="7524328" y="5589240"/>
            <a:ext cx="1619672" cy="360040"/>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050" dirty="0">
                <a:solidFill>
                  <a:schemeClr val="tx1"/>
                </a:solidFill>
                <a:latin typeface="BIZ UDPゴシック" panose="020B0400000000000000" pitchFamily="50" charset="-128"/>
                <a:ea typeface="BIZ UDPゴシック" panose="020B0400000000000000" pitchFamily="50" charset="-128"/>
              </a:rPr>
              <a:t>このページは「沖縄県内の街ごみに関する調査」事業実施業務　報告書（一社海と日本プロジェクト</a:t>
            </a:r>
            <a:r>
              <a:rPr lang="en-US" altLang="ja-JP" sz="1050" dirty="0">
                <a:solidFill>
                  <a:schemeClr val="tx1"/>
                </a:solidFill>
                <a:latin typeface="BIZ UDPゴシック" panose="020B0400000000000000" pitchFamily="50" charset="-128"/>
                <a:ea typeface="BIZ UDPゴシック" panose="020B0400000000000000" pitchFamily="50" charset="-128"/>
              </a:rPr>
              <a:t>in</a:t>
            </a:r>
            <a:r>
              <a:rPr lang="ja-JP" altLang="en-US" sz="1050" dirty="0">
                <a:solidFill>
                  <a:schemeClr val="tx1"/>
                </a:solidFill>
                <a:latin typeface="BIZ UDPゴシック" panose="020B0400000000000000" pitchFamily="50" charset="-128"/>
                <a:ea typeface="BIZ UDPゴシック" panose="020B0400000000000000" pitchFamily="50" charset="-128"/>
              </a:rPr>
              <a:t>沖縄県）　より作成</a:t>
            </a:r>
          </a:p>
        </p:txBody>
      </p:sp>
    </p:spTree>
    <p:extLst>
      <p:ext uri="{BB962C8B-B14F-4D97-AF65-F5344CB8AC3E}">
        <p14:creationId xmlns:p14="http://schemas.microsoft.com/office/powerpoint/2010/main" val="328664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91E0-ACE4-3C80-0F29-7C8DB8564BBE}"/>
            </a:ext>
          </a:extLst>
        </p:cNvPr>
        <p:cNvGrpSpPr/>
        <p:nvPr/>
      </p:nvGrpSpPr>
      <p:grpSpPr>
        <a:xfrm>
          <a:off x="0" y="0"/>
          <a:ext cx="0" cy="0"/>
          <a:chOff x="0" y="0"/>
          <a:chExt cx="0" cy="0"/>
        </a:xfrm>
      </p:grpSpPr>
      <p:sp>
        <p:nvSpPr>
          <p:cNvPr id="8" name="コンテンツ プレースホルダー 1">
            <a:extLst>
              <a:ext uri="{FF2B5EF4-FFF2-40B4-BE49-F238E27FC236}">
                <a16:creationId xmlns:a16="http://schemas.microsoft.com/office/drawing/2014/main" id="{547E023E-8C7B-4A3F-EFE3-C41722B1FC8A}"/>
              </a:ext>
            </a:extLst>
          </p:cNvPr>
          <p:cNvSpPr>
            <a:spLocks noGrp="1"/>
          </p:cNvSpPr>
          <p:nvPr>
            <p:ph idx="1"/>
          </p:nvPr>
        </p:nvSpPr>
        <p:spPr>
          <a:xfrm>
            <a:off x="35496" y="692696"/>
            <a:ext cx="9108504" cy="792088"/>
          </a:xfrm>
        </p:spPr>
        <p:txBody>
          <a:bodyPr>
            <a:noAutofit/>
          </a:bodyPr>
          <a:lstStyle/>
          <a:p>
            <a:pPr marL="0" indent="0">
              <a:buNone/>
            </a:pPr>
            <a:r>
              <a:rPr kumimoji="1" lang="ja-JP" altLang="en-US" sz="950" dirty="0"/>
              <a:t>前ページに引き続き、県内から排出されるごみに関する参考情報として、県内の河川ごみの調査結果を紹介します。沖縄県では平成</a:t>
            </a:r>
            <a:r>
              <a:rPr kumimoji="1" lang="en-US" altLang="ja-JP" sz="950" dirty="0"/>
              <a:t>26</a:t>
            </a:r>
            <a:r>
              <a:rPr kumimoji="1" lang="ja-JP" altLang="en-US" sz="950" dirty="0"/>
              <a:t>年度に県内の全ての</a:t>
            </a:r>
            <a:r>
              <a:rPr lang="ja-JP" altLang="en-US" sz="950" dirty="0"/>
              <a:t>２</a:t>
            </a:r>
            <a:r>
              <a:rPr kumimoji="1" lang="ja-JP" altLang="en-US" sz="950" dirty="0"/>
              <a:t>級河川において河川敷など河川域のごみの実態調査を実施しています。下図の左は沖縄本島北部、右は南部の調査結果となります。人口の多い南部の河川では北部に比べごみ量が非常に多くなっています。これらのごみの多くはいずれ海に流出すると考えられます。この業務報告書には、県内全ての</a:t>
            </a:r>
            <a:r>
              <a:rPr lang="ja-JP" altLang="en-US" sz="950" dirty="0"/>
              <a:t>２</a:t>
            </a:r>
            <a:r>
              <a:rPr kumimoji="1" lang="ja-JP" altLang="en-US" sz="950" dirty="0"/>
              <a:t>級河川の調査結果が記載されています。（平成</a:t>
            </a:r>
            <a:r>
              <a:rPr kumimoji="1" lang="en-US" altLang="ja-JP" sz="950" dirty="0"/>
              <a:t>26</a:t>
            </a:r>
            <a:r>
              <a:rPr kumimoji="1" lang="ja-JP" altLang="en-US" sz="950" dirty="0"/>
              <a:t>年度沖縄県海岸漂着物地域対策推進事業報告書　</a:t>
            </a:r>
            <a:r>
              <a:rPr kumimoji="1" lang="en-US" altLang="ja-JP" sz="950" dirty="0"/>
              <a:t>https://www.pref.okinawa.jp/kurashikankyo/kankyo/1004212/1022382/1019455.html</a:t>
            </a:r>
            <a:r>
              <a:rPr kumimoji="1" lang="ja-JP" altLang="en-US" sz="950" dirty="0"/>
              <a:t>）</a:t>
            </a:r>
            <a:endParaRPr kumimoji="1" lang="en-US" altLang="ja-JP" sz="950" dirty="0"/>
          </a:p>
        </p:txBody>
      </p:sp>
      <p:sp>
        <p:nvSpPr>
          <p:cNvPr id="6" name="タイトル 2">
            <a:extLst>
              <a:ext uri="{FF2B5EF4-FFF2-40B4-BE49-F238E27FC236}">
                <a16:creationId xmlns:a16="http://schemas.microsoft.com/office/drawing/2014/main" id="{6A0D48F6-8C68-66C3-FE16-A8044DBC7E75}"/>
              </a:ext>
            </a:extLst>
          </p:cNvPr>
          <p:cNvSpPr txBox="1">
            <a:spLocks/>
          </p:cNvSpPr>
          <p:nvPr/>
        </p:nvSpPr>
        <p:spPr>
          <a:xfrm>
            <a:off x="251520" y="108743"/>
            <a:ext cx="7632848" cy="555376"/>
          </a:xfrm>
          <a:prstGeom prst="rect">
            <a:avLst/>
          </a:prstGeom>
        </p:spPr>
        <p:txBody>
          <a:bodyPr vert="horz" lIns="91440" tIns="45720" rIns="91440" bIns="45720" rtlCol="0" anchor="ctr">
            <a:normAutofit/>
          </a:bodyPr>
          <a:lstStyle>
            <a:lvl1pPr algn="l" defTabSz="685783" rtl="0" eaLnBrk="1" latinLnBrk="0" hangingPunct="1">
              <a:spcBef>
                <a:spcPct val="0"/>
              </a:spcBef>
              <a:buNone/>
              <a:defRPr kumimoji="1" sz="2000" b="1" kern="1200" baseline="0">
                <a:solidFill>
                  <a:srgbClr val="404040"/>
                </a:solidFill>
                <a:latin typeface="BIZ UDゴシック" panose="020B0400000000000000" pitchFamily="49" charset="-128"/>
                <a:ea typeface="BIZ UDゴシック" panose="020B0400000000000000" pitchFamily="49" charset="-128"/>
                <a:cs typeface="+mj-cs"/>
              </a:defRPr>
            </a:lvl1pPr>
          </a:lstStyle>
          <a:p>
            <a:r>
              <a:rPr lang="en-US" altLang="ja-JP" sz="1800" dirty="0"/>
              <a:t>2</a:t>
            </a:r>
            <a:r>
              <a:rPr lang="ja-JP" altLang="en-US" sz="1800" dirty="0"/>
              <a:t>．海岸漂着物の状況　</a:t>
            </a:r>
            <a:r>
              <a:rPr lang="en-US" altLang="ja-JP" sz="1800" dirty="0"/>
              <a:t>(1)</a:t>
            </a:r>
            <a:r>
              <a:rPr lang="ja-JP" altLang="en-US" sz="1800" dirty="0"/>
              <a:t>漂着状況　</a:t>
            </a:r>
            <a:r>
              <a:rPr lang="en-US" altLang="ja-JP" sz="1800" dirty="0"/>
              <a:t>【</a:t>
            </a:r>
            <a:r>
              <a:rPr lang="ja-JP" altLang="en-US" sz="1800" dirty="0"/>
              <a:t>参考②</a:t>
            </a:r>
            <a:r>
              <a:rPr lang="en-US" altLang="ja-JP" sz="1800" dirty="0"/>
              <a:t>】</a:t>
            </a:r>
            <a:r>
              <a:rPr lang="ja-JP" altLang="en-US" sz="1800" dirty="0"/>
              <a:t>県内河川のごみ</a:t>
            </a:r>
          </a:p>
        </p:txBody>
      </p:sp>
      <p:pic>
        <p:nvPicPr>
          <p:cNvPr id="2" name="図 1">
            <a:extLst>
              <a:ext uri="{FF2B5EF4-FFF2-40B4-BE49-F238E27FC236}">
                <a16:creationId xmlns:a16="http://schemas.microsoft.com/office/drawing/2014/main" id="{21937707-882F-7E7E-939A-184090E68784}"/>
              </a:ext>
            </a:extLst>
          </p:cNvPr>
          <p:cNvPicPr>
            <a:picLocks noChangeAspect="1"/>
          </p:cNvPicPr>
          <p:nvPr/>
        </p:nvPicPr>
        <p:blipFill>
          <a:blip r:embed="rId2"/>
          <a:stretch>
            <a:fillRect/>
          </a:stretch>
        </p:blipFill>
        <p:spPr>
          <a:xfrm>
            <a:off x="4637804" y="1485610"/>
            <a:ext cx="3894636" cy="5215302"/>
          </a:xfrm>
          <a:prstGeom prst="rect">
            <a:avLst/>
          </a:prstGeom>
        </p:spPr>
      </p:pic>
      <p:pic>
        <p:nvPicPr>
          <p:cNvPr id="7" name="図 6">
            <a:extLst>
              <a:ext uri="{FF2B5EF4-FFF2-40B4-BE49-F238E27FC236}">
                <a16:creationId xmlns:a16="http://schemas.microsoft.com/office/drawing/2014/main" id="{CA2E720B-50DE-E6A2-5D01-8EFEC0410FEB}"/>
              </a:ext>
            </a:extLst>
          </p:cNvPr>
          <p:cNvPicPr>
            <a:picLocks noChangeAspect="1"/>
          </p:cNvPicPr>
          <p:nvPr/>
        </p:nvPicPr>
        <p:blipFill>
          <a:blip r:embed="rId3"/>
          <a:stretch>
            <a:fillRect/>
          </a:stretch>
        </p:blipFill>
        <p:spPr>
          <a:xfrm>
            <a:off x="539552" y="1484784"/>
            <a:ext cx="3695397" cy="5208660"/>
          </a:xfrm>
          <a:prstGeom prst="rect">
            <a:avLst/>
          </a:prstGeom>
        </p:spPr>
      </p:pic>
    </p:spTree>
    <p:extLst>
      <p:ext uri="{BB962C8B-B14F-4D97-AF65-F5344CB8AC3E}">
        <p14:creationId xmlns:p14="http://schemas.microsoft.com/office/powerpoint/2010/main" val="1550032900"/>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customXml/itemProps3.xml><?xml version="1.0" encoding="utf-8"?>
<ds:datastoreItem xmlns:ds="http://schemas.openxmlformats.org/officeDocument/2006/customXml" ds:itemID="{337D9400-7CE2-4B82-97AA-4A7A87C31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5078</TotalTime>
  <Words>1314</Words>
  <Application>Microsoft Office PowerPoint</Application>
  <PresentationFormat>画面に合わせる (4:3)</PresentationFormat>
  <Paragraphs>40</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7</vt:i4>
      </vt:variant>
    </vt:vector>
  </HeadingPairs>
  <TitlesOfParts>
    <vt:vector size="15" baseType="lpstr">
      <vt:lpstr>BIZ UDPゴシック</vt:lpstr>
      <vt:lpstr>BIZ UDゴシック</vt:lpstr>
      <vt:lpstr>メイリオ</vt:lpstr>
      <vt:lpstr>Arial</vt:lpstr>
      <vt:lpstr>Calibri</vt:lpstr>
      <vt:lpstr>Segoe UI</vt:lpstr>
      <vt:lpstr>3_Office ​​テーマ</vt:lpstr>
      <vt:lpstr>3_Office ​​テーマ</vt:lpstr>
      <vt:lpstr>2．海岸漂着物の状況　(1)漂着状況　②現存量</vt:lpstr>
      <vt:lpstr>2．海岸漂着物の状況　(1)漂着状況　③年間漂着量</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73</cp:revision>
  <cp:lastPrinted>2025-03-14T07:23:00Z</cp:lastPrinted>
  <dcterms:created xsi:type="dcterms:W3CDTF">2023-11-27T08:01:03Z</dcterms:created>
  <dcterms:modified xsi:type="dcterms:W3CDTF">2025-10-15T05:45:39Z</dcterms:modified>
</cp:coreProperties>
</file>