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8" saveSubsetFonts="1">
  <p:sldMasterIdLst>
    <p:sldMasterId id="2147483691" r:id="rId4"/>
    <p:sldMasterId id="2147483712" r:id="rId5"/>
  </p:sldMasterIdLst>
  <p:notesMasterIdLst>
    <p:notesMasterId r:id="rId16"/>
  </p:notesMasterIdLst>
  <p:handoutMasterIdLst>
    <p:handoutMasterId r:id="rId17"/>
  </p:handoutMasterIdLst>
  <p:sldIdLst>
    <p:sldId id="478" r:id="rId6"/>
    <p:sldId id="479" r:id="rId7"/>
    <p:sldId id="480" r:id="rId8"/>
    <p:sldId id="445" r:id="rId9"/>
    <p:sldId id="446" r:id="rId10"/>
    <p:sldId id="503" r:id="rId11"/>
    <p:sldId id="447" r:id="rId12"/>
    <p:sldId id="481" r:id="rId13"/>
    <p:sldId id="451" r:id="rId14"/>
    <p:sldId id="468"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0485" autoAdjust="0"/>
  </p:normalViewPr>
  <p:slideViewPr>
    <p:cSldViewPr>
      <p:cViewPr varScale="1">
        <p:scale>
          <a:sx n="89" d="100"/>
          <a:sy n="89" d="100"/>
        </p:scale>
        <p:origin x="2442" y="6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18</a:t>
            </a:fld>
            <a:endParaRPr kumimoji="1" lang="ja-JP" altLang="en-US"/>
          </a:p>
        </p:txBody>
      </p:sp>
    </p:spTree>
    <p:extLst>
      <p:ext uri="{BB962C8B-B14F-4D97-AF65-F5344CB8AC3E}">
        <p14:creationId xmlns:p14="http://schemas.microsoft.com/office/powerpoint/2010/main" val="40461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19</a:t>
            </a:fld>
            <a:endParaRPr kumimoji="1" lang="ja-JP" altLang="en-US"/>
          </a:p>
        </p:txBody>
      </p:sp>
    </p:spTree>
    <p:extLst>
      <p:ext uri="{BB962C8B-B14F-4D97-AF65-F5344CB8AC3E}">
        <p14:creationId xmlns:p14="http://schemas.microsoft.com/office/powerpoint/2010/main" val="428634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24</a:t>
            </a:fld>
            <a:endParaRPr kumimoji="1" lang="ja-JP" altLang="en-US"/>
          </a:p>
        </p:txBody>
      </p:sp>
    </p:spTree>
    <p:extLst>
      <p:ext uri="{BB962C8B-B14F-4D97-AF65-F5344CB8AC3E}">
        <p14:creationId xmlns:p14="http://schemas.microsoft.com/office/powerpoint/2010/main" val="31607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3D28-EAC3-42A1-E803-5E56AD9E81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32C03F-6FC5-9877-DEAC-82D65DE6E25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D39E0C-1656-EA26-4212-85BAE4236B5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B81DF31-1A6C-B0F8-220B-ADB170DFD803}"/>
              </a:ext>
            </a:extLst>
          </p:cNvPr>
          <p:cNvSpPr>
            <a:spLocks noGrp="1"/>
          </p:cNvSpPr>
          <p:nvPr>
            <p:ph type="sldNum" sz="quarter" idx="5"/>
          </p:nvPr>
        </p:nvSpPr>
        <p:spPr/>
        <p:txBody>
          <a:bodyPr/>
          <a:lstStyle/>
          <a:p>
            <a:fld id="{7C32CD36-4C6D-4143-9547-B08A82330446}" type="slidenum">
              <a:rPr kumimoji="1" lang="ja-JP" altLang="en-US" smtClean="0"/>
              <a:t>25</a:t>
            </a:fld>
            <a:endParaRPr kumimoji="1" lang="ja-JP" altLang="en-US"/>
          </a:p>
        </p:txBody>
      </p:sp>
    </p:spTree>
    <p:extLst>
      <p:ext uri="{BB962C8B-B14F-4D97-AF65-F5344CB8AC3E}">
        <p14:creationId xmlns:p14="http://schemas.microsoft.com/office/powerpoint/2010/main" val="344480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C32CD36-4C6D-4143-9547-B08A82330446}" type="slidenum">
              <a:rPr kumimoji="1" lang="ja-JP" altLang="en-US" smtClean="0"/>
              <a:t>27</a:t>
            </a:fld>
            <a:endParaRPr kumimoji="1" lang="ja-JP" altLang="en-US"/>
          </a:p>
        </p:txBody>
      </p:sp>
    </p:spTree>
    <p:extLst>
      <p:ext uri="{BB962C8B-B14F-4D97-AF65-F5344CB8AC3E}">
        <p14:creationId xmlns:p14="http://schemas.microsoft.com/office/powerpoint/2010/main" val="3962415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68E59-8C27-A93B-6842-ACF23BCC1B5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96D73847-FD7D-DFF3-EA13-1E57FF05FB6B}"/>
              </a:ext>
            </a:extLst>
          </p:cNvPr>
          <p:cNvSpPr>
            <a:spLocks noGrp="1"/>
          </p:cNvSpPr>
          <p:nvPr>
            <p:ph type="title"/>
          </p:nvPr>
        </p:nvSpPr>
        <p:spPr>
          <a:xfrm>
            <a:off x="251520" y="108743"/>
            <a:ext cx="7128792" cy="555376"/>
          </a:xfrm>
        </p:spPr>
        <p:txBody>
          <a:bodyPr>
            <a:normAutofit/>
          </a:bodyPr>
          <a:lstStyle/>
          <a:p>
            <a:r>
              <a:rPr kumimoji="1" lang="en-US" altLang="ja-JP" sz="1800" dirty="0"/>
              <a:t>1</a:t>
            </a:r>
            <a:r>
              <a:rPr kumimoji="1" lang="ja-JP" altLang="en-US" sz="1800" dirty="0"/>
              <a:t>．県内の主な取組　</a:t>
            </a:r>
            <a:r>
              <a:rPr kumimoji="1" lang="en-US" altLang="ja-JP" sz="1800" dirty="0"/>
              <a:t>(2)</a:t>
            </a:r>
            <a:r>
              <a:rPr kumimoji="1" lang="ja-JP" altLang="en-US" sz="1800" dirty="0"/>
              <a:t>発生抑制対策　　③民間の取組</a:t>
            </a:r>
            <a:r>
              <a:rPr kumimoji="1" lang="en-US" altLang="ja-JP" sz="1800" dirty="0"/>
              <a:t>-1</a:t>
            </a:r>
            <a:endParaRPr kumimoji="1" lang="ja-JP" altLang="en-US" sz="1800" dirty="0"/>
          </a:p>
        </p:txBody>
      </p:sp>
      <p:pic>
        <p:nvPicPr>
          <p:cNvPr id="6" name="図 5">
            <a:extLst>
              <a:ext uri="{FF2B5EF4-FFF2-40B4-BE49-F238E27FC236}">
                <a16:creationId xmlns:a16="http://schemas.microsoft.com/office/drawing/2014/main" id="{DF6808E5-7D51-3BD7-E1DC-7F55217E5B05}"/>
              </a:ext>
            </a:extLst>
          </p:cNvPr>
          <p:cNvPicPr>
            <a:picLocks noChangeAspect="1"/>
          </p:cNvPicPr>
          <p:nvPr/>
        </p:nvPicPr>
        <p:blipFill>
          <a:blip r:embed="rId3"/>
          <a:stretch>
            <a:fillRect/>
          </a:stretch>
        </p:blipFill>
        <p:spPr>
          <a:xfrm>
            <a:off x="185866" y="1099904"/>
            <a:ext cx="4328160" cy="5425440"/>
          </a:xfrm>
          <a:prstGeom prst="rect">
            <a:avLst/>
          </a:prstGeom>
        </p:spPr>
      </p:pic>
      <p:pic>
        <p:nvPicPr>
          <p:cNvPr id="9" name="図 8">
            <a:extLst>
              <a:ext uri="{FF2B5EF4-FFF2-40B4-BE49-F238E27FC236}">
                <a16:creationId xmlns:a16="http://schemas.microsoft.com/office/drawing/2014/main" id="{0C811E45-6EC2-3D17-A211-39850367E501}"/>
              </a:ext>
            </a:extLst>
          </p:cNvPr>
          <p:cNvPicPr>
            <a:picLocks noChangeAspect="1"/>
          </p:cNvPicPr>
          <p:nvPr/>
        </p:nvPicPr>
        <p:blipFill>
          <a:blip r:embed="rId4"/>
          <a:stretch>
            <a:fillRect/>
          </a:stretch>
        </p:blipFill>
        <p:spPr>
          <a:xfrm>
            <a:off x="4644008" y="1084664"/>
            <a:ext cx="4335780" cy="5440680"/>
          </a:xfrm>
          <a:prstGeom prst="rect">
            <a:avLst/>
          </a:prstGeom>
        </p:spPr>
      </p:pic>
    </p:spTree>
    <p:extLst>
      <p:ext uri="{BB962C8B-B14F-4D97-AF65-F5344CB8AC3E}">
        <p14:creationId xmlns:p14="http://schemas.microsoft.com/office/powerpoint/2010/main" val="273515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吹き出し 53">
            <a:extLst>
              <a:ext uri="{FF2B5EF4-FFF2-40B4-BE49-F238E27FC236}">
                <a16:creationId xmlns:a16="http://schemas.microsoft.com/office/drawing/2014/main" id="{005A5F35-198B-B02B-ADAD-B20AC43CBA2D}"/>
              </a:ext>
            </a:extLst>
          </p:cNvPr>
          <p:cNvSpPr/>
          <p:nvPr/>
        </p:nvSpPr>
        <p:spPr>
          <a:xfrm>
            <a:off x="389469" y="5899172"/>
            <a:ext cx="3775393" cy="591323"/>
          </a:xfrm>
          <a:prstGeom prst="wedgeRoundRectCallout">
            <a:avLst>
              <a:gd name="adj1" fmla="val 55473"/>
              <a:gd name="adj2" fmla="val -50856"/>
              <a:gd name="adj3" fmla="val 16667"/>
            </a:avLst>
          </a:prstGeom>
          <a:solidFill>
            <a:srgbClr val="CCFFFF"/>
          </a:solidFill>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pic>
        <p:nvPicPr>
          <p:cNvPr id="51" name="図 50" descr="グラフ, 円グラフ&#10;&#10;AI によって生成されたコンテンツは間違っている可能性があります。">
            <a:extLst>
              <a:ext uri="{FF2B5EF4-FFF2-40B4-BE49-F238E27FC236}">
                <a16:creationId xmlns:a16="http://schemas.microsoft.com/office/drawing/2014/main" id="{C327860E-D0B9-37EA-2251-3E5ED79B1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129413"/>
            <a:ext cx="3637809" cy="3600000"/>
          </a:xfrm>
          <a:prstGeom prst="rect">
            <a:avLst/>
          </a:prstGeom>
        </p:spPr>
      </p:pic>
      <p:pic>
        <p:nvPicPr>
          <p:cNvPr id="49" name="図 48" descr="グラフ, 円グラフ&#10;&#10;AI によって生成されたコンテンツは間違っている可能性があります。">
            <a:extLst>
              <a:ext uri="{FF2B5EF4-FFF2-40B4-BE49-F238E27FC236}">
                <a16:creationId xmlns:a16="http://schemas.microsoft.com/office/drawing/2014/main" id="{A39DC0E3-9A10-2B52-C09F-B2428B201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332" y="2129413"/>
            <a:ext cx="3651313" cy="3600000"/>
          </a:xfrm>
          <a:prstGeom prst="rect">
            <a:avLst/>
          </a:prstGeom>
        </p:spPr>
      </p:pic>
      <p:sp>
        <p:nvSpPr>
          <p:cNvPr id="3" name="タイトル 2">
            <a:extLst>
              <a:ext uri="{FF2B5EF4-FFF2-40B4-BE49-F238E27FC236}">
                <a16:creationId xmlns:a16="http://schemas.microsoft.com/office/drawing/2014/main" id="{B680363B-2906-05DF-3604-1A2CB527DA13}"/>
              </a:ext>
            </a:extLst>
          </p:cNvPr>
          <p:cNvSpPr>
            <a:spLocks noGrp="1"/>
          </p:cNvSpPr>
          <p:nvPr>
            <p:ph type="title"/>
          </p:nvPr>
        </p:nvSpPr>
        <p:spPr/>
        <p:txBody>
          <a:bodyPr>
            <a:normAutofit fontScale="90000"/>
          </a:bodyPr>
          <a:lstStyle/>
          <a:p>
            <a:r>
              <a:rPr kumimoji="1" lang="en-US" altLang="ja-JP" dirty="0"/>
              <a:t>2</a:t>
            </a:r>
            <a:r>
              <a:rPr kumimoji="1" lang="ja-JP" altLang="en-US" dirty="0"/>
              <a:t>．海岸漂着物の状況　</a:t>
            </a:r>
            <a:r>
              <a:rPr kumimoji="1" lang="en-US" altLang="ja-JP" dirty="0"/>
              <a:t>(1)</a:t>
            </a:r>
            <a:r>
              <a:rPr kumimoji="1" lang="ja-JP" altLang="en-US" dirty="0"/>
              <a:t>漂着状況　①海岸漂着物の組成</a:t>
            </a:r>
            <a:r>
              <a:rPr kumimoji="1" lang="en-US" altLang="ja-JP" dirty="0"/>
              <a:t>-2</a:t>
            </a:r>
            <a:br>
              <a:rPr kumimoji="1" lang="en-US" altLang="ja-JP" dirty="0"/>
            </a:br>
            <a:r>
              <a:rPr kumimoji="1" lang="ja-JP" altLang="en-US" dirty="0"/>
              <a:t>黒潮流域の生活ごみと漁業ごみ（漁具）の割合</a:t>
            </a:r>
          </a:p>
        </p:txBody>
      </p:sp>
      <p:sp>
        <p:nvSpPr>
          <p:cNvPr id="8" name="テキスト ボックス 7">
            <a:extLst>
              <a:ext uri="{FF2B5EF4-FFF2-40B4-BE49-F238E27FC236}">
                <a16:creationId xmlns:a16="http://schemas.microsoft.com/office/drawing/2014/main" id="{0DF7EF3D-2F5D-3B9B-9788-F6377E6BE09B}"/>
              </a:ext>
            </a:extLst>
          </p:cNvPr>
          <p:cNvSpPr txBox="1"/>
          <p:nvPr/>
        </p:nvSpPr>
        <p:spPr>
          <a:xfrm>
            <a:off x="4355976" y="6134143"/>
            <a:ext cx="4861944" cy="461665"/>
          </a:xfrm>
          <a:prstGeom prst="rect">
            <a:avLst/>
          </a:prstGeom>
          <a:noFill/>
        </p:spPr>
        <p:txBody>
          <a:bodyPr wrap="square" rtlCol="0">
            <a:spAutoFit/>
          </a:bodyPr>
          <a:lstStyle/>
          <a:p>
            <a:pPr algn="l"/>
            <a:r>
              <a:rPr kumimoji="1" lang="ja-JP" altLang="en-US" sz="800">
                <a:solidFill>
                  <a:schemeClr val="tx1">
                    <a:lumMod val="75000"/>
                    <a:lumOff val="25000"/>
                  </a:schemeClr>
                </a:solidFill>
                <a:latin typeface="BIZ UDPGothic" panose="020B0400000000000000" pitchFamily="34" charset="-128"/>
                <a:ea typeface="BIZ UDPGothic" panose="020B0400000000000000" pitchFamily="34" charset="-128"/>
              </a:rPr>
              <a:t>参照データ：環境省「令和５年度海洋ごみの実態把握及び効率的な回収に関する総合検討業務報告書</a:t>
            </a:r>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a:t>
            </a:r>
            <a:endPar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endParaRPr>
          </a:p>
          <a:p>
            <a:pPr algn="l"/>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　表</a:t>
            </a:r>
            <a:r>
              <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III-9</a:t>
            </a:r>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　令和４年度漂着ごみ品目上位</a:t>
            </a:r>
            <a:r>
              <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10</a:t>
            </a:r>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種（黒潮上流、必須項目、個数ベース）</a:t>
            </a:r>
            <a:endPar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endParaRPr>
          </a:p>
          <a:p>
            <a:pPr algn="l"/>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　表</a:t>
            </a:r>
            <a:r>
              <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III-10</a:t>
            </a:r>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　令和４年度漂着ごみ品目上位</a:t>
            </a:r>
            <a:r>
              <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rPr>
              <a:t>10</a:t>
            </a:r>
            <a:r>
              <a:rPr lang="ja-JP" altLang="en-US" sz="800">
                <a:solidFill>
                  <a:schemeClr val="tx1">
                    <a:lumMod val="75000"/>
                    <a:lumOff val="25000"/>
                  </a:schemeClr>
                </a:solidFill>
                <a:latin typeface="BIZ UDPGothic" panose="020B0400000000000000" pitchFamily="34" charset="-128"/>
                <a:ea typeface="BIZ UDPGothic" panose="020B0400000000000000" pitchFamily="34" charset="-128"/>
              </a:rPr>
              <a:t>種（黒潮上流、必須項目、重量ベース）</a:t>
            </a:r>
            <a:endParaRPr lang="en-US" altLang="ja-JP" sz="8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9" name="テキスト ボックス 8">
            <a:extLst>
              <a:ext uri="{FF2B5EF4-FFF2-40B4-BE49-F238E27FC236}">
                <a16:creationId xmlns:a16="http://schemas.microsoft.com/office/drawing/2014/main" id="{55AB68C0-7582-B031-F3F2-53F146067D1C}"/>
              </a:ext>
            </a:extLst>
          </p:cNvPr>
          <p:cNvSpPr txBox="1"/>
          <p:nvPr/>
        </p:nvSpPr>
        <p:spPr>
          <a:xfrm>
            <a:off x="1404305" y="1268760"/>
            <a:ext cx="6335389" cy="369332"/>
          </a:xfrm>
          <a:prstGeom prst="rect">
            <a:avLst/>
          </a:prstGeom>
          <a:noFill/>
        </p:spPr>
        <p:txBody>
          <a:bodyPr wrap="none" rtlCol="0">
            <a:spAutoFit/>
          </a:bodyPr>
          <a:lstStyle/>
          <a:p>
            <a:pPr algn="l"/>
            <a:r>
              <a:rPr kumimoji="1" lang="ja-JP" altLang="en-US" dirty="0">
                <a:solidFill>
                  <a:schemeClr val="tx1">
                    <a:lumMod val="75000"/>
                    <a:lumOff val="25000"/>
                  </a:schemeClr>
                </a:solidFill>
                <a:latin typeface="BIZ UDPGothic" panose="020B0400000000000000" pitchFamily="34" charset="-128"/>
                <a:ea typeface="BIZ UDPGothic" panose="020B0400000000000000" pitchFamily="34" charset="-128"/>
              </a:rPr>
              <a:t>　</a:t>
            </a:r>
            <a:r>
              <a:rPr lang="ja-JP" altLang="en-US" dirty="0">
                <a:solidFill>
                  <a:schemeClr val="tx1">
                    <a:lumMod val="75000"/>
                    <a:lumOff val="25000"/>
                  </a:schemeClr>
                </a:solidFill>
                <a:latin typeface="BIZ UDPGothic" panose="020B0400000000000000" pitchFamily="34" charset="-128"/>
                <a:ea typeface="BIZ UDPGothic" panose="020B0400000000000000" pitchFamily="34" charset="-128"/>
              </a:rPr>
              <a:t>日本の</a:t>
            </a:r>
            <a:r>
              <a:rPr kumimoji="1" lang="ja-JP" altLang="en-US" dirty="0">
                <a:solidFill>
                  <a:schemeClr val="tx1">
                    <a:lumMod val="75000"/>
                    <a:lumOff val="25000"/>
                  </a:schemeClr>
                </a:solidFill>
                <a:latin typeface="BIZ UDPGothic" panose="020B0400000000000000" pitchFamily="34" charset="-128"/>
                <a:ea typeface="BIZ UDPGothic" panose="020B0400000000000000" pitchFamily="34" charset="-128"/>
              </a:rPr>
              <a:t>黒潮流域（沖縄</a:t>
            </a:r>
            <a:r>
              <a:rPr kumimoji="1" lang="en-US" altLang="ja-JP" dirty="0">
                <a:solidFill>
                  <a:schemeClr val="tx1">
                    <a:lumMod val="75000"/>
                    <a:lumOff val="25000"/>
                  </a:schemeClr>
                </a:solidFill>
                <a:latin typeface="BIZ UDPGothic" panose="020B0400000000000000" pitchFamily="34" charset="-128"/>
                <a:ea typeface="BIZ UDPGothic" panose="020B0400000000000000" pitchFamily="34" charset="-128"/>
              </a:rPr>
              <a:t>〜</a:t>
            </a:r>
            <a:r>
              <a:rPr kumimoji="1" lang="ja-JP" altLang="en-US" dirty="0">
                <a:solidFill>
                  <a:schemeClr val="tx1">
                    <a:lumMod val="75000"/>
                    <a:lumOff val="25000"/>
                  </a:schemeClr>
                </a:solidFill>
                <a:latin typeface="BIZ UDPGothic" panose="020B0400000000000000" pitchFamily="34" charset="-128"/>
                <a:ea typeface="BIZ UDPGothic" panose="020B0400000000000000" pitchFamily="34" charset="-128"/>
              </a:rPr>
              <a:t>四国太平洋岸）の漂着ごみ（</a:t>
            </a:r>
            <a:r>
              <a:rPr kumimoji="1" lang="en-US" altLang="ja-JP" dirty="0">
                <a:solidFill>
                  <a:schemeClr val="tx1">
                    <a:lumMod val="75000"/>
                    <a:lumOff val="25000"/>
                  </a:schemeClr>
                </a:solidFill>
                <a:latin typeface="BIZ UDPGothic" panose="020B0400000000000000" pitchFamily="34" charset="-128"/>
                <a:ea typeface="BIZ UDPGothic" panose="020B0400000000000000" pitchFamily="34" charset="-128"/>
              </a:rPr>
              <a:t>2022</a:t>
            </a:r>
            <a:r>
              <a:rPr kumimoji="1" lang="ja-JP" altLang="en-US" dirty="0">
                <a:solidFill>
                  <a:schemeClr val="tx1">
                    <a:lumMod val="75000"/>
                    <a:lumOff val="25000"/>
                  </a:schemeClr>
                </a:solidFill>
                <a:latin typeface="BIZ UDPGothic" panose="020B0400000000000000" pitchFamily="34" charset="-128"/>
                <a:ea typeface="BIZ UDPGothic" panose="020B0400000000000000" pitchFamily="34" charset="-128"/>
              </a:rPr>
              <a:t>）</a:t>
            </a:r>
            <a:endParaRPr kumimoji="1" lang="en-US" altLang="ja-JP"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11" name="テキスト ボックス 10">
            <a:extLst>
              <a:ext uri="{FF2B5EF4-FFF2-40B4-BE49-F238E27FC236}">
                <a16:creationId xmlns:a16="http://schemas.microsoft.com/office/drawing/2014/main" id="{10EAFDB7-7AC7-F8C5-EC40-71C0A510758C}"/>
              </a:ext>
            </a:extLst>
          </p:cNvPr>
          <p:cNvSpPr txBox="1"/>
          <p:nvPr/>
        </p:nvSpPr>
        <p:spPr>
          <a:xfrm>
            <a:off x="2103824" y="1691916"/>
            <a:ext cx="646331" cy="369332"/>
          </a:xfrm>
          <a:prstGeom prst="rect">
            <a:avLst/>
          </a:prstGeom>
          <a:noFill/>
        </p:spPr>
        <p:txBody>
          <a:bodyPr wrap="none" rtlCol="0">
            <a:spAutoFit/>
          </a:bodyPr>
          <a:lstStyle/>
          <a:p>
            <a:pPr algn="l"/>
            <a:r>
              <a:rPr kumimoji="1" lang="ja-JP" altLang="en-US">
                <a:solidFill>
                  <a:schemeClr val="tx1">
                    <a:lumMod val="75000"/>
                    <a:lumOff val="25000"/>
                  </a:schemeClr>
                </a:solidFill>
                <a:latin typeface="BIZ UDPGothic" panose="020B0400000000000000" pitchFamily="34" charset="-128"/>
                <a:ea typeface="BIZ UDPGothic" panose="020B0400000000000000" pitchFamily="34" charset="-128"/>
              </a:rPr>
              <a:t>個数</a:t>
            </a:r>
            <a:endParaRPr kumimoji="1" lang="en-US" altLang="ja-JP"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12" name="テキスト ボックス 11">
            <a:extLst>
              <a:ext uri="{FF2B5EF4-FFF2-40B4-BE49-F238E27FC236}">
                <a16:creationId xmlns:a16="http://schemas.microsoft.com/office/drawing/2014/main" id="{51B89C84-8AAF-9BD3-7C47-033625B5C6EF}"/>
              </a:ext>
            </a:extLst>
          </p:cNvPr>
          <p:cNvSpPr txBox="1"/>
          <p:nvPr/>
        </p:nvSpPr>
        <p:spPr>
          <a:xfrm>
            <a:off x="6480880" y="1691916"/>
            <a:ext cx="646331" cy="369332"/>
          </a:xfrm>
          <a:prstGeom prst="rect">
            <a:avLst/>
          </a:prstGeom>
          <a:noFill/>
        </p:spPr>
        <p:txBody>
          <a:bodyPr wrap="none" rtlCol="0">
            <a:spAutoFit/>
          </a:bodyPr>
          <a:lstStyle/>
          <a:p>
            <a:pPr algn="l"/>
            <a:r>
              <a:rPr kumimoji="1" lang="ja-JP" altLang="en-US">
                <a:solidFill>
                  <a:schemeClr val="tx1">
                    <a:lumMod val="75000"/>
                    <a:lumOff val="25000"/>
                  </a:schemeClr>
                </a:solidFill>
                <a:latin typeface="BIZ UDPGothic" panose="020B0400000000000000" pitchFamily="34" charset="-128"/>
                <a:ea typeface="BIZ UDPGothic" panose="020B0400000000000000" pitchFamily="34" charset="-128"/>
              </a:rPr>
              <a:t>重量</a:t>
            </a:r>
            <a:endParaRPr kumimoji="1" lang="en-US" altLang="ja-JP"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22" name="テキスト ボックス 21">
            <a:extLst>
              <a:ext uri="{FF2B5EF4-FFF2-40B4-BE49-F238E27FC236}">
                <a16:creationId xmlns:a16="http://schemas.microsoft.com/office/drawing/2014/main" id="{EB7F2895-F5A8-3830-7AAB-5BC87E14C29B}"/>
              </a:ext>
            </a:extLst>
          </p:cNvPr>
          <p:cNvSpPr txBox="1"/>
          <p:nvPr/>
        </p:nvSpPr>
        <p:spPr>
          <a:xfrm>
            <a:off x="3621123" y="2349099"/>
            <a:ext cx="543739" cy="307777"/>
          </a:xfrm>
          <a:prstGeom prst="rect">
            <a:avLst/>
          </a:prstGeom>
          <a:noFill/>
        </p:spPr>
        <p:txBody>
          <a:bodyPr wrap="none" rtlCol="0">
            <a:spAutoFit/>
          </a:bodyPr>
          <a:lstStyle/>
          <a:p>
            <a:pPr algn="l"/>
            <a:r>
              <a:rPr kumimoji="1"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漁具</a:t>
            </a:r>
            <a:endParaRPr kumimoji="1" lang="en-US" altLang="ja-JP" sz="14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23" name="テキスト ボックス 22">
            <a:extLst>
              <a:ext uri="{FF2B5EF4-FFF2-40B4-BE49-F238E27FC236}">
                <a16:creationId xmlns:a16="http://schemas.microsoft.com/office/drawing/2014/main" id="{C00BA976-3E7D-C5D5-7917-6C29E94F6E76}"/>
              </a:ext>
            </a:extLst>
          </p:cNvPr>
          <p:cNvSpPr txBox="1"/>
          <p:nvPr/>
        </p:nvSpPr>
        <p:spPr>
          <a:xfrm>
            <a:off x="395536" y="2349099"/>
            <a:ext cx="902811" cy="307777"/>
          </a:xfrm>
          <a:prstGeom prst="rect">
            <a:avLst/>
          </a:prstGeom>
          <a:noFill/>
        </p:spPr>
        <p:txBody>
          <a:bodyPr wrap="none" rtlCol="0">
            <a:spAutoFit/>
          </a:bodyPr>
          <a:lstStyle/>
          <a:p>
            <a:pPr algn="l"/>
            <a:r>
              <a:rPr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生活</a:t>
            </a:r>
            <a:r>
              <a:rPr kumimoji="1"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ごみ</a:t>
            </a:r>
            <a:endParaRPr kumimoji="1" lang="en-US" altLang="ja-JP" sz="14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24" name="テキスト ボックス 23">
            <a:extLst>
              <a:ext uri="{FF2B5EF4-FFF2-40B4-BE49-F238E27FC236}">
                <a16:creationId xmlns:a16="http://schemas.microsoft.com/office/drawing/2014/main" id="{34313C58-5F97-C5F8-9929-F8C8716C1373}"/>
              </a:ext>
            </a:extLst>
          </p:cNvPr>
          <p:cNvSpPr txBox="1"/>
          <p:nvPr/>
        </p:nvSpPr>
        <p:spPr>
          <a:xfrm>
            <a:off x="7988701" y="2349099"/>
            <a:ext cx="543739" cy="307777"/>
          </a:xfrm>
          <a:prstGeom prst="rect">
            <a:avLst/>
          </a:prstGeom>
          <a:noFill/>
        </p:spPr>
        <p:txBody>
          <a:bodyPr wrap="none" rtlCol="0">
            <a:spAutoFit/>
          </a:bodyPr>
          <a:lstStyle/>
          <a:p>
            <a:pPr algn="l"/>
            <a:r>
              <a:rPr kumimoji="1"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漁具</a:t>
            </a:r>
            <a:endParaRPr kumimoji="1" lang="en-US" altLang="ja-JP" sz="14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25" name="テキスト ボックス 24">
            <a:extLst>
              <a:ext uri="{FF2B5EF4-FFF2-40B4-BE49-F238E27FC236}">
                <a16:creationId xmlns:a16="http://schemas.microsoft.com/office/drawing/2014/main" id="{3CC0067F-D643-B271-FCCD-5960567E1D96}"/>
              </a:ext>
            </a:extLst>
          </p:cNvPr>
          <p:cNvSpPr txBox="1"/>
          <p:nvPr/>
        </p:nvSpPr>
        <p:spPr>
          <a:xfrm>
            <a:off x="4763114" y="2349099"/>
            <a:ext cx="902811" cy="307777"/>
          </a:xfrm>
          <a:prstGeom prst="rect">
            <a:avLst/>
          </a:prstGeom>
          <a:noFill/>
        </p:spPr>
        <p:txBody>
          <a:bodyPr wrap="none" rtlCol="0">
            <a:spAutoFit/>
          </a:bodyPr>
          <a:lstStyle/>
          <a:p>
            <a:pPr algn="l"/>
            <a:r>
              <a:rPr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生活</a:t>
            </a:r>
            <a:r>
              <a:rPr kumimoji="1"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ごみ</a:t>
            </a:r>
            <a:endParaRPr kumimoji="1" lang="en-US" altLang="ja-JP" sz="14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26" name="テキスト ボックス 25">
            <a:extLst>
              <a:ext uri="{FF2B5EF4-FFF2-40B4-BE49-F238E27FC236}">
                <a16:creationId xmlns:a16="http://schemas.microsoft.com/office/drawing/2014/main" id="{1AB3CC9B-0112-B730-B250-9923D01F1F66}"/>
              </a:ext>
            </a:extLst>
          </p:cNvPr>
          <p:cNvSpPr txBox="1"/>
          <p:nvPr/>
        </p:nvSpPr>
        <p:spPr>
          <a:xfrm>
            <a:off x="2750155" y="3697039"/>
            <a:ext cx="946093" cy="246221"/>
          </a:xfrm>
          <a:prstGeom prst="rect">
            <a:avLst/>
          </a:prstGeom>
          <a:noFill/>
        </p:spPr>
        <p:txBody>
          <a:bodyPr wrap="none" rtlCol="0">
            <a:spAutoFit/>
          </a:bodyPr>
          <a:lstStyle/>
          <a:p>
            <a:pPr algn="l"/>
            <a:r>
              <a:rPr kumimoji="1" lang="ja-JP" altLang="en-US" sz="1000" dirty="0">
                <a:solidFill>
                  <a:schemeClr val="bg1"/>
                </a:solidFill>
                <a:latin typeface="BIZ UDPGothic" panose="020B0400000000000000" pitchFamily="34" charset="-128"/>
                <a:ea typeface="BIZ UDPGothic" panose="020B0400000000000000" pitchFamily="34" charset="-128"/>
              </a:rPr>
              <a:t>漁網</a:t>
            </a:r>
            <a:r>
              <a:rPr kumimoji="1" lang="en-US" altLang="ja-JP" sz="1000" dirty="0">
                <a:solidFill>
                  <a:schemeClr val="bg1"/>
                </a:solidFill>
                <a:latin typeface="BIZ UDPGothic" panose="020B0400000000000000" pitchFamily="34" charset="-128"/>
                <a:ea typeface="BIZ UDPGothic" panose="020B0400000000000000" pitchFamily="34" charset="-128"/>
              </a:rPr>
              <a:t> 43.6%</a:t>
            </a:r>
          </a:p>
        </p:txBody>
      </p:sp>
      <p:sp>
        <p:nvSpPr>
          <p:cNvPr id="27" name="テキスト ボックス 26">
            <a:extLst>
              <a:ext uri="{FF2B5EF4-FFF2-40B4-BE49-F238E27FC236}">
                <a16:creationId xmlns:a16="http://schemas.microsoft.com/office/drawing/2014/main" id="{730D04FC-EBA4-BE2A-0F9C-5B83DA1CD3BD}"/>
              </a:ext>
            </a:extLst>
          </p:cNvPr>
          <p:cNvSpPr txBox="1"/>
          <p:nvPr/>
        </p:nvSpPr>
        <p:spPr>
          <a:xfrm>
            <a:off x="7127211" y="3697039"/>
            <a:ext cx="946093" cy="246221"/>
          </a:xfrm>
          <a:prstGeom prst="rect">
            <a:avLst/>
          </a:prstGeom>
          <a:noFill/>
        </p:spPr>
        <p:txBody>
          <a:bodyPr wrap="none" rtlCol="0">
            <a:spAutoFit/>
          </a:bodyPr>
          <a:lstStyle/>
          <a:p>
            <a:pPr algn="l"/>
            <a:r>
              <a:rPr kumimoji="1" lang="ja-JP" altLang="en-US" sz="1000" dirty="0">
                <a:solidFill>
                  <a:schemeClr val="bg1"/>
                </a:solidFill>
                <a:latin typeface="BIZ UDPGothic" panose="020B0400000000000000" pitchFamily="34" charset="-128"/>
                <a:ea typeface="BIZ UDPGothic" panose="020B0400000000000000" pitchFamily="34" charset="-128"/>
              </a:rPr>
              <a:t>漁網</a:t>
            </a:r>
            <a:r>
              <a:rPr kumimoji="1" lang="en-US" altLang="ja-JP" sz="1000" dirty="0">
                <a:solidFill>
                  <a:schemeClr val="bg1"/>
                </a:solidFill>
                <a:latin typeface="BIZ UDPGothic" panose="020B0400000000000000" pitchFamily="34" charset="-128"/>
                <a:ea typeface="BIZ UDPGothic" panose="020B0400000000000000" pitchFamily="34" charset="-128"/>
              </a:rPr>
              <a:t> 38.8%</a:t>
            </a:r>
          </a:p>
        </p:txBody>
      </p:sp>
      <p:sp>
        <p:nvSpPr>
          <p:cNvPr id="28" name="テキスト ボックス 27">
            <a:extLst>
              <a:ext uri="{FF2B5EF4-FFF2-40B4-BE49-F238E27FC236}">
                <a16:creationId xmlns:a16="http://schemas.microsoft.com/office/drawing/2014/main" id="{B6D0763C-8637-0D20-1CE5-6F8B96522DE0}"/>
              </a:ext>
            </a:extLst>
          </p:cNvPr>
          <p:cNvSpPr txBox="1"/>
          <p:nvPr/>
        </p:nvSpPr>
        <p:spPr>
          <a:xfrm>
            <a:off x="2483768" y="4584959"/>
            <a:ext cx="822661" cy="246221"/>
          </a:xfrm>
          <a:prstGeom prst="rect">
            <a:avLst/>
          </a:prstGeom>
          <a:noFill/>
        </p:spPr>
        <p:txBody>
          <a:bodyPr wrap="none" rtlCol="0">
            <a:spAutoFit/>
          </a:bodyPr>
          <a:lstStyle/>
          <a:p>
            <a:pPr algn="l"/>
            <a:r>
              <a:rPr kumimoji="1" lang="ja-JP" altLang="en-US" sz="1000">
                <a:solidFill>
                  <a:schemeClr val="bg1"/>
                </a:solidFill>
                <a:latin typeface="BIZ UDPGothic" panose="020B0400000000000000" pitchFamily="34" charset="-128"/>
                <a:ea typeface="BIZ UDPGothic" panose="020B0400000000000000" pitchFamily="34" charset="-128"/>
              </a:rPr>
              <a:t>ブイ</a:t>
            </a:r>
            <a:r>
              <a:rPr kumimoji="1" lang="en-US" altLang="ja-JP" sz="1000" dirty="0">
                <a:solidFill>
                  <a:schemeClr val="bg1"/>
                </a:solidFill>
                <a:latin typeface="BIZ UDPGothic" panose="020B0400000000000000" pitchFamily="34" charset="-128"/>
                <a:ea typeface="BIZ UDPGothic" panose="020B0400000000000000" pitchFamily="34" charset="-128"/>
              </a:rPr>
              <a:t> 4.5%</a:t>
            </a:r>
          </a:p>
        </p:txBody>
      </p:sp>
      <p:sp>
        <p:nvSpPr>
          <p:cNvPr id="29" name="テキスト ボックス 28">
            <a:extLst>
              <a:ext uri="{FF2B5EF4-FFF2-40B4-BE49-F238E27FC236}">
                <a16:creationId xmlns:a16="http://schemas.microsoft.com/office/drawing/2014/main" id="{D7B5359D-1CBF-33B9-96A2-9BA0153E7F31}"/>
              </a:ext>
            </a:extLst>
          </p:cNvPr>
          <p:cNvSpPr txBox="1"/>
          <p:nvPr/>
        </p:nvSpPr>
        <p:spPr>
          <a:xfrm>
            <a:off x="6621517" y="4482754"/>
            <a:ext cx="902811" cy="246221"/>
          </a:xfrm>
          <a:prstGeom prst="rect">
            <a:avLst/>
          </a:prstGeom>
          <a:noFill/>
        </p:spPr>
        <p:txBody>
          <a:bodyPr wrap="none" rtlCol="0">
            <a:spAutoFit/>
          </a:bodyPr>
          <a:lstStyle/>
          <a:p>
            <a:pPr algn="l"/>
            <a:r>
              <a:rPr kumimoji="1" lang="ja-JP" altLang="en-US" sz="1000">
                <a:solidFill>
                  <a:schemeClr val="bg1"/>
                </a:solidFill>
                <a:latin typeface="BIZ UDPGothic" panose="020B0400000000000000" pitchFamily="34" charset="-128"/>
                <a:ea typeface="BIZ UDPGothic" panose="020B0400000000000000" pitchFamily="34" charset="-128"/>
              </a:rPr>
              <a:t>ブイ</a:t>
            </a:r>
            <a:r>
              <a:rPr lang="en-US" altLang="ja-JP" sz="1000" dirty="0">
                <a:solidFill>
                  <a:schemeClr val="bg1"/>
                </a:solidFill>
                <a:latin typeface="BIZ UDPGothic" panose="020B0400000000000000" pitchFamily="34" charset="-128"/>
                <a:ea typeface="BIZ UDPGothic" panose="020B0400000000000000" pitchFamily="34" charset="-128"/>
              </a:rPr>
              <a:t>14</a:t>
            </a:r>
            <a:r>
              <a:rPr kumimoji="1" lang="en-US" altLang="ja-JP" sz="1000" dirty="0">
                <a:solidFill>
                  <a:schemeClr val="bg1"/>
                </a:solidFill>
                <a:latin typeface="BIZ UDPGothic" panose="020B0400000000000000" pitchFamily="34" charset="-128"/>
                <a:ea typeface="BIZ UDPGothic" panose="020B0400000000000000" pitchFamily="34" charset="-128"/>
              </a:rPr>
              <a:t>.9%</a:t>
            </a:r>
          </a:p>
        </p:txBody>
      </p:sp>
      <p:sp>
        <p:nvSpPr>
          <p:cNvPr id="30" name="テキスト ボックス 29">
            <a:extLst>
              <a:ext uri="{FF2B5EF4-FFF2-40B4-BE49-F238E27FC236}">
                <a16:creationId xmlns:a16="http://schemas.microsoft.com/office/drawing/2014/main" id="{F64CF24D-A5E5-A93A-0962-58F742D2247B}"/>
              </a:ext>
            </a:extLst>
          </p:cNvPr>
          <p:cNvSpPr txBox="1"/>
          <p:nvPr/>
        </p:nvSpPr>
        <p:spPr>
          <a:xfrm>
            <a:off x="2373045" y="5038493"/>
            <a:ext cx="867545" cy="338554"/>
          </a:xfrm>
          <a:prstGeom prst="rect">
            <a:avLst/>
          </a:prstGeom>
          <a:noFill/>
        </p:spPr>
        <p:txBody>
          <a:bodyPr wrap="none" rtlCol="0">
            <a:spAutoFit/>
          </a:bodyPr>
          <a:lstStyle/>
          <a:p>
            <a:pPr algn="l"/>
            <a:r>
              <a:rPr lang="ja-JP" altLang="en-US" sz="800">
                <a:solidFill>
                  <a:schemeClr val="bg1"/>
                </a:solidFill>
                <a:latin typeface="BIZ UDPGothic" panose="020B0400000000000000" pitchFamily="34" charset="-128"/>
                <a:ea typeface="BIZ UDPGothic" panose="020B0400000000000000" pitchFamily="34" charset="-128"/>
              </a:rPr>
              <a:t>カキ養殖</a:t>
            </a:r>
            <a:r>
              <a:rPr kumimoji="1" lang="ja-JP" altLang="en-US" sz="800">
                <a:solidFill>
                  <a:schemeClr val="bg1"/>
                </a:solidFill>
                <a:latin typeface="BIZ UDPGothic" panose="020B0400000000000000" pitchFamily="34" charset="-128"/>
                <a:ea typeface="BIZ UDPGothic" panose="020B0400000000000000" pitchFamily="34" charset="-128"/>
              </a:rPr>
              <a:t>パイプ</a:t>
            </a:r>
            <a:endParaRPr lang="en-US" altLang="ja-JP" sz="800" dirty="0">
              <a:solidFill>
                <a:schemeClr val="bg1"/>
              </a:solidFill>
              <a:latin typeface="BIZ UDPGothic" panose="020B0400000000000000" pitchFamily="34" charset="-128"/>
              <a:ea typeface="BIZ UDPGothic" panose="020B0400000000000000" pitchFamily="34" charset="-128"/>
            </a:endParaRPr>
          </a:p>
          <a:p>
            <a:pPr algn="l"/>
            <a:r>
              <a:rPr lang="en-US" altLang="ja-JP" sz="800" dirty="0">
                <a:solidFill>
                  <a:schemeClr val="bg1"/>
                </a:solidFill>
                <a:latin typeface="BIZ UDPGothic" panose="020B0400000000000000" pitchFamily="34" charset="-128"/>
                <a:ea typeface="BIZ UDPGothic" panose="020B0400000000000000" pitchFamily="34" charset="-128"/>
              </a:rPr>
              <a:t>1</a:t>
            </a:r>
            <a:r>
              <a:rPr kumimoji="1" lang="en-US" altLang="ja-JP" sz="800" dirty="0">
                <a:solidFill>
                  <a:schemeClr val="bg1"/>
                </a:solidFill>
                <a:latin typeface="BIZ UDPGothic" panose="020B0400000000000000" pitchFamily="34" charset="-128"/>
                <a:ea typeface="BIZ UDPGothic" panose="020B0400000000000000" pitchFamily="34" charset="-128"/>
              </a:rPr>
              <a:t>.7%</a:t>
            </a:r>
          </a:p>
        </p:txBody>
      </p:sp>
      <p:sp>
        <p:nvSpPr>
          <p:cNvPr id="31" name="テキスト ボックス 30">
            <a:extLst>
              <a:ext uri="{FF2B5EF4-FFF2-40B4-BE49-F238E27FC236}">
                <a16:creationId xmlns:a16="http://schemas.microsoft.com/office/drawing/2014/main" id="{DC6C9433-AA8B-1338-C27B-CBCEC203B399}"/>
              </a:ext>
            </a:extLst>
          </p:cNvPr>
          <p:cNvSpPr txBox="1"/>
          <p:nvPr/>
        </p:nvSpPr>
        <p:spPr>
          <a:xfrm>
            <a:off x="6228184" y="5157772"/>
            <a:ext cx="1207382" cy="215444"/>
          </a:xfrm>
          <a:prstGeom prst="rect">
            <a:avLst/>
          </a:prstGeom>
          <a:noFill/>
        </p:spPr>
        <p:txBody>
          <a:bodyPr wrap="none" rtlCol="0">
            <a:spAutoFit/>
          </a:bodyPr>
          <a:lstStyle/>
          <a:p>
            <a:pPr algn="l"/>
            <a:r>
              <a:rPr lang="ja-JP" altLang="en-US" sz="800">
                <a:solidFill>
                  <a:schemeClr val="bg1"/>
                </a:solidFill>
                <a:latin typeface="BIZ UDPGothic" panose="020B0400000000000000" pitchFamily="34" charset="-128"/>
                <a:ea typeface="BIZ UDPGothic" panose="020B0400000000000000" pitchFamily="34" charset="-128"/>
              </a:rPr>
              <a:t>カキ養殖</a:t>
            </a:r>
            <a:r>
              <a:rPr kumimoji="1" lang="ja-JP" altLang="en-US" sz="800">
                <a:solidFill>
                  <a:schemeClr val="bg1"/>
                </a:solidFill>
                <a:latin typeface="BIZ UDPGothic" panose="020B0400000000000000" pitchFamily="34" charset="-128"/>
                <a:ea typeface="BIZ UDPGothic" panose="020B0400000000000000" pitchFamily="34" charset="-128"/>
              </a:rPr>
              <a:t>パイプ</a:t>
            </a:r>
            <a:r>
              <a:rPr kumimoji="1" lang="en-US" altLang="ja-JP" sz="800" dirty="0">
                <a:solidFill>
                  <a:schemeClr val="bg1"/>
                </a:solidFill>
                <a:latin typeface="BIZ UDPGothic" panose="020B0400000000000000" pitchFamily="34" charset="-128"/>
                <a:ea typeface="BIZ UDPGothic" panose="020B0400000000000000" pitchFamily="34" charset="-128"/>
              </a:rPr>
              <a:t>2.8%</a:t>
            </a:r>
          </a:p>
        </p:txBody>
      </p:sp>
      <p:sp>
        <p:nvSpPr>
          <p:cNvPr id="32" name="テキスト ボックス 31">
            <a:extLst>
              <a:ext uri="{FF2B5EF4-FFF2-40B4-BE49-F238E27FC236}">
                <a16:creationId xmlns:a16="http://schemas.microsoft.com/office/drawing/2014/main" id="{1F44EB6B-1217-3E99-7A97-4D5FF14C0618}"/>
              </a:ext>
            </a:extLst>
          </p:cNvPr>
          <p:cNvSpPr txBox="1"/>
          <p:nvPr/>
        </p:nvSpPr>
        <p:spPr>
          <a:xfrm>
            <a:off x="1272722" y="4541058"/>
            <a:ext cx="1000595" cy="400110"/>
          </a:xfrm>
          <a:prstGeom prst="rect">
            <a:avLst/>
          </a:prstGeom>
          <a:noFill/>
        </p:spPr>
        <p:txBody>
          <a:bodyPr wrap="none" rtlCol="0">
            <a:spAutoFit/>
          </a:bodyPr>
          <a:lstStyle/>
          <a:p>
            <a:pPr algn="l"/>
            <a:r>
              <a:rPr lang="ja-JP" altLang="en-US" sz="1000">
                <a:solidFill>
                  <a:schemeClr val="tx1">
                    <a:lumMod val="65000"/>
                    <a:lumOff val="35000"/>
                  </a:schemeClr>
                </a:solidFill>
                <a:latin typeface="BIZ UDPGothic" panose="020B0400000000000000" pitchFamily="34" charset="-128"/>
                <a:ea typeface="BIZ UDPGothic" panose="020B0400000000000000" pitchFamily="34" charset="-128"/>
              </a:rPr>
              <a:t>ボトルキャップ</a:t>
            </a:r>
            <a:endPar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kumimoji="1"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20.5%</a:t>
            </a:r>
          </a:p>
        </p:txBody>
      </p:sp>
      <p:sp>
        <p:nvSpPr>
          <p:cNvPr id="33" name="テキスト ボックス 32">
            <a:extLst>
              <a:ext uri="{FF2B5EF4-FFF2-40B4-BE49-F238E27FC236}">
                <a16:creationId xmlns:a16="http://schemas.microsoft.com/office/drawing/2014/main" id="{0001CFB9-9AE2-A5E0-2AFE-97C0CF816993}"/>
              </a:ext>
            </a:extLst>
          </p:cNvPr>
          <p:cNvSpPr txBox="1"/>
          <p:nvPr/>
        </p:nvSpPr>
        <p:spPr>
          <a:xfrm>
            <a:off x="856908" y="3886746"/>
            <a:ext cx="1265090" cy="400110"/>
          </a:xfrm>
          <a:prstGeom prst="rect">
            <a:avLst/>
          </a:prstGeom>
          <a:noFill/>
        </p:spPr>
        <p:txBody>
          <a:bodyPr wrap="none" rtlCol="0">
            <a:spAutoFit/>
          </a:bodyPr>
          <a:lstStyle/>
          <a:p>
            <a:pPr algn="l"/>
            <a:r>
              <a:rPr lang="ja-JP" altLang="en-US" sz="1000">
                <a:solidFill>
                  <a:schemeClr val="tx1">
                    <a:lumMod val="65000"/>
                    <a:lumOff val="35000"/>
                  </a:schemeClr>
                </a:solidFill>
                <a:latin typeface="BIZ UDPGothic" panose="020B0400000000000000" pitchFamily="34" charset="-128"/>
                <a:ea typeface="BIZ UDPGothic" panose="020B0400000000000000" pitchFamily="34" charset="-128"/>
              </a:rPr>
              <a:t>その他プラスチック</a:t>
            </a:r>
            <a:endPar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5</a:t>
            </a:r>
            <a:r>
              <a:rPr kumimoji="1"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.8%</a:t>
            </a:r>
          </a:p>
        </p:txBody>
      </p:sp>
      <p:sp>
        <p:nvSpPr>
          <p:cNvPr id="34" name="テキスト ボックス 33">
            <a:extLst>
              <a:ext uri="{FF2B5EF4-FFF2-40B4-BE49-F238E27FC236}">
                <a16:creationId xmlns:a16="http://schemas.microsoft.com/office/drawing/2014/main" id="{67DD24BC-8732-6643-5484-088E875221EC}"/>
              </a:ext>
            </a:extLst>
          </p:cNvPr>
          <p:cNvSpPr txBox="1"/>
          <p:nvPr/>
        </p:nvSpPr>
        <p:spPr>
          <a:xfrm>
            <a:off x="899592" y="3457293"/>
            <a:ext cx="864339" cy="400110"/>
          </a:xfrm>
          <a:prstGeom prst="rect">
            <a:avLst/>
          </a:prstGeom>
          <a:noFill/>
        </p:spPr>
        <p:txBody>
          <a:bodyPr wrap="none" rtlCol="0">
            <a:spAutoFit/>
          </a:bodyPr>
          <a:lstStyle/>
          <a:p>
            <a:pPr algn="l"/>
            <a:r>
              <a:rPr lang="ja-JP" altLang="en-US" sz="1000">
                <a:solidFill>
                  <a:schemeClr val="tx1">
                    <a:lumMod val="65000"/>
                    <a:lumOff val="35000"/>
                  </a:schemeClr>
                </a:solidFill>
                <a:latin typeface="BIZ UDPGothic" panose="020B0400000000000000" pitchFamily="34" charset="-128"/>
                <a:ea typeface="BIZ UDPGothic" panose="020B0400000000000000" pitchFamily="34" charset="-128"/>
              </a:rPr>
              <a:t>ペットボトル</a:t>
            </a:r>
            <a:endPar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kumimoji="1"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5.7%</a:t>
            </a:r>
          </a:p>
        </p:txBody>
      </p:sp>
      <p:sp>
        <p:nvSpPr>
          <p:cNvPr id="35" name="テキスト ボックス 34">
            <a:extLst>
              <a:ext uri="{FF2B5EF4-FFF2-40B4-BE49-F238E27FC236}">
                <a16:creationId xmlns:a16="http://schemas.microsoft.com/office/drawing/2014/main" id="{C428FF7C-11E4-F88D-BB4E-B9E9C41A51E0}"/>
              </a:ext>
            </a:extLst>
          </p:cNvPr>
          <p:cNvSpPr txBox="1"/>
          <p:nvPr/>
        </p:nvSpPr>
        <p:spPr>
          <a:xfrm>
            <a:off x="1031247" y="3097427"/>
            <a:ext cx="963725" cy="33855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その他プラボトル</a:t>
            </a:r>
            <a:endPar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3</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.1%</a:t>
            </a:r>
          </a:p>
        </p:txBody>
      </p:sp>
      <p:sp>
        <p:nvSpPr>
          <p:cNvPr id="36" name="テキスト ボックス 35">
            <a:extLst>
              <a:ext uri="{FF2B5EF4-FFF2-40B4-BE49-F238E27FC236}">
                <a16:creationId xmlns:a16="http://schemas.microsoft.com/office/drawing/2014/main" id="{F9F9D097-8094-592F-B531-275C2F25F5A5}"/>
              </a:ext>
            </a:extLst>
          </p:cNvPr>
          <p:cNvSpPr txBox="1"/>
          <p:nvPr/>
        </p:nvSpPr>
        <p:spPr>
          <a:xfrm>
            <a:off x="1156797" y="2910037"/>
            <a:ext cx="899605" cy="21544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ストロー</a:t>
            </a:r>
            <a:r>
              <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 2</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.3%</a:t>
            </a:r>
          </a:p>
        </p:txBody>
      </p:sp>
      <p:sp>
        <p:nvSpPr>
          <p:cNvPr id="37" name="テキスト ボックス 36">
            <a:extLst>
              <a:ext uri="{FF2B5EF4-FFF2-40B4-BE49-F238E27FC236}">
                <a16:creationId xmlns:a16="http://schemas.microsoft.com/office/drawing/2014/main" id="{B26819D6-A55C-5384-FCDF-49D5B8AA7AB2}"/>
              </a:ext>
            </a:extLst>
          </p:cNvPr>
          <p:cNvSpPr txBox="1"/>
          <p:nvPr/>
        </p:nvSpPr>
        <p:spPr>
          <a:xfrm>
            <a:off x="1303891" y="2766021"/>
            <a:ext cx="797013" cy="21544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ポリ袋</a:t>
            </a:r>
            <a:r>
              <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 1</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.4%</a:t>
            </a:r>
          </a:p>
        </p:txBody>
      </p:sp>
      <p:sp>
        <p:nvSpPr>
          <p:cNvPr id="38" name="テキスト ボックス 37">
            <a:extLst>
              <a:ext uri="{FF2B5EF4-FFF2-40B4-BE49-F238E27FC236}">
                <a16:creationId xmlns:a16="http://schemas.microsoft.com/office/drawing/2014/main" id="{79922BCE-ADEF-000A-5BE4-9DE3EDC8DB0B}"/>
              </a:ext>
            </a:extLst>
          </p:cNvPr>
          <p:cNvSpPr txBox="1"/>
          <p:nvPr/>
        </p:nvSpPr>
        <p:spPr>
          <a:xfrm>
            <a:off x="1361981" y="2622585"/>
            <a:ext cx="694421" cy="21544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ゴム</a:t>
            </a:r>
            <a:r>
              <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 1</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.4%</a:t>
            </a:r>
          </a:p>
        </p:txBody>
      </p:sp>
      <p:sp>
        <p:nvSpPr>
          <p:cNvPr id="39" name="テキスト ボックス 38">
            <a:extLst>
              <a:ext uri="{FF2B5EF4-FFF2-40B4-BE49-F238E27FC236}">
                <a16:creationId xmlns:a16="http://schemas.microsoft.com/office/drawing/2014/main" id="{59781916-745F-815B-6BDF-7AD582B06302}"/>
              </a:ext>
            </a:extLst>
          </p:cNvPr>
          <p:cNvSpPr txBox="1"/>
          <p:nvPr/>
        </p:nvSpPr>
        <p:spPr>
          <a:xfrm>
            <a:off x="1880718" y="2452826"/>
            <a:ext cx="628698" cy="400110"/>
          </a:xfrm>
          <a:prstGeom prst="rect">
            <a:avLst/>
          </a:prstGeom>
          <a:noFill/>
        </p:spPr>
        <p:txBody>
          <a:bodyPr wrap="none" rtlCol="0">
            <a:spAutoFit/>
          </a:bodyPr>
          <a:lstStyle/>
          <a:p>
            <a:pPr algn="l"/>
            <a:r>
              <a:rPr lang="ja-JP" altLang="en-US" sz="1000">
                <a:solidFill>
                  <a:schemeClr val="tx1">
                    <a:lumMod val="65000"/>
                    <a:lumOff val="35000"/>
                  </a:schemeClr>
                </a:solidFill>
                <a:latin typeface="BIZ UDPGothic" panose="020B0400000000000000" pitchFamily="34" charset="-128"/>
                <a:ea typeface="BIZ UDPGothic" panose="020B0400000000000000" pitchFamily="34" charset="-128"/>
              </a:rPr>
              <a:t>その他</a:t>
            </a:r>
            <a:endPar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10</a:t>
            </a:r>
            <a:r>
              <a:rPr kumimoji="1"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.0%</a:t>
            </a:r>
          </a:p>
        </p:txBody>
      </p:sp>
      <p:sp>
        <p:nvSpPr>
          <p:cNvPr id="40" name="テキスト ボックス 39">
            <a:extLst>
              <a:ext uri="{FF2B5EF4-FFF2-40B4-BE49-F238E27FC236}">
                <a16:creationId xmlns:a16="http://schemas.microsoft.com/office/drawing/2014/main" id="{1CD2B248-AB50-5A99-B986-0650ED7A5747}"/>
              </a:ext>
            </a:extLst>
          </p:cNvPr>
          <p:cNvSpPr txBox="1"/>
          <p:nvPr/>
        </p:nvSpPr>
        <p:spPr>
          <a:xfrm>
            <a:off x="6169724" y="4797152"/>
            <a:ext cx="1162498" cy="338554"/>
          </a:xfrm>
          <a:prstGeom prst="rect">
            <a:avLst/>
          </a:prstGeom>
          <a:noFill/>
        </p:spPr>
        <p:txBody>
          <a:bodyPr wrap="none" rtlCol="0">
            <a:spAutoFit/>
          </a:bodyPr>
          <a:lstStyle/>
          <a:p>
            <a:pPr algn="l"/>
            <a:r>
              <a:rPr lang="ja-JP" altLang="en-US" sz="800">
                <a:solidFill>
                  <a:schemeClr val="bg1"/>
                </a:solidFill>
                <a:latin typeface="BIZ UDPGothic" panose="020B0400000000000000" pitchFamily="34" charset="-128"/>
                <a:ea typeface="BIZ UDPGothic" panose="020B0400000000000000" pitchFamily="34" charset="-128"/>
              </a:rPr>
              <a:t>発泡スチロール製ブイ</a:t>
            </a:r>
            <a:endParaRPr lang="en-US" altLang="ja-JP" sz="800" dirty="0">
              <a:solidFill>
                <a:schemeClr val="bg1"/>
              </a:solidFill>
              <a:latin typeface="BIZ UDPGothic" panose="020B0400000000000000" pitchFamily="34" charset="-128"/>
              <a:ea typeface="BIZ UDPGothic" panose="020B0400000000000000" pitchFamily="34" charset="-128"/>
            </a:endParaRPr>
          </a:p>
          <a:p>
            <a:pPr algn="l"/>
            <a:r>
              <a:rPr lang="en-US" altLang="ja-JP" sz="800" dirty="0">
                <a:solidFill>
                  <a:schemeClr val="bg1"/>
                </a:solidFill>
                <a:latin typeface="BIZ UDPGothic" panose="020B0400000000000000" pitchFamily="34" charset="-128"/>
                <a:ea typeface="BIZ UDPGothic" panose="020B0400000000000000" pitchFamily="34" charset="-128"/>
              </a:rPr>
              <a:t>2</a:t>
            </a:r>
            <a:r>
              <a:rPr kumimoji="1" lang="en-US" altLang="ja-JP" sz="800" dirty="0">
                <a:solidFill>
                  <a:schemeClr val="bg1"/>
                </a:solidFill>
                <a:latin typeface="BIZ UDPGothic" panose="020B0400000000000000" pitchFamily="34" charset="-128"/>
                <a:ea typeface="BIZ UDPGothic" panose="020B0400000000000000" pitchFamily="34" charset="-128"/>
              </a:rPr>
              <a:t>.2%</a:t>
            </a:r>
          </a:p>
        </p:txBody>
      </p:sp>
      <p:sp>
        <p:nvSpPr>
          <p:cNvPr id="41" name="テキスト ボックス 40">
            <a:extLst>
              <a:ext uri="{FF2B5EF4-FFF2-40B4-BE49-F238E27FC236}">
                <a16:creationId xmlns:a16="http://schemas.microsoft.com/office/drawing/2014/main" id="{B4B4A58A-3007-1C76-4B1D-7ABA579A425E}"/>
              </a:ext>
            </a:extLst>
          </p:cNvPr>
          <p:cNvSpPr txBox="1"/>
          <p:nvPr/>
        </p:nvSpPr>
        <p:spPr>
          <a:xfrm>
            <a:off x="5220072" y="4890646"/>
            <a:ext cx="979755" cy="33855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発泡スチロール片</a:t>
            </a:r>
            <a:endPar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kumimoji="1" lang="ja-JP" altLang="en-US" sz="800">
                <a:solidFill>
                  <a:schemeClr val="tx1">
                    <a:lumMod val="65000"/>
                    <a:lumOff val="35000"/>
                  </a:schemeClr>
                </a:solidFill>
                <a:latin typeface="BIZ UDPGothic" panose="020B0400000000000000" pitchFamily="34" charset="-128"/>
                <a:ea typeface="BIZ UDPGothic" panose="020B0400000000000000" pitchFamily="34" charset="-128"/>
              </a:rPr>
              <a:t>　　　　　　</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2.5%</a:t>
            </a:r>
          </a:p>
        </p:txBody>
      </p:sp>
      <p:sp>
        <p:nvSpPr>
          <p:cNvPr id="42" name="テキスト ボックス 41">
            <a:extLst>
              <a:ext uri="{FF2B5EF4-FFF2-40B4-BE49-F238E27FC236}">
                <a16:creationId xmlns:a16="http://schemas.microsoft.com/office/drawing/2014/main" id="{EC2512CD-4B8F-CCA9-C8EF-4FF757072E29}"/>
              </a:ext>
            </a:extLst>
          </p:cNvPr>
          <p:cNvSpPr txBox="1"/>
          <p:nvPr/>
        </p:nvSpPr>
        <p:spPr>
          <a:xfrm>
            <a:off x="5404773" y="4390519"/>
            <a:ext cx="1273105" cy="400110"/>
          </a:xfrm>
          <a:prstGeom prst="rect">
            <a:avLst/>
          </a:prstGeom>
          <a:noFill/>
        </p:spPr>
        <p:txBody>
          <a:bodyPr wrap="none" rtlCol="0">
            <a:spAutoFit/>
          </a:bodyPr>
          <a:lstStyle/>
          <a:p>
            <a:pPr algn="l"/>
            <a:r>
              <a:rPr lang="ja-JP" altLang="en-US" sz="1000">
                <a:solidFill>
                  <a:schemeClr val="tx1">
                    <a:lumMod val="65000"/>
                    <a:lumOff val="35000"/>
                  </a:schemeClr>
                </a:solidFill>
                <a:latin typeface="BIZ UDPGothic" panose="020B0400000000000000" pitchFamily="34" charset="-128"/>
                <a:ea typeface="BIZ UDPGothic" panose="020B0400000000000000" pitchFamily="34" charset="-128"/>
              </a:rPr>
              <a:t>硬質プラスチック片</a:t>
            </a:r>
            <a:endPar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8</a:t>
            </a:r>
            <a:r>
              <a:rPr kumimoji="1"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.6%</a:t>
            </a:r>
          </a:p>
        </p:txBody>
      </p:sp>
      <p:sp>
        <p:nvSpPr>
          <p:cNvPr id="43" name="テキスト ボックス 42">
            <a:extLst>
              <a:ext uri="{FF2B5EF4-FFF2-40B4-BE49-F238E27FC236}">
                <a16:creationId xmlns:a16="http://schemas.microsoft.com/office/drawing/2014/main" id="{4EF413D2-4153-E793-0296-C24DF4EE23EA}"/>
              </a:ext>
            </a:extLst>
          </p:cNvPr>
          <p:cNvSpPr txBox="1"/>
          <p:nvPr/>
        </p:nvSpPr>
        <p:spPr>
          <a:xfrm>
            <a:off x="5283173" y="4100241"/>
            <a:ext cx="694421" cy="21544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ゴム</a:t>
            </a:r>
            <a:r>
              <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 3</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.7%</a:t>
            </a:r>
          </a:p>
        </p:txBody>
      </p:sp>
      <p:sp>
        <p:nvSpPr>
          <p:cNvPr id="44" name="テキスト ボックス 43">
            <a:extLst>
              <a:ext uri="{FF2B5EF4-FFF2-40B4-BE49-F238E27FC236}">
                <a16:creationId xmlns:a16="http://schemas.microsoft.com/office/drawing/2014/main" id="{551A3EC6-FB54-6296-9FA8-E464CB518D11}"/>
              </a:ext>
            </a:extLst>
          </p:cNvPr>
          <p:cNvSpPr txBox="1"/>
          <p:nvPr/>
        </p:nvSpPr>
        <p:spPr>
          <a:xfrm>
            <a:off x="5256073" y="3807736"/>
            <a:ext cx="1053494" cy="21544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ペットボトル</a:t>
            </a:r>
            <a:r>
              <a:rPr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 3</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.6%</a:t>
            </a:r>
          </a:p>
        </p:txBody>
      </p:sp>
      <p:sp>
        <p:nvSpPr>
          <p:cNvPr id="45" name="テキスト ボックス 44">
            <a:extLst>
              <a:ext uri="{FF2B5EF4-FFF2-40B4-BE49-F238E27FC236}">
                <a16:creationId xmlns:a16="http://schemas.microsoft.com/office/drawing/2014/main" id="{1D005FB7-ADCD-0819-C3D5-B3C309B7D9DD}"/>
              </a:ext>
            </a:extLst>
          </p:cNvPr>
          <p:cNvSpPr txBox="1"/>
          <p:nvPr/>
        </p:nvSpPr>
        <p:spPr>
          <a:xfrm>
            <a:off x="5238220" y="3577427"/>
            <a:ext cx="1309974" cy="215444"/>
          </a:xfrm>
          <a:prstGeom prst="rect">
            <a:avLst/>
          </a:prstGeom>
          <a:noFill/>
        </p:spPr>
        <p:txBody>
          <a:bodyPr wrap="none" rtlCol="0">
            <a:spAutoFit/>
          </a:bodyPr>
          <a:lstStyle/>
          <a:p>
            <a:pPr algn="l"/>
            <a:r>
              <a:rPr lang="ja-JP" altLang="en-US" sz="800">
                <a:solidFill>
                  <a:schemeClr val="tx1">
                    <a:lumMod val="65000"/>
                    <a:lumOff val="35000"/>
                  </a:schemeClr>
                </a:solidFill>
                <a:latin typeface="BIZ UDPGothic" panose="020B0400000000000000" pitchFamily="34" charset="-128"/>
                <a:ea typeface="BIZ UDPGothic" panose="020B0400000000000000" pitchFamily="34" charset="-128"/>
              </a:rPr>
              <a:t>その他プラボトル</a:t>
            </a:r>
            <a:r>
              <a:rPr kumimoji="1" lang="en-US" altLang="ja-JP" sz="800" dirty="0">
                <a:solidFill>
                  <a:schemeClr val="tx1">
                    <a:lumMod val="65000"/>
                    <a:lumOff val="35000"/>
                  </a:schemeClr>
                </a:solidFill>
                <a:latin typeface="BIZ UDPGothic" panose="020B0400000000000000" pitchFamily="34" charset="-128"/>
                <a:ea typeface="BIZ UDPGothic" panose="020B0400000000000000" pitchFamily="34" charset="-128"/>
              </a:rPr>
              <a:t>1.9%</a:t>
            </a:r>
          </a:p>
        </p:txBody>
      </p:sp>
      <p:sp>
        <p:nvSpPr>
          <p:cNvPr id="46" name="テキスト ボックス 45">
            <a:extLst>
              <a:ext uri="{FF2B5EF4-FFF2-40B4-BE49-F238E27FC236}">
                <a16:creationId xmlns:a16="http://schemas.microsoft.com/office/drawing/2014/main" id="{7D6F5250-5ACE-FCCC-28C9-FF800FC774FD}"/>
              </a:ext>
            </a:extLst>
          </p:cNvPr>
          <p:cNvSpPr txBox="1"/>
          <p:nvPr/>
        </p:nvSpPr>
        <p:spPr>
          <a:xfrm>
            <a:off x="5405523" y="3326795"/>
            <a:ext cx="822661" cy="246221"/>
          </a:xfrm>
          <a:prstGeom prst="rect">
            <a:avLst/>
          </a:prstGeom>
          <a:noFill/>
        </p:spPr>
        <p:txBody>
          <a:bodyPr wrap="none" rtlCol="0">
            <a:spAutoFit/>
          </a:bodyPr>
          <a:lstStyle/>
          <a:p>
            <a:pPr algn="l"/>
            <a:r>
              <a:rPr lang="ja-JP" altLang="en-US" sz="1000">
                <a:solidFill>
                  <a:schemeClr val="bg1"/>
                </a:solidFill>
                <a:latin typeface="BIZ UDPGothic" panose="020B0400000000000000" pitchFamily="34" charset="-128"/>
                <a:ea typeface="BIZ UDPGothic" panose="020B0400000000000000" pitchFamily="34" charset="-128"/>
              </a:rPr>
              <a:t>木類</a:t>
            </a:r>
            <a:r>
              <a:rPr lang="en-US" altLang="ja-JP" sz="1000" dirty="0">
                <a:solidFill>
                  <a:schemeClr val="bg1"/>
                </a:solidFill>
                <a:latin typeface="BIZ UDPGothic" panose="020B0400000000000000" pitchFamily="34" charset="-128"/>
                <a:ea typeface="BIZ UDPGothic" panose="020B0400000000000000" pitchFamily="34" charset="-128"/>
              </a:rPr>
              <a:t> 7</a:t>
            </a:r>
            <a:r>
              <a:rPr kumimoji="1" lang="en-US" altLang="ja-JP" sz="1000" dirty="0">
                <a:solidFill>
                  <a:schemeClr val="bg1"/>
                </a:solidFill>
                <a:latin typeface="BIZ UDPGothic" panose="020B0400000000000000" pitchFamily="34" charset="-128"/>
                <a:ea typeface="BIZ UDPGothic" panose="020B0400000000000000" pitchFamily="34" charset="-128"/>
              </a:rPr>
              <a:t>.1%</a:t>
            </a:r>
          </a:p>
        </p:txBody>
      </p:sp>
      <p:sp>
        <p:nvSpPr>
          <p:cNvPr id="47" name="テキスト ボックス 46">
            <a:extLst>
              <a:ext uri="{FF2B5EF4-FFF2-40B4-BE49-F238E27FC236}">
                <a16:creationId xmlns:a16="http://schemas.microsoft.com/office/drawing/2014/main" id="{D1E5793F-E64C-C735-0451-A6B5211CC669}"/>
              </a:ext>
            </a:extLst>
          </p:cNvPr>
          <p:cNvSpPr txBox="1"/>
          <p:nvPr/>
        </p:nvSpPr>
        <p:spPr>
          <a:xfrm>
            <a:off x="6057182" y="2780928"/>
            <a:ext cx="628698" cy="400110"/>
          </a:xfrm>
          <a:prstGeom prst="rect">
            <a:avLst/>
          </a:prstGeom>
          <a:noFill/>
        </p:spPr>
        <p:txBody>
          <a:bodyPr wrap="none" rtlCol="0">
            <a:spAutoFit/>
          </a:bodyPr>
          <a:lstStyle/>
          <a:p>
            <a:pPr algn="l"/>
            <a:r>
              <a:rPr lang="ja-JP" altLang="en-US" sz="1000">
                <a:solidFill>
                  <a:schemeClr val="tx1">
                    <a:lumMod val="65000"/>
                    <a:lumOff val="35000"/>
                  </a:schemeClr>
                </a:solidFill>
                <a:latin typeface="BIZ UDPGothic" panose="020B0400000000000000" pitchFamily="34" charset="-128"/>
                <a:ea typeface="BIZ UDPGothic" panose="020B0400000000000000" pitchFamily="34" charset="-128"/>
              </a:rPr>
              <a:t>その他</a:t>
            </a:r>
            <a:endPar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endParaRPr>
          </a:p>
          <a:p>
            <a:pPr algn="l"/>
            <a:r>
              <a:rPr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13</a:t>
            </a:r>
            <a:r>
              <a:rPr kumimoji="1" lang="en-US" altLang="ja-JP" sz="1000" dirty="0">
                <a:solidFill>
                  <a:schemeClr val="tx1">
                    <a:lumMod val="65000"/>
                    <a:lumOff val="35000"/>
                  </a:schemeClr>
                </a:solidFill>
                <a:latin typeface="BIZ UDPGothic" panose="020B0400000000000000" pitchFamily="34" charset="-128"/>
                <a:ea typeface="BIZ UDPGothic" panose="020B0400000000000000" pitchFamily="34" charset="-128"/>
              </a:rPr>
              <a:t>.9%</a:t>
            </a:r>
          </a:p>
        </p:txBody>
      </p:sp>
      <p:sp>
        <p:nvSpPr>
          <p:cNvPr id="52" name="テキスト ボックス 51">
            <a:extLst>
              <a:ext uri="{FF2B5EF4-FFF2-40B4-BE49-F238E27FC236}">
                <a16:creationId xmlns:a16="http://schemas.microsoft.com/office/drawing/2014/main" id="{7DB0B9A0-1679-D957-5457-B5DFADD1DD8F}"/>
              </a:ext>
            </a:extLst>
          </p:cNvPr>
          <p:cNvSpPr txBox="1"/>
          <p:nvPr/>
        </p:nvSpPr>
        <p:spPr>
          <a:xfrm>
            <a:off x="436567" y="5949280"/>
            <a:ext cx="3767378" cy="523220"/>
          </a:xfrm>
          <a:prstGeom prst="rect">
            <a:avLst/>
          </a:prstGeom>
          <a:noFill/>
        </p:spPr>
        <p:txBody>
          <a:bodyPr wrap="none" rtlCol="0">
            <a:spAutoFit/>
          </a:bodyPr>
          <a:lstStyle/>
          <a:p>
            <a:pPr algn="l"/>
            <a:r>
              <a:rPr kumimoji="1"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漂着ごみは、個数では漁具と生活ごみが半々</a:t>
            </a:r>
            <a:endParaRPr kumimoji="1" lang="en-US" altLang="ja-JP" sz="1400" dirty="0">
              <a:solidFill>
                <a:schemeClr val="tx1">
                  <a:lumMod val="75000"/>
                  <a:lumOff val="25000"/>
                </a:schemeClr>
              </a:solidFill>
              <a:latin typeface="BIZ UDPGothic" panose="020B0400000000000000" pitchFamily="34" charset="-128"/>
              <a:ea typeface="BIZ UDPGothic" panose="020B0400000000000000" pitchFamily="34" charset="-128"/>
            </a:endParaRPr>
          </a:p>
          <a:p>
            <a:pPr algn="l"/>
            <a:r>
              <a:rPr lang="ja-JP" altLang="en-US" sz="1400">
                <a:solidFill>
                  <a:schemeClr val="tx1">
                    <a:lumMod val="75000"/>
                    <a:lumOff val="25000"/>
                  </a:schemeClr>
                </a:solidFill>
                <a:latin typeface="BIZ UDPGothic" panose="020B0400000000000000" pitchFamily="34" charset="-128"/>
                <a:ea typeface="BIZ UDPGothic" panose="020B0400000000000000" pitchFamily="34" charset="-128"/>
              </a:rPr>
              <a:t>重量では漁具が６割とやや多い</a:t>
            </a:r>
            <a:endParaRPr kumimoji="1" lang="en-US" altLang="ja-JP" sz="1400" dirty="0">
              <a:solidFill>
                <a:schemeClr val="tx1">
                  <a:lumMod val="75000"/>
                  <a:lumOff val="25000"/>
                </a:schemeClr>
              </a:solidFill>
              <a:latin typeface="BIZ UDPGothic" panose="020B0400000000000000" pitchFamily="34" charset="-128"/>
              <a:ea typeface="BIZ UDPGothic" panose="020B0400000000000000" pitchFamily="34" charset="-128"/>
            </a:endParaRPr>
          </a:p>
        </p:txBody>
      </p:sp>
      <p:sp>
        <p:nvSpPr>
          <p:cNvPr id="2" name="コンテンツ プレースホルダー 1">
            <a:extLst>
              <a:ext uri="{FF2B5EF4-FFF2-40B4-BE49-F238E27FC236}">
                <a16:creationId xmlns:a16="http://schemas.microsoft.com/office/drawing/2014/main" id="{8057BF5C-4C7C-77B5-E518-29D353C3A9A9}"/>
              </a:ext>
            </a:extLst>
          </p:cNvPr>
          <p:cNvSpPr>
            <a:spLocks noGrp="1"/>
          </p:cNvSpPr>
          <p:nvPr>
            <p:ph idx="1"/>
          </p:nvPr>
        </p:nvSpPr>
        <p:spPr>
          <a:xfrm>
            <a:off x="467544" y="836712"/>
            <a:ext cx="8262918" cy="936104"/>
          </a:xfrm>
        </p:spPr>
        <p:txBody>
          <a:bodyPr>
            <a:normAutofit/>
          </a:bodyPr>
          <a:lstStyle/>
          <a:p>
            <a:pPr marL="0" indent="0">
              <a:buNone/>
            </a:pPr>
            <a:r>
              <a:rPr kumimoji="1" lang="ja-JP" altLang="en-US" dirty="0"/>
              <a:t>環境省が公表している日本の黒潮流域の生活ごみと漁具の内訳を紹介します。</a:t>
            </a:r>
          </a:p>
        </p:txBody>
      </p:sp>
    </p:spTree>
    <p:extLst>
      <p:ext uri="{BB962C8B-B14F-4D97-AF65-F5344CB8AC3E}">
        <p14:creationId xmlns:p14="http://schemas.microsoft.com/office/powerpoint/2010/main" val="328663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BEE6FE74-E8C8-7BD6-D1E8-230C768AEE61}"/>
              </a:ext>
            </a:extLst>
          </p:cNvPr>
          <p:cNvSpPr>
            <a:spLocks noGrp="1"/>
          </p:cNvSpPr>
          <p:nvPr>
            <p:ph type="title"/>
          </p:nvPr>
        </p:nvSpPr>
        <p:spPr>
          <a:xfrm>
            <a:off x="251520" y="108743"/>
            <a:ext cx="7128792" cy="555376"/>
          </a:xfrm>
        </p:spPr>
        <p:txBody>
          <a:bodyPr>
            <a:normAutofit/>
          </a:bodyPr>
          <a:lstStyle/>
          <a:p>
            <a:r>
              <a:rPr kumimoji="1" lang="en-US" altLang="ja-JP" sz="1800" dirty="0"/>
              <a:t>1</a:t>
            </a:r>
            <a:r>
              <a:rPr kumimoji="1" lang="ja-JP" altLang="en-US" sz="1800" dirty="0"/>
              <a:t>．県内の主な取組　</a:t>
            </a:r>
            <a:r>
              <a:rPr kumimoji="1" lang="en-US" altLang="ja-JP" sz="1800" dirty="0"/>
              <a:t>(2)</a:t>
            </a:r>
            <a:r>
              <a:rPr kumimoji="1" lang="ja-JP" altLang="en-US" sz="1800" dirty="0"/>
              <a:t>発生抑制対策　　③民間の取組</a:t>
            </a:r>
            <a:r>
              <a:rPr kumimoji="1" lang="en-US" altLang="ja-JP" sz="1800" dirty="0"/>
              <a:t>-2</a:t>
            </a:r>
            <a:endParaRPr kumimoji="1" lang="ja-JP" altLang="en-US" sz="1800" dirty="0"/>
          </a:p>
        </p:txBody>
      </p:sp>
      <p:pic>
        <p:nvPicPr>
          <p:cNvPr id="8" name="図 7">
            <a:extLst>
              <a:ext uri="{FF2B5EF4-FFF2-40B4-BE49-F238E27FC236}">
                <a16:creationId xmlns:a16="http://schemas.microsoft.com/office/drawing/2014/main" id="{902EAC58-6243-EADA-CCD1-C2D9162C4DB9}"/>
              </a:ext>
            </a:extLst>
          </p:cNvPr>
          <p:cNvPicPr>
            <a:picLocks noChangeAspect="1"/>
          </p:cNvPicPr>
          <p:nvPr/>
        </p:nvPicPr>
        <p:blipFill>
          <a:blip r:embed="rId3"/>
          <a:stretch>
            <a:fillRect/>
          </a:stretch>
        </p:blipFill>
        <p:spPr>
          <a:xfrm>
            <a:off x="179512" y="1099904"/>
            <a:ext cx="4328160" cy="5425440"/>
          </a:xfrm>
          <a:prstGeom prst="rect">
            <a:avLst/>
          </a:prstGeom>
        </p:spPr>
      </p:pic>
      <p:pic>
        <p:nvPicPr>
          <p:cNvPr id="9" name="図 8">
            <a:extLst>
              <a:ext uri="{FF2B5EF4-FFF2-40B4-BE49-F238E27FC236}">
                <a16:creationId xmlns:a16="http://schemas.microsoft.com/office/drawing/2014/main" id="{F7BF495D-E00F-BE98-5DCF-86A5325B0F71}"/>
              </a:ext>
            </a:extLst>
          </p:cNvPr>
          <p:cNvPicPr>
            <a:picLocks noChangeAspect="1"/>
          </p:cNvPicPr>
          <p:nvPr/>
        </p:nvPicPr>
        <p:blipFill>
          <a:blip r:embed="rId4"/>
          <a:stretch>
            <a:fillRect/>
          </a:stretch>
        </p:blipFill>
        <p:spPr>
          <a:xfrm>
            <a:off x="4639756" y="1084664"/>
            <a:ext cx="4396740" cy="5440680"/>
          </a:xfrm>
          <a:prstGeom prst="rect">
            <a:avLst/>
          </a:prstGeom>
        </p:spPr>
      </p:pic>
    </p:spTree>
    <p:extLst>
      <p:ext uri="{BB962C8B-B14F-4D97-AF65-F5344CB8AC3E}">
        <p14:creationId xmlns:p14="http://schemas.microsoft.com/office/powerpoint/2010/main" val="190535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867CE80B-AE6A-C173-4AA2-4F860109B793}"/>
              </a:ext>
            </a:extLst>
          </p:cNvPr>
          <p:cNvSpPr>
            <a:spLocks noGrp="1"/>
          </p:cNvSpPr>
          <p:nvPr>
            <p:ph type="title"/>
          </p:nvPr>
        </p:nvSpPr>
        <p:spPr>
          <a:xfrm>
            <a:off x="251520" y="108743"/>
            <a:ext cx="7128792" cy="555376"/>
          </a:xfrm>
        </p:spPr>
        <p:txBody>
          <a:bodyPr>
            <a:normAutofit/>
          </a:bodyPr>
          <a:lstStyle/>
          <a:p>
            <a:r>
              <a:rPr kumimoji="1" lang="en-US" altLang="ja-JP" sz="1800" dirty="0"/>
              <a:t>(2)</a:t>
            </a:r>
            <a:r>
              <a:rPr kumimoji="1" lang="ja-JP" altLang="en-US" sz="1800" dirty="0"/>
              <a:t>発生抑制対策　</a:t>
            </a:r>
            <a:r>
              <a:rPr lang="en-US" altLang="ja-JP" sz="1800" dirty="0"/>
              <a:t>【</a:t>
            </a:r>
            <a:r>
              <a:rPr lang="ja-JP" altLang="en-US" sz="1800" dirty="0"/>
              <a:t>参考</a:t>
            </a:r>
            <a:r>
              <a:rPr lang="en-US" altLang="ja-JP" sz="1800" dirty="0"/>
              <a:t>】</a:t>
            </a:r>
            <a:r>
              <a:rPr kumimoji="1" lang="ja-JP" altLang="en-US" sz="1800" dirty="0"/>
              <a:t>台湾の主な取組み　</a:t>
            </a:r>
          </a:p>
        </p:txBody>
      </p:sp>
      <p:pic>
        <p:nvPicPr>
          <p:cNvPr id="2" name="図 1">
            <a:extLst>
              <a:ext uri="{FF2B5EF4-FFF2-40B4-BE49-F238E27FC236}">
                <a16:creationId xmlns:a16="http://schemas.microsoft.com/office/drawing/2014/main" id="{B81DEAA6-814C-8EA9-63CF-B66CABD1557C}"/>
              </a:ext>
            </a:extLst>
          </p:cNvPr>
          <p:cNvPicPr>
            <a:picLocks noChangeAspect="1"/>
          </p:cNvPicPr>
          <p:nvPr/>
        </p:nvPicPr>
        <p:blipFill>
          <a:blip r:embed="rId2"/>
          <a:stretch>
            <a:fillRect/>
          </a:stretch>
        </p:blipFill>
        <p:spPr>
          <a:xfrm>
            <a:off x="251400" y="844252"/>
            <a:ext cx="8641080" cy="5753100"/>
          </a:xfrm>
          <a:prstGeom prst="rect">
            <a:avLst/>
          </a:prstGeom>
        </p:spPr>
      </p:pic>
    </p:spTree>
    <p:extLst>
      <p:ext uri="{BB962C8B-B14F-4D97-AF65-F5344CB8AC3E}">
        <p14:creationId xmlns:p14="http://schemas.microsoft.com/office/powerpoint/2010/main" val="393069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4C66-C769-B42A-7581-19AA8162385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BDE8A71-0B60-E207-F881-386667B88C7A}"/>
              </a:ext>
            </a:extLst>
          </p:cNvPr>
          <p:cNvSpPr>
            <a:spLocks noGrp="1"/>
          </p:cNvSpPr>
          <p:nvPr>
            <p:ph type="title"/>
          </p:nvPr>
        </p:nvSpPr>
        <p:spPr>
          <a:xfrm>
            <a:off x="251520" y="108743"/>
            <a:ext cx="6912768" cy="555376"/>
          </a:xfrm>
        </p:spPr>
        <p:txBody>
          <a:bodyPr>
            <a:normAutofit fontScale="90000"/>
          </a:bodyPr>
          <a:lstStyle/>
          <a:p>
            <a:r>
              <a:rPr kumimoji="1" lang="en-US" altLang="ja-JP" dirty="0"/>
              <a:t>1</a:t>
            </a:r>
            <a:r>
              <a:rPr kumimoji="1" lang="ja-JP" altLang="en-US" dirty="0"/>
              <a:t>．県内の主な取組　</a:t>
            </a:r>
            <a:r>
              <a:rPr kumimoji="1" lang="en-US" altLang="ja-JP" dirty="0"/>
              <a:t>(3)</a:t>
            </a:r>
            <a:r>
              <a:rPr kumimoji="1" lang="ja-JP" altLang="en-US" dirty="0"/>
              <a:t>実態把握のための調査方法　</a:t>
            </a:r>
            <a:r>
              <a:rPr kumimoji="1" lang="en-US" altLang="ja-JP" dirty="0">
                <a:solidFill>
                  <a:schemeClr val="tx1"/>
                </a:solidFill>
              </a:rPr>
              <a:t>【</a:t>
            </a:r>
            <a:r>
              <a:rPr kumimoji="1" lang="ja-JP" altLang="en-US" dirty="0">
                <a:solidFill>
                  <a:schemeClr val="tx1"/>
                </a:solidFill>
              </a:rPr>
              <a:t>解説</a:t>
            </a:r>
            <a:r>
              <a:rPr kumimoji="1" lang="en-US" altLang="ja-JP" dirty="0">
                <a:solidFill>
                  <a:schemeClr val="tx1"/>
                </a:solidFill>
              </a:rPr>
              <a:t>】</a:t>
            </a:r>
            <a:endParaRPr kumimoji="1" lang="ja-JP" altLang="en-US" dirty="0">
              <a:solidFill>
                <a:schemeClr val="tx1"/>
              </a:solidFill>
            </a:endParaRPr>
          </a:p>
        </p:txBody>
      </p:sp>
      <p:sp>
        <p:nvSpPr>
          <p:cNvPr id="8" name="コンテンツ プレースホルダー 1">
            <a:extLst>
              <a:ext uri="{FF2B5EF4-FFF2-40B4-BE49-F238E27FC236}">
                <a16:creationId xmlns:a16="http://schemas.microsoft.com/office/drawing/2014/main" id="{F4BE18DA-7826-48E6-B373-17EC43345B67}"/>
              </a:ext>
            </a:extLst>
          </p:cNvPr>
          <p:cNvSpPr>
            <a:spLocks noGrp="1"/>
          </p:cNvSpPr>
          <p:nvPr>
            <p:ph idx="1"/>
          </p:nvPr>
        </p:nvSpPr>
        <p:spPr>
          <a:xfrm>
            <a:off x="467544" y="980728"/>
            <a:ext cx="8262918" cy="1008112"/>
          </a:xfrm>
        </p:spPr>
        <p:txBody>
          <a:bodyPr>
            <a:normAutofit fontScale="85000" lnSpcReduction="20000"/>
          </a:bodyPr>
          <a:lstStyle/>
          <a:p>
            <a:pPr marL="0" indent="0">
              <a:buNone/>
            </a:pPr>
            <a:r>
              <a:rPr kumimoji="1" lang="ja-JP" altLang="en-US" dirty="0"/>
              <a:t>　海岸漂着物を含めた海洋ごみ（海洋ごみとは、漂流・漂着・海底ごみ等の総称です）の実態把握のための調査には様々な方法があります。</a:t>
            </a:r>
            <a:endParaRPr kumimoji="1" lang="en-US" altLang="ja-JP" dirty="0"/>
          </a:p>
          <a:p>
            <a:pPr marL="0" indent="0">
              <a:buNone/>
            </a:pPr>
            <a:r>
              <a:rPr lang="ja-JP" altLang="en-US" dirty="0"/>
              <a:t>　</a:t>
            </a:r>
            <a:r>
              <a:rPr kumimoji="1" lang="ja-JP" altLang="en-US" dirty="0"/>
              <a:t>本資料では、①海岸漂着物調査、②海岸におけるマイクロプラスチック調査、③海底ごみ調査について調査方法を解説します。</a:t>
            </a:r>
            <a:endParaRPr kumimoji="1" lang="en-US" altLang="ja-JP" dirty="0"/>
          </a:p>
          <a:p>
            <a:pPr marL="0" indent="0">
              <a:buNone/>
            </a:pPr>
            <a:endParaRPr kumimoji="1" lang="en-US" altLang="ja-JP" dirty="0"/>
          </a:p>
        </p:txBody>
      </p:sp>
      <p:sp>
        <p:nvSpPr>
          <p:cNvPr id="4" name="コンテンツ プレースホルダー 1">
            <a:extLst>
              <a:ext uri="{FF2B5EF4-FFF2-40B4-BE49-F238E27FC236}">
                <a16:creationId xmlns:a16="http://schemas.microsoft.com/office/drawing/2014/main" id="{DC67A6B5-FBDC-C034-AD8A-724781ACE6EA}"/>
              </a:ext>
            </a:extLst>
          </p:cNvPr>
          <p:cNvSpPr txBox="1">
            <a:spLocks/>
          </p:cNvSpPr>
          <p:nvPr/>
        </p:nvSpPr>
        <p:spPr>
          <a:xfrm>
            <a:off x="440541" y="2060848"/>
            <a:ext cx="8262918" cy="4464496"/>
          </a:xfrm>
          <a:prstGeom prst="rect">
            <a:avLst/>
          </a:prstGeom>
          <a:solidFill>
            <a:srgbClr val="F7FFAB"/>
          </a:solidFill>
          <a:ln>
            <a:solidFill>
              <a:schemeClr val="tx1"/>
            </a:solidFill>
          </a:ln>
        </p:spPr>
        <p:txBody>
          <a:bodyPr vert="horz" lIns="91440" tIns="45720" rIns="91440" bIns="45720" rtlCol="0">
            <a:normAutofit fontScale="850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dirty="0"/>
              <a:t>【</a:t>
            </a:r>
            <a:r>
              <a:rPr lang="ja-JP" altLang="en-US" dirty="0"/>
              <a:t>どんなデータが必要で、そのためにはどのような調査方法が適しているか？</a:t>
            </a:r>
            <a:r>
              <a:rPr lang="en-US" altLang="ja-JP" dirty="0"/>
              <a:t>】</a:t>
            </a:r>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例えば、海岸漂着物の漂着状況を把握するための調査は、把握したいデータの種類によって調査方法が変わります。代表的なものは以下のとおりです。</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①海岸漂着物の組成</a:t>
            </a:r>
            <a:endParaRPr lang="en-US" altLang="ja-JP" dirty="0"/>
          </a:p>
          <a:p>
            <a:pPr marL="0" indent="0">
              <a:buFont typeface="Arial" panose="020B0604020202020204" pitchFamily="34" charset="0"/>
              <a:buNone/>
            </a:pPr>
            <a:r>
              <a:rPr lang="ja-JP" altLang="en-US" dirty="0"/>
              <a:t>　海岸漂着物の組成とは、種類毎の割合です。海岸漂着物を回収し、種類毎に量や個数などを調べることにより、海岸漂着物の組成を把握できます。</a:t>
            </a:r>
            <a:br>
              <a:rPr lang="en-US" altLang="ja-JP" dirty="0"/>
            </a:br>
            <a:r>
              <a:rPr lang="ja-JP" altLang="en-US" dirty="0"/>
              <a:t>　→通常の海岸清掃活動においてごみの分別を行い、種類ごとの袋数などを記録すれば海岸漂着物の組成を調べることができます。</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②海岸漂着物の現存量（海岸の漂着量）</a:t>
            </a:r>
            <a:endParaRPr lang="en-US" altLang="ja-JP" dirty="0"/>
          </a:p>
          <a:p>
            <a:pPr marL="0" indent="0">
              <a:buFont typeface="Arial" panose="020B0604020202020204" pitchFamily="34" charset="0"/>
              <a:buNone/>
            </a:pPr>
            <a:r>
              <a:rPr lang="ja-JP" altLang="en-US" dirty="0"/>
              <a:t>　海岸漂着物の現存量とは、海岸漂着物の回収を行ったときの海岸漂着物の量です。回収した海岸漂着物の重量や容量を調べることにより、現存量を把握できます。</a:t>
            </a:r>
            <a:br>
              <a:rPr lang="en-US" altLang="ja-JP" dirty="0"/>
            </a:br>
            <a:r>
              <a:rPr lang="ja-JP" altLang="en-US" dirty="0"/>
              <a:t>　→通常の海岸清掃活動においてもごみの容量はごみ袋の数から算出することもできます。</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③一定期間（例えば季節）の漂着量や年間漂着量</a:t>
            </a:r>
            <a:endParaRPr lang="en-US" altLang="ja-JP" dirty="0"/>
          </a:p>
          <a:p>
            <a:pPr marL="0" indent="0">
              <a:buFont typeface="Arial" panose="020B0604020202020204" pitchFamily="34" charset="0"/>
              <a:buNone/>
            </a:pPr>
            <a:r>
              <a:rPr lang="ja-JP" altLang="en-US" dirty="0"/>
              <a:t>　同じ海岸の同じ範囲において、定期的・継続的に海岸漂着物を回収しその量を調べ続けることにより、一定期間や一年間の漂着量を算出することができます。</a:t>
            </a:r>
          </a:p>
        </p:txBody>
      </p:sp>
    </p:spTree>
    <p:extLst>
      <p:ext uri="{BB962C8B-B14F-4D97-AF65-F5344CB8AC3E}">
        <p14:creationId xmlns:p14="http://schemas.microsoft.com/office/powerpoint/2010/main" val="20581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A57F2-03EE-DF0B-3847-BD351FA10D7D}"/>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AF89E49-ED31-3D8E-20B7-DCBAFCF302FA}"/>
              </a:ext>
            </a:extLst>
          </p:cNvPr>
          <p:cNvSpPr>
            <a:spLocks noGrp="1"/>
          </p:cNvSpPr>
          <p:nvPr>
            <p:ph type="title"/>
          </p:nvPr>
        </p:nvSpPr>
        <p:spPr>
          <a:xfrm>
            <a:off x="251520" y="108743"/>
            <a:ext cx="8352928" cy="555376"/>
          </a:xfrm>
        </p:spPr>
        <p:txBody>
          <a:bodyPr>
            <a:normAutofit fontScale="90000"/>
          </a:bodyPr>
          <a:lstStyle/>
          <a:p>
            <a:r>
              <a:rPr kumimoji="1" lang="en-US" altLang="ja-JP" dirty="0"/>
              <a:t>1</a:t>
            </a:r>
            <a:r>
              <a:rPr kumimoji="1" lang="ja-JP" altLang="en-US" dirty="0"/>
              <a:t>．県内の主な取組　</a:t>
            </a:r>
            <a:r>
              <a:rPr kumimoji="1" lang="en-US" altLang="ja-JP" dirty="0"/>
              <a:t>(3)</a:t>
            </a:r>
            <a:r>
              <a:rPr kumimoji="1" lang="ja-JP" altLang="en-US" dirty="0"/>
              <a:t>実態把握のための調査　①海岸漂着物調査方法</a:t>
            </a:r>
            <a:r>
              <a:rPr kumimoji="1" lang="en-US" altLang="ja-JP" sz="2000" dirty="0"/>
              <a:t>-1</a:t>
            </a:r>
            <a:endParaRPr kumimoji="1" lang="ja-JP" altLang="en-US" dirty="0"/>
          </a:p>
        </p:txBody>
      </p:sp>
      <p:sp>
        <p:nvSpPr>
          <p:cNvPr id="4" name="コンテンツ プレースホルダー 1">
            <a:extLst>
              <a:ext uri="{FF2B5EF4-FFF2-40B4-BE49-F238E27FC236}">
                <a16:creationId xmlns:a16="http://schemas.microsoft.com/office/drawing/2014/main" id="{61065BAA-C181-72E2-57BF-7D513DB82E31}"/>
              </a:ext>
            </a:extLst>
          </p:cNvPr>
          <p:cNvSpPr txBox="1">
            <a:spLocks/>
          </p:cNvSpPr>
          <p:nvPr/>
        </p:nvSpPr>
        <p:spPr>
          <a:xfrm>
            <a:off x="35496" y="836712"/>
            <a:ext cx="2448272" cy="5832648"/>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300" dirty="0"/>
              <a:t>前ページで解説したとおり、海岸漂着物の組成や現存量（海岸の漂着量）は、海岸清掃活動においてごみの分別を行い、種類ごとの袋数などから求めることができます。ここでは、沖縄県や県内の一部の市町村で実施している調査方法を紹介します。</a:t>
            </a:r>
            <a:endParaRPr lang="en-US" altLang="ja-JP" sz="1300" dirty="0"/>
          </a:p>
          <a:p>
            <a:pPr marL="0" indent="0">
              <a:buFont typeface="Arial" panose="020B0604020202020204" pitchFamily="34" charset="0"/>
              <a:buNone/>
            </a:pPr>
            <a:endParaRPr lang="en-US" altLang="ja-JP" sz="1300" dirty="0"/>
          </a:p>
          <a:p>
            <a:pPr marL="0" indent="0">
              <a:buFont typeface="Arial" panose="020B0604020202020204" pitchFamily="34" charset="0"/>
              <a:buNone/>
            </a:pPr>
            <a:r>
              <a:rPr lang="ja-JP" altLang="en-US" sz="1300" dirty="0"/>
              <a:t>沖縄県が実施しているモニタリング調査では、右のような調査要領を定め、調査対象地点における既漂着ごみを一旦回収する”リセット回収”を実施した後、概ね２ヶ月が経過した最初の月を開始月として、概ね２ヶ月ごとに調査を行い、前回調査時からの間に増加した漂着ごみの量を測定しています。</a:t>
            </a:r>
            <a:endParaRPr lang="en-US" altLang="ja-JP" sz="1300" dirty="0"/>
          </a:p>
          <a:p>
            <a:pPr marL="0" indent="0">
              <a:buFont typeface="Arial" panose="020B0604020202020204" pitchFamily="34" charset="0"/>
              <a:buNone/>
            </a:pPr>
            <a:endParaRPr lang="en-US" altLang="ja-JP" dirty="0"/>
          </a:p>
        </p:txBody>
      </p:sp>
      <p:pic>
        <p:nvPicPr>
          <p:cNvPr id="2" name="図 1">
            <a:extLst>
              <a:ext uri="{FF2B5EF4-FFF2-40B4-BE49-F238E27FC236}">
                <a16:creationId xmlns:a16="http://schemas.microsoft.com/office/drawing/2014/main" id="{C5B12A49-1943-3D6C-106F-E70F2BBE2B48}"/>
              </a:ext>
            </a:extLst>
          </p:cNvPr>
          <p:cNvPicPr>
            <a:picLocks noChangeAspect="1"/>
          </p:cNvPicPr>
          <p:nvPr/>
        </p:nvPicPr>
        <p:blipFill>
          <a:blip r:embed="rId2"/>
          <a:stretch>
            <a:fillRect/>
          </a:stretch>
        </p:blipFill>
        <p:spPr>
          <a:xfrm>
            <a:off x="2555776" y="836712"/>
            <a:ext cx="3240360" cy="5768530"/>
          </a:xfrm>
          <a:prstGeom prst="rect">
            <a:avLst/>
          </a:prstGeom>
        </p:spPr>
      </p:pic>
      <p:pic>
        <p:nvPicPr>
          <p:cNvPr id="5" name="図 4">
            <a:extLst>
              <a:ext uri="{FF2B5EF4-FFF2-40B4-BE49-F238E27FC236}">
                <a16:creationId xmlns:a16="http://schemas.microsoft.com/office/drawing/2014/main" id="{2A4E97AB-5D1E-E2EA-6A3F-DA8ADCFCBE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378" y="764704"/>
            <a:ext cx="3332134" cy="5768530"/>
          </a:xfrm>
          <a:prstGeom prst="rect">
            <a:avLst/>
          </a:prstGeom>
          <a:noFill/>
          <a:ln>
            <a:noFill/>
          </a:ln>
        </p:spPr>
      </p:pic>
      <p:sp>
        <p:nvSpPr>
          <p:cNvPr id="6" name="コンテンツ プレースホルダー 1">
            <a:extLst>
              <a:ext uri="{FF2B5EF4-FFF2-40B4-BE49-F238E27FC236}">
                <a16:creationId xmlns:a16="http://schemas.microsoft.com/office/drawing/2014/main" id="{D35E0B78-FDF9-E7D6-DE3B-E52F2C598E5D}"/>
              </a:ext>
            </a:extLst>
          </p:cNvPr>
          <p:cNvSpPr txBox="1">
            <a:spLocks/>
          </p:cNvSpPr>
          <p:nvPr/>
        </p:nvSpPr>
        <p:spPr>
          <a:xfrm>
            <a:off x="2483768" y="772595"/>
            <a:ext cx="6624736" cy="5760640"/>
          </a:xfrm>
          <a:prstGeom prst="rect">
            <a:avLst/>
          </a:prstGeom>
          <a:ln w="19050">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endParaRPr lang="en-US" altLang="ja-JP" sz="1100" dirty="0"/>
          </a:p>
        </p:txBody>
      </p:sp>
    </p:spTree>
    <p:extLst>
      <p:ext uri="{BB962C8B-B14F-4D97-AF65-F5344CB8AC3E}">
        <p14:creationId xmlns:p14="http://schemas.microsoft.com/office/powerpoint/2010/main" val="218390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A57F2-03EE-DF0B-3847-BD351FA10D7D}"/>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AF89E49-ED31-3D8E-20B7-DCBAFCF302FA}"/>
              </a:ext>
            </a:extLst>
          </p:cNvPr>
          <p:cNvSpPr>
            <a:spLocks noGrp="1"/>
          </p:cNvSpPr>
          <p:nvPr>
            <p:ph type="title"/>
          </p:nvPr>
        </p:nvSpPr>
        <p:spPr>
          <a:xfrm>
            <a:off x="251520" y="108743"/>
            <a:ext cx="8280920" cy="555376"/>
          </a:xfrm>
        </p:spPr>
        <p:txBody>
          <a:bodyPr>
            <a:normAutofit fontScale="90000"/>
          </a:bodyPr>
          <a:lstStyle/>
          <a:p>
            <a:r>
              <a:rPr kumimoji="1" lang="en-US" altLang="ja-JP" dirty="0"/>
              <a:t>1</a:t>
            </a:r>
            <a:r>
              <a:rPr kumimoji="1" lang="ja-JP" altLang="en-US" dirty="0"/>
              <a:t>．県内の主な取組　</a:t>
            </a:r>
            <a:r>
              <a:rPr kumimoji="1" lang="en-US" altLang="ja-JP" dirty="0"/>
              <a:t>(3)</a:t>
            </a:r>
            <a:r>
              <a:rPr kumimoji="1" lang="ja-JP" altLang="en-US" dirty="0"/>
              <a:t>実態把握のための調査　①海岸漂着物調査方法</a:t>
            </a:r>
            <a:r>
              <a:rPr kumimoji="1" lang="en-US" altLang="ja-JP" sz="2000" dirty="0"/>
              <a:t>-2</a:t>
            </a:r>
            <a:endParaRPr kumimoji="1" lang="ja-JP" altLang="en-US" dirty="0"/>
          </a:p>
        </p:txBody>
      </p:sp>
      <p:sp>
        <p:nvSpPr>
          <p:cNvPr id="4" name="コンテンツ プレースホルダー 1">
            <a:extLst>
              <a:ext uri="{FF2B5EF4-FFF2-40B4-BE49-F238E27FC236}">
                <a16:creationId xmlns:a16="http://schemas.microsoft.com/office/drawing/2014/main" id="{61065BAA-C181-72E2-57BF-7D513DB82E31}"/>
              </a:ext>
            </a:extLst>
          </p:cNvPr>
          <p:cNvSpPr txBox="1">
            <a:spLocks/>
          </p:cNvSpPr>
          <p:nvPr/>
        </p:nvSpPr>
        <p:spPr>
          <a:xfrm>
            <a:off x="35496" y="836712"/>
            <a:ext cx="2354478" cy="5832648"/>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300" dirty="0"/>
              <a:t>沖縄県が実施しているモニタリング調査では、右のデータシートを活用しており、定期的に調査することで、海岸漂着物の組成、漂着量、時期別の漂着量増減、製造国（製造国を調べられるのはペットボトルや飲料缶など一部の種類）を知ることができます。</a:t>
            </a:r>
            <a:endParaRPr lang="en-US" altLang="ja-JP" sz="1300" dirty="0"/>
          </a:p>
          <a:p>
            <a:pPr marL="0" indent="0">
              <a:buFont typeface="Arial" panose="020B0604020202020204" pitchFamily="34" charset="0"/>
              <a:buNone/>
            </a:pPr>
            <a:endParaRPr lang="en-US" altLang="ja-JP" sz="1300" dirty="0"/>
          </a:p>
          <a:p>
            <a:pPr marL="0" indent="0">
              <a:buFont typeface="Arial" panose="020B0604020202020204" pitchFamily="34" charset="0"/>
              <a:buNone/>
            </a:pPr>
            <a:endParaRPr lang="en-US" altLang="ja-JP" sz="1300" dirty="0"/>
          </a:p>
          <a:p>
            <a:pPr marL="0" indent="0">
              <a:buFont typeface="Arial" panose="020B0604020202020204" pitchFamily="34" charset="0"/>
              <a:buNone/>
            </a:pPr>
            <a:r>
              <a:rPr lang="ja-JP" altLang="en-US" sz="1300" dirty="0"/>
              <a:t>ペットボトルや飲料缶の製造国は、バーコードの下に記されている数字の左から３桁により調べることができます。</a:t>
            </a:r>
            <a:endParaRPr lang="en-US" altLang="ja-JP" sz="1300" dirty="0"/>
          </a:p>
          <a:p>
            <a:pPr marL="0" indent="0">
              <a:buFont typeface="Arial" panose="020B0604020202020204" pitchFamily="34" charset="0"/>
              <a:buNone/>
            </a:pPr>
            <a:endParaRPr lang="en-US" altLang="ja-JP" dirty="0"/>
          </a:p>
        </p:txBody>
      </p:sp>
      <p:sp>
        <p:nvSpPr>
          <p:cNvPr id="6" name="コンテンツ プレースホルダー 1">
            <a:extLst>
              <a:ext uri="{FF2B5EF4-FFF2-40B4-BE49-F238E27FC236}">
                <a16:creationId xmlns:a16="http://schemas.microsoft.com/office/drawing/2014/main" id="{D35E0B78-FDF9-E7D6-DE3B-E52F2C598E5D}"/>
              </a:ext>
            </a:extLst>
          </p:cNvPr>
          <p:cNvSpPr txBox="1">
            <a:spLocks/>
          </p:cNvSpPr>
          <p:nvPr/>
        </p:nvSpPr>
        <p:spPr>
          <a:xfrm>
            <a:off x="2389974" y="772594"/>
            <a:ext cx="6718530" cy="5896765"/>
          </a:xfrm>
          <a:prstGeom prst="rect">
            <a:avLst/>
          </a:prstGeom>
          <a:ln w="19050">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endParaRPr lang="en-US" altLang="ja-JP" sz="1100" dirty="0"/>
          </a:p>
        </p:txBody>
      </p:sp>
      <p:pic>
        <p:nvPicPr>
          <p:cNvPr id="7" name="図 6">
            <a:extLst>
              <a:ext uri="{FF2B5EF4-FFF2-40B4-BE49-F238E27FC236}">
                <a16:creationId xmlns:a16="http://schemas.microsoft.com/office/drawing/2014/main" id="{BAB9D021-A681-6F23-6284-5156CC0AFA71}"/>
              </a:ext>
            </a:extLst>
          </p:cNvPr>
          <p:cNvPicPr>
            <a:picLocks noChangeAspect="1"/>
          </p:cNvPicPr>
          <p:nvPr/>
        </p:nvPicPr>
        <p:blipFill>
          <a:blip r:embed="rId2"/>
          <a:stretch>
            <a:fillRect/>
          </a:stretch>
        </p:blipFill>
        <p:spPr>
          <a:xfrm>
            <a:off x="2479418" y="808527"/>
            <a:ext cx="3244710" cy="5860832"/>
          </a:xfrm>
          <a:prstGeom prst="rect">
            <a:avLst/>
          </a:prstGeom>
        </p:spPr>
      </p:pic>
      <p:pic>
        <p:nvPicPr>
          <p:cNvPr id="8" name="図 7">
            <a:extLst>
              <a:ext uri="{FF2B5EF4-FFF2-40B4-BE49-F238E27FC236}">
                <a16:creationId xmlns:a16="http://schemas.microsoft.com/office/drawing/2014/main" id="{22F08FC3-946E-04DE-4F65-98520CD291CF}"/>
              </a:ext>
            </a:extLst>
          </p:cNvPr>
          <p:cNvPicPr>
            <a:picLocks noChangeAspect="1"/>
          </p:cNvPicPr>
          <p:nvPr/>
        </p:nvPicPr>
        <p:blipFill>
          <a:blip r:embed="rId3"/>
          <a:stretch>
            <a:fillRect/>
          </a:stretch>
        </p:blipFill>
        <p:spPr>
          <a:xfrm>
            <a:off x="5795407" y="808526"/>
            <a:ext cx="3219304" cy="5788825"/>
          </a:xfrm>
          <a:prstGeom prst="rect">
            <a:avLst/>
          </a:prstGeom>
          <a:ln>
            <a:solidFill>
              <a:schemeClr val="tx1"/>
            </a:solidFill>
          </a:ln>
        </p:spPr>
      </p:pic>
    </p:spTree>
    <p:extLst>
      <p:ext uri="{BB962C8B-B14F-4D97-AF65-F5344CB8AC3E}">
        <p14:creationId xmlns:p14="http://schemas.microsoft.com/office/powerpoint/2010/main" val="1436192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A3B3F-7953-F7DC-2037-D5725344E19F}"/>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B5F98-9938-B0B8-7258-0D4E58D1548E}"/>
              </a:ext>
            </a:extLst>
          </p:cNvPr>
          <p:cNvSpPr>
            <a:spLocks noGrp="1"/>
          </p:cNvSpPr>
          <p:nvPr>
            <p:ph idx="1"/>
          </p:nvPr>
        </p:nvSpPr>
        <p:spPr>
          <a:xfrm>
            <a:off x="467544" y="764704"/>
            <a:ext cx="8262918" cy="632121"/>
          </a:xfrm>
        </p:spPr>
        <p:txBody>
          <a:bodyPr/>
          <a:lstStyle/>
          <a:p>
            <a:pPr marL="0" indent="0">
              <a:buNone/>
            </a:pPr>
            <a:r>
              <a:rPr kumimoji="1" lang="ja-JP" altLang="en-US" dirty="0"/>
              <a:t>　沖縄県では、</a:t>
            </a:r>
            <a:r>
              <a:rPr kumimoji="1" lang="zh-TW" altLang="en-US" dirty="0"/>
              <a:t>平成</a:t>
            </a:r>
            <a:r>
              <a:rPr kumimoji="1" lang="en-US" altLang="zh-TW" dirty="0"/>
              <a:t>28</a:t>
            </a:r>
            <a:r>
              <a:rPr kumimoji="1" lang="ja-JP" altLang="en-US" dirty="0"/>
              <a:t>・</a:t>
            </a:r>
            <a:r>
              <a:rPr kumimoji="1" lang="en-US" altLang="ja-JP" dirty="0"/>
              <a:t>29</a:t>
            </a:r>
            <a:r>
              <a:rPr kumimoji="1" lang="zh-TW" altLang="en-US" dirty="0"/>
              <a:t>年度沖縄県海岸漂着物等地域対策推進事業</a:t>
            </a:r>
            <a:r>
              <a:rPr kumimoji="1" lang="ja-JP" altLang="en-US" dirty="0"/>
              <a:t>において、県内海岸におけるマイクロプラスチックの標準的な調査方法を検討し、以降調査を継続しています。</a:t>
            </a:r>
          </a:p>
        </p:txBody>
      </p:sp>
      <p:sp>
        <p:nvSpPr>
          <p:cNvPr id="3" name="タイトル 2">
            <a:extLst>
              <a:ext uri="{FF2B5EF4-FFF2-40B4-BE49-F238E27FC236}">
                <a16:creationId xmlns:a16="http://schemas.microsoft.com/office/drawing/2014/main" id="{97AEF030-377F-BF5D-6940-0E53D77752AC}"/>
              </a:ext>
            </a:extLst>
          </p:cNvPr>
          <p:cNvSpPr>
            <a:spLocks noGrp="1"/>
          </p:cNvSpPr>
          <p:nvPr>
            <p:ph type="title"/>
          </p:nvPr>
        </p:nvSpPr>
        <p:spPr>
          <a:xfrm>
            <a:off x="251519" y="108743"/>
            <a:ext cx="8834893" cy="555376"/>
          </a:xfrm>
        </p:spPr>
        <p:txBody>
          <a:bodyPr>
            <a:normAutofit fontScale="90000"/>
          </a:bodyPr>
          <a:lstStyle/>
          <a:p>
            <a:r>
              <a:rPr kumimoji="1" lang="en-US" altLang="ja-JP" dirty="0"/>
              <a:t>1</a:t>
            </a:r>
            <a:r>
              <a:rPr kumimoji="1" lang="ja-JP" altLang="en-US" dirty="0"/>
              <a:t>．県内の主な取組　</a:t>
            </a:r>
            <a:r>
              <a:rPr kumimoji="1" lang="en-US" altLang="ja-JP" dirty="0"/>
              <a:t>(3)</a:t>
            </a:r>
            <a:r>
              <a:rPr kumimoji="1" lang="ja-JP" altLang="en-US" dirty="0"/>
              <a:t>実態把握のための調査　②マイクロプラスチック調査方法</a:t>
            </a:r>
          </a:p>
        </p:txBody>
      </p:sp>
      <p:grpSp>
        <p:nvGrpSpPr>
          <p:cNvPr id="25" name="グループ化 24">
            <a:extLst>
              <a:ext uri="{FF2B5EF4-FFF2-40B4-BE49-F238E27FC236}">
                <a16:creationId xmlns:a16="http://schemas.microsoft.com/office/drawing/2014/main" id="{B2901D88-9ADA-F622-3668-66E0F2D2D242}"/>
              </a:ext>
            </a:extLst>
          </p:cNvPr>
          <p:cNvGrpSpPr/>
          <p:nvPr/>
        </p:nvGrpSpPr>
        <p:grpSpPr>
          <a:xfrm>
            <a:off x="2195736" y="1422128"/>
            <a:ext cx="4735078" cy="5103216"/>
            <a:chOff x="2195736" y="1422128"/>
            <a:chExt cx="4735078" cy="5103216"/>
          </a:xfrm>
        </p:grpSpPr>
        <p:pic>
          <p:nvPicPr>
            <p:cNvPr id="5" name="図 4">
              <a:extLst>
                <a:ext uri="{FF2B5EF4-FFF2-40B4-BE49-F238E27FC236}">
                  <a16:creationId xmlns:a16="http://schemas.microsoft.com/office/drawing/2014/main" id="{4B4A2B34-DA3E-50ED-2EC3-D8208589E63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179002"/>
              <a:ext cx="2218717" cy="1571202"/>
            </a:xfrm>
            <a:prstGeom prst="rect">
              <a:avLst/>
            </a:prstGeom>
            <a:noFill/>
            <a:ln>
              <a:noFill/>
            </a:ln>
          </p:spPr>
        </p:pic>
        <p:pic>
          <p:nvPicPr>
            <p:cNvPr id="6" name="図 5">
              <a:extLst>
                <a:ext uri="{FF2B5EF4-FFF2-40B4-BE49-F238E27FC236}">
                  <a16:creationId xmlns:a16="http://schemas.microsoft.com/office/drawing/2014/main" id="{D44C11D4-BBD2-8894-C1CA-A6D69D2828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940923"/>
              <a:ext cx="2214798" cy="1571202"/>
            </a:xfrm>
            <a:prstGeom prst="rect">
              <a:avLst/>
            </a:prstGeom>
            <a:noFill/>
            <a:ln>
              <a:noFill/>
            </a:ln>
          </p:spPr>
        </p:pic>
        <p:pic>
          <p:nvPicPr>
            <p:cNvPr id="7" name="図 6">
              <a:extLst>
                <a:ext uri="{FF2B5EF4-FFF2-40B4-BE49-F238E27FC236}">
                  <a16:creationId xmlns:a16="http://schemas.microsoft.com/office/drawing/2014/main" id="{9B70BBAD-12D6-E149-F896-F39BDFE4D9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422128"/>
              <a:ext cx="2214798" cy="1571203"/>
            </a:xfrm>
            <a:prstGeom prst="rect">
              <a:avLst/>
            </a:prstGeom>
            <a:noFill/>
            <a:ln>
              <a:noFill/>
            </a:ln>
          </p:spPr>
        </p:pic>
        <p:pic>
          <p:nvPicPr>
            <p:cNvPr id="8" name="図 7">
              <a:extLst>
                <a:ext uri="{FF2B5EF4-FFF2-40B4-BE49-F238E27FC236}">
                  <a16:creationId xmlns:a16="http://schemas.microsoft.com/office/drawing/2014/main" id="{3D3AF63B-6B10-98DD-118D-CCC75DD850C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179002"/>
              <a:ext cx="2214798" cy="1571202"/>
            </a:xfrm>
            <a:prstGeom prst="rect">
              <a:avLst/>
            </a:prstGeom>
            <a:noFill/>
            <a:ln>
              <a:noFill/>
            </a:ln>
          </p:spPr>
        </p:pic>
        <p:pic>
          <p:nvPicPr>
            <p:cNvPr id="9" name="図 8">
              <a:extLst>
                <a:ext uri="{FF2B5EF4-FFF2-40B4-BE49-F238E27FC236}">
                  <a16:creationId xmlns:a16="http://schemas.microsoft.com/office/drawing/2014/main" id="{B0B83ED1-BC63-1212-1A7A-410FF38C135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718145" y="4954142"/>
              <a:ext cx="2212669" cy="1571202"/>
            </a:xfrm>
            <a:prstGeom prst="rect">
              <a:avLst/>
            </a:prstGeom>
            <a:noFill/>
            <a:ln>
              <a:noFill/>
            </a:ln>
          </p:spPr>
        </p:pic>
        <p:pic>
          <p:nvPicPr>
            <p:cNvPr id="10" name="図 9">
              <a:extLst>
                <a:ext uri="{FF2B5EF4-FFF2-40B4-BE49-F238E27FC236}">
                  <a16:creationId xmlns:a16="http://schemas.microsoft.com/office/drawing/2014/main" id="{E4A4D7DE-D6A8-3A20-7C57-43FE661E41E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195736" y="1422129"/>
              <a:ext cx="2214799" cy="1571202"/>
            </a:xfrm>
            <a:prstGeom prst="rect">
              <a:avLst/>
            </a:prstGeom>
          </p:spPr>
        </p:pic>
        <p:sp>
          <p:nvSpPr>
            <p:cNvPr id="11" name="矢印: 下 10">
              <a:extLst>
                <a:ext uri="{FF2B5EF4-FFF2-40B4-BE49-F238E27FC236}">
                  <a16:creationId xmlns:a16="http://schemas.microsoft.com/office/drawing/2014/main" id="{106389F0-54A8-74F5-4240-73C95C4122AC}"/>
                </a:ext>
              </a:extLst>
            </p:cNvPr>
            <p:cNvSpPr/>
            <p:nvPr/>
          </p:nvSpPr>
          <p:spPr bwMode="auto">
            <a:xfrm>
              <a:off x="3170663" y="2988281"/>
              <a:ext cx="195769" cy="19576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矢印: 下 11">
              <a:extLst>
                <a:ext uri="{FF2B5EF4-FFF2-40B4-BE49-F238E27FC236}">
                  <a16:creationId xmlns:a16="http://schemas.microsoft.com/office/drawing/2014/main" id="{23959B98-4148-A49D-9434-A2890A921EFD}"/>
                </a:ext>
              </a:extLst>
            </p:cNvPr>
            <p:cNvSpPr/>
            <p:nvPr/>
          </p:nvSpPr>
          <p:spPr bwMode="auto">
            <a:xfrm>
              <a:off x="3170663" y="4750203"/>
              <a:ext cx="195769" cy="19576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3" name="矢印: 下 12">
              <a:extLst>
                <a:ext uri="{FF2B5EF4-FFF2-40B4-BE49-F238E27FC236}">
                  <a16:creationId xmlns:a16="http://schemas.microsoft.com/office/drawing/2014/main" id="{6822AD16-F35D-DCEF-2ECA-29B4698096EA}"/>
                </a:ext>
              </a:extLst>
            </p:cNvPr>
            <p:cNvSpPr/>
            <p:nvPr/>
          </p:nvSpPr>
          <p:spPr bwMode="auto">
            <a:xfrm>
              <a:off x="5690943" y="2988281"/>
              <a:ext cx="195769" cy="19576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矢印: 下 13">
              <a:extLst>
                <a:ext uri="{FF2B5EF4-FFF2-40B4-BE49-F238E27FC236}">
                  <a16:creationId xmlns:a16="http://schemas.microsoft.com/office/drawing/2014/main" id="{94D54F29-11E5-7B7F-8884-7BD5BEB18DC7}"/>
                </a:ext>
              </a:extLst>
            </p:cNvPr>
            <p:cNvSpPr/>
            <p:nvPr/>
          </p:nvSpPr>
          <p:spPr bwMode="auto">
            <a:xfrm>
              <a:off x="5690943" y="4750203"/>
              <a:ext cx="195769" cy="195769"/>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7" name="矢印: 右 16">
              <a:extLst>
                <a:ext uri="{FF2B5EF4-FFF2-40B4-BE49-F238E27FC236}">
                  <a16:creationId xmlns:a16="http://schemas.microsoft.com/office/drawing/2014/main" id="{A782F341-AF0B-D6FE-6930-9C9624020C19}"/>
                </a:ext>
              </a:extLst>
            </p:cNvPr>
            <p:cNvSpPr/>
            <p:nvPr/>
          </p:nvSpPr>
          <p:spPr>
            <a:xfrm rot="16735456">
              <a:off x="3462357" y="3961467"/>
              <a:ext cx="2165353" cy="151910"/>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19" name="コンテンツ プレースホルダー 1">
            <a:extLst>
              <a:ext uri="{FF2B5EF4-FFF2-40B4-BE49-F238E27FC236}">
                <a16:creationId xmlns:a16="http://schemas.microsoft.com/office/drawing/2014/main" id="{FE05FFF9-0A32-E522-1272-C53503DC3B6E}"/>
              </a:ext>
            </a:extLst>
          </p:cNvPr>
          <p:cNvSpPr txBox="1">
            <a:spLocks/>
          </p:cNvSpPr>
          <p:nvPr/>
        </p:nvSpPr>
        <p:spPr>
          <a:xfrm>
            <a:off x="57587" y="1439593"/>
            <a:ext cx="2083591" cy="1571202"/>
          </a:xfrm>
          <a:prstGeom prst="rect">
            <a:avLst/>
          </a:prstGeom>
          <a:ln>
            <a:solidFill>
              <a:schemeClr val="tx1"/>
            </a:solidFill>
          </a:ln>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00000"/>
              </a:lnSpc>
              <a:spcBef>
                <a:spcPts val="0"/>
              </a:spcBef>
              <a:buNone/>
            </a:pPr>
            <a:r>
              <a:rPr lang="ja-JP" altLang="en-US" sz="800" dirty="0">
                <a:solidFill>
                  <a:schemeClr val="tx1"/>
                </a:solidFill>
              </a:rPr>
              <a:t>① 採集・分析用具</a:t>
            </a:r>
          </a:p>
          <a:p>
            <a:pPr marL="0" indent="0">
              <a:lnSpc>
                <a:spcPct val="100000"/>
              </a:lnSpc>
              <a:spcBef>
                <a:spcPts val="0"/>
              </a:spcBef>
              <a:buNone/>
            </a:pPr>
            <a:r>
              <a:rPr lang="ja-JP" altLang="en-US" sz="800" dirty="0">
                <a:solidFill>
                  <a:schemeClr val="tx1"/>
                </a:solidFill>
              </a:rPr>
              <a:t>・バケツ（容量</a:t>
            </a:r>
            <a:r>
              <a:rPr lang="en-US" altLang="ja-JP" sz="800" dirty="0">
                <a:solidFill>
                  <a:schemeClr val="tx1"/>
                </a:solidFill>
              </a:rPr>
              <a:t>10</a:t>
            </a:r>
            <a:r>
              <a:rPr lang="ja-JP" altLang="en-US" sz="800" dirty="0">
                <a:solidFill>
                  <a:schemeClr val="tx1"/>
                </a:solidFill>
              </a:rPr>
              <a:t>～</a:t>
            </a:r>
            <a:r>
              <a:rPr lang="en-US" altLang="ja-JP" sz="800" dirty="0">
                <a:solidFill>
                  <a:schemeClr val="tx1"/>
                </a:solidFill>
              </a:rPr>
              <a:t>15</a:t>
            </a:r>
            <a:r>
              <a:rPr lang="ja-JP" altLang="en-US" sz="800" dirty="0">
                <a:solidFill>
                  <a:schemeClr val="tx1"/>
                </a:solidFill>
              </a:rPr>
              <a:t>リットル程度）</a:t>
            </a:r>
          </a:p>
          <a:p>
            <a:pPr marL="0" indent="0">
              <a:lnSpc>
                <a:spcPct val="100000"/>
              </a:lnSpc>
              <a:spcBef>
                <a:spcPts val="0"/>
              </a:spcBef>
              <a:buNone/>
            </a:pPr>
            <a:r>
              <a:rPr lang="ja-JP" altLang="en-US" sz="800" dirty="0">
                <a:solidFill>
                  <a:schemeClr val="tx1"/>
                </a:solidFill>
              </a:rPr>
              <a:t>・ちりとり（幅</a:t>
            </a:r>
            <a:r>
              <a:rPr lang="en-US" altLang="ja-JP" sz="800" dirty="0">
                <a:solidFill>
                  <a:schemeClr val="tx1"/>
                </a:solidFill>
              </a:rPr>
              <a:t>25㎝</a:t>
            </a:r>
            <a:r>
              <a:rPr lang="ja-JP" altLang="en-US" sz="800" dirty="0">
                <a:solidFill>
                  <a:schemeClr val="tx1"/>
                </a:solidFill>
              </a:rPr>
              <a:t>）</a:t>
            </a:r>
          </a:p>
          <a:p>
            <a:pPr marL="0" indent="0">
              <a:lnSpc>
                <a:spcPct val="100000"/>
              </a:lnSpc>
              <a:spcBef>
                <a:spcPts val="0"/>
              </a:spcBef>
              <a:buNone/>
            </a:pPr>
            <a:r>
              <a:rPr lang="ja-JP" altLang="en-US" sz="800" dirty="0">
                <a:solidFill>
                  <a:schemeClr val="tx1"/>
                </a:solidFill>
              </a:rPr>
              <a:t>・ふるい（目合い</a:t>
            </a:r>
            <a:r>
              <a:rPr lang="en-US" altLang="ja-JP" sz="800" dirty="0">
                <a:solidFill>
                  <a:schemeClr val="tx1"/>
                </a:solidFill>
              </a:rPr>
              <a:t>5㎜</a:t>
            </a:r>
            <a:r>
              <a:rPr lang="ja-JP" altLang="en-US" sz="800" dirty="0">
                <a:solidFill>
                  <a:schemeClr val="tx1"/>
                </a:solidFill>
              </a:rPr>
              <a:t>）</a:t>
            </a:r>
            <a:endParaRPr lang="en-US" altLang="ja-JP" sz="800" dirty="0">
              <a:solidFill>
                <a:schemeClr val="tx1"/>
              </a:solidFill>
            </a:endParaRPr>
          </a:p>
          <a:p>
            <a:pPr marL="0" indent="0">
              <a:lnSpc>
                <a:spcPct val="100000"/>
              </a:lnSpc>
              <a:spcBef>
                <a:spcPts val="0"/>
              </a:spcBef>
              <a:buNone/>
            </a:pPr>
            <a:r>
              <a:rPr lang="ja-JP" altLang="en-US" sz="800" dirty="0">
                <a:solidFill>
                  <a:schemeClr val="tx1"/>
                </a:solidFill>
              </a:rPr>
              <a:t>・観賞魚用ネットあるいは灰汁取り（目合い</a:t>
            </a:r>
            <a:r>
              <a:rPr lang="en-US" altLang="ja-JP" sz="800" dirty="0">
                <a:solidFill>
                  <a:schemeClr val="tx1"/>
                </a:solidFill>
              </a:rPr>
              <a:t>1㎜</a:t>
            </a:r>
            <a:r>
              <a:rPr lang="ja-JP" altLang="en-US" sz="800" dirty="0">
                <a:solidFill>
                  <a:schemeClr val="tx1"/>
                </a:solidFill>
              </a:rPr>
              <a:t>程度）</a:t>
            </a:r>
          </a:p>
          <a:p>
            <a:pPr marL="0" indent="0">
              <a:lnSpc>
                <a:spcPct val="100000"/>
              </a:lnSpc>
              <a:spcBef>
                <a:spcPts val="0"/>
              </a:spcBef>
              <a:buNone/>
            </a:pPr>
            <a:r>
              <a:rPr lang="ja-JP" altLang="en-US" sz="800" dirty="0">
                <a:solidFill>
                  <a:schemeClr val="tx1"/>
                </a:solidFill>
              </a:rPr>
              <a:t>・トレー（大きさ</a:t>
            </a:r>
            <a:r>
              <a:rPr lang="en-US" altLang="ja-JP" sz="800" dirty="0">
                <a:solidFill>
                  <a:schemeClr val="tx1"/>
                </a:solidFill>
              </a:rPr>
              <a:t>20㎝</a:t>
            </a:r>
            <a:r>
              <a:rPr lang="ja-JP" altLang="en-US" sz="800" dirty="0">
                <a:solidFill>
                  <a:schemeClr val="tx1"/>
                </a:solidFill>
              </a:rPr>
              <a:t>程度）</a:t>
            </a:r>
          </a:p>
          <a:p>
            <a:pPr marL="0" indent="0">
              <a:lnSpc>
                <a:spcPct val="100000"/>
              </a:lnSpc>
              <a:spcBef>
                <a:spcPts val="0"/>
              </a:spcBef>
              <a:buNone/>
            </a:pPr>
            <a:r>
              <a:rPr lang="ja-JP" altLang="en-US" sz="800" dirty="0">
                <a:solidFill>
                  <a:schemeClr val="tx1"/>
                </a:solidFill>
              </a:rPr>
              <a:t>・保存容器</a:t>
            </a:r>
          </a:p>
          <a:p>
            <a:pPr marL="0" indent="0">
              <a:lnSpc>
                <a:spcPct val="100000"/>
              </a:lnSpc>
              <a:spcBef>
                <a:spcPts val="0"/>
              </a:spcBef>
              <a:buNone/>
            </a:pPr>
            <a:r>
              <a:rPr lang="ja-JP" altLang="en-US" sz="800" dirty="0">
                <a:solidFill>
                  <a:schemeClr val="tx1"/>
                </a:solidFill>
              </a:rPr>
              <a:t>・ピンセット</a:t>
            </a:r>
          </a:p>
          <a:p>
            <a:pPr marL="0" indent="0">
              <a:lnSpc>
                <a:spcPct val="100000"/>
              </a:lnSpc>
              <a:spcBef>
                <a:spcPts val="0"/>
              </a:spcBef>
              <a:buNone/>
            </a:pPr>
            <a:r>
              <a:rPr lang="ja-JP" altLang="en-US" sz="800" dirty="0">
                <a:solidFill>
                  <a:schemeClr val="tx1"/>
                </a:solidFill>
              </a:rPr>
              <a:t>以上の用具は県内のホームセンターや</a:t>
            </a:r>
            <a:r>
              <a:rPr lang="en-US" altLang="ja-JP" sz="800" dirty="0">
                <a:solidFill>
                  <a:schemeClr val="tx1"/>
                </a:solidFill>
              </a:rPr>
              <a:t>100</a:t>
            </a:r>
            <a:r>
              <a:rPr lang="ja-JP" altLang="en-US" sz="800" dirty="0">
                <a:solidFill>
                  <a:schemeClr val="tx1"/>
                </a:solidFill>
              </a:rPr>
              <a:t>円ショップ等で購入することができる。　</a:t>
            </a:r>
            <a:r>
              <a:rPr lang="en-US" altLang="ja-JP" sz="800" dirty="0">
                <a:solidFill>
                  <a:schemeClr val="tx1"/>
                </a:solidFill>
              </a:rPr>
              <a:t>※</a:t>
            </a:r>
            <a:r>
              <a:rPr lang="ja-JP" altLang="en-US" sz="800" dirty="0">
                <a:solidFill>
                  <a:schemeClr val="tx1"/>
                </a:solidFill>
              </a:rPr>
              <a:t>ステンレスまたはブリキ製が望ましい</a:t>
            </a:r>
          </a:p>
        </p:txBody>
      </p:sp>
      <p:sp>
        <p:nvSpPr>
          <p:cNvPr id="22" name="コンテンツ プレースホルダー 1">
            <a:extLst>
              <a:ext uri="{FF2B5EF4-FFF2-40B4-BE49-F238E27FC236}">
                <a16:creationId xmlns:a16="http://schemas.microsoft.com/office/drawing/2014/main" id="{AD954D0B-4B14-CEF0-F761-5047053CBCDE}"/>
              </a:ext>
            </a:extLst>
          </p:cNvPr>
          <p:cNvSpPr txBox="1">
            <a:spLocks/>
          </p:cNvSpPr>
          <p:nvPr/>
        </p:nvSpPr>
        <p:spPr>
          <a:xfrm>
            <a:off x="50796" y="3179002"/>
            <a:ext cx="2083591" cy="1536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800" dirty="0">
                <a:solidFill>
                  <a:schemeClr val="tx1"/>
                </a:solidFill>
              </a:rPr>
              <a:t>② 採取場所の選定</a:t>
            </a:r>
          </a:p>
          <a:p>
            <a:pPr marL="0" indent="0">
              <a:buNone/>
            </a:pPr>
            <a:r>
              <a:rPr lang="ja-JP" altLang="en-US" sz="800" dirty="0">
                <a:solidFill>
                  <a:schemeClr val="tx1"/>
                </a:solidFill>
              </a:rPr>
              <a:t>採取場所の選定は任意であるが、例えば沖縄県の調査では、海岸での回収枠の位置および枠数は、漂着物の多い場所（汀線）を基準として海陸方向に、①汀線下、②汀線、③汀線陸側、④植生帯の</a:t>
            </a:r>
            <a:r>
              <a:rPr lang="en-US" altLang="ja-JP" sz="800" dirty="0">
                <a:solidFill>
                  <a:schemeClr val="tx1"/>
                </a:solidFill>
              </a:rPr>
              <a:t>4</a:t>
            </a:r>
            <a:r>
              <a:rPr lang="ja-JP" altLang="en-US" sz="800" dirty="0">
                <a:solidFill>
                  <a:schemeClr val="tx1"/>
                </a:solidFill>
              </a:rPr>
              <a:t>ヶ所としている。回収枠の大きさは</a:t>
            </a:r>
            <a:r>
              <a:rPr lang="en-US" altLang="ja-JP" sz="800" dirty="0">
                <a:solidFill>
                  <a:schemeClr val="tx1"/>
                </a:solidFill>
              </a:rPr>
              <a:t>1㎡</a:t>
            </a:r>
            <a:r>
              <a:rPr lang="ja-JP" altLang="en-US" sz="800" dirty="0">
                <a:solidFill>
                  <a:schemeClr val="tx1"/>
                </a:solidFill>
              </a:rPr>
              <a:t>当たりの個数に換算しやすく回収量が適当である</a:t>
            </a:r>
            <a:r>
              <a:rPr lang="en-US" altLang="ja-JP" sz="800" dirty="0">
                <a:solidFill>
                  <a:schemeClr val="tx1"/>
                </a:solidFill>
              </a:rPr>
              <a:t>25㎝×25㎝×</a:t>
            </a:r>
            <a:r>
              <a:rPr lang="ja-JP" altLang="en-US" sz="800" dirty="0">
                <a:solidFill>
                  <a:schemeClr val="tx1"/>
                </a:solidFill>
              </a:rPr>
              <a:t>深さ</a:t>
            </a:r>
            <a:r>
              <a:rPr lang="en-US" altLang="ja-JP" sz="800" dirty="0">
                <a:solidFill>
                  <a:schemeClr val="tx1"/>
                </a:solidFill>
              </a:rPr>
              <a:t>1㎝</a:t>
            </a:r>
            <a:r>
              <a:rPr lang="ja-JP" altLang="en-US" sz="800" dirty="0">
                <a:solidFill>
                  <a:schemeClr val="tx1"/>
                </a:solidFill>
              </a:rPr>
              <a:t>とする。</a:t>
            </a:r>
          </a:p>
        </p:txBody>
      </p:sp>
      <p:sp>
        <p:nvSpPr>
          <p:cNvPr id="23" name="コンテンツ プレースホルダー 1">
            <a:extLst>
              <a:ext uri="{FF2B5EF4-FFF2-40B4-BE49-F238E27FC236}">
                <a16:creationId xmlns:a16="http://schemas.microsoft.com/office/drawing/2014/main" id="{A898DA69-DFA9-9D93-E5DE-D2FB929FB06A}"/>
              </a:ext>
            </a:extLst>
          </p:cNvPr>
          <p:cNvSpPr txBox="1">
            <a:spLocks/>
          </p:cNvSpPr>
          <p:nvPr/>
        </p:nvSpPr>
        <p:spPr>
          <a:xfrm>
            <a:off x="42970" y="4950005"/>
            <a:ext cx="2083591" cy="1536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800" dirty="0">
                <a:solidFill>
                  <a:schemeClr val="tx1"/>
                </a:solidFill>
              </a:rPr>
              <a:t>③ 表層砂の採取</a:t>
            </a:r>
          </a:p>
          <a:p>
            <a:pPr marL="0" indent="0">
              <a:buNone/>
            </a:pPr>
            <a:r>
              <a:rPr lang="ja-JP" altLang="en-US" sz="800" dirty="0">
                <a:solidFill>
                  <a:schemeClr val="tx1"/>
                </a:solidFill>
              </a:rPr>
              <a:t>ちりとりを使い、</a:t>
            </a:r>
            <a:r>
              <a:rPr lang="en-US" altLang="ja-JP" sz="800" dirty="0">
                <a:solidFill>
                  <a:schemeClr val="tx1"/>
                </a:solidFill>
              </a:rPr>
              <a:t>25㎝×25㎝×1㎝</a:t>
            </a:r>
            <a:r>
              <a:rPr lang="ja-JP" altLang="en-US" sz="800" dirty="0">
                <a:solidFill>
                  <a:schemeClr val="tx1"/>
                </a:solidFill>
              </a:rPr>
              <a:t>（深さ）の砂を採取する。</a:t>
            </a:r>
          </a:p>
        </p:txBody>
      </p:sp>
      <p:sp>
        <p:nvSpPr>
          <p:cNvPr id="24" name="コンテンツ プレースホルダー 1">
            <a:extLst>
              <a:ext uri="{FF2B5EF4-FFF2-40B4-BE49-F238E27FC236}">
                <a16:creationId xmlns:a16="http://schemas.microsoft.com/office/drawing/2014/main" id="{D2AB181D-CEC7-7C81-F5E0-81EF2388782D}"/>
              </a:ext>
            </a:extLst>
          </p:cNvPr>
          <p:cNvSpPr txBox="1">
            <a:spLocks/>
          </p:cNvSpPr>
          <p:nvPr/>
        </p:nvSpPr>
        <p:spPr>
          <a:xfrm>
            <a:off x="7002822" y="1422961"/>
            <a:ext cx="2083591" cy="1536271"/>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800" dirty="0">
                <a:solidFill>
                  <a:schemeClr val="tx1"/>
                </a:solidFill>
              </a:rPr>
              <a:t>④ フルイによる分別作業</a:t>
            </a:r>
          </a:p>
          <a:p>
            <a:pPr marL="0" indent="0">
              <a:buNone/>
            </a:pPr>
            <a:r>
              <a:rPr lang="ja-JP" altLang="en-US" sz="800" dirty="0">
                <a:solidFill>
                  <a:schemeClr val="tx1"/>
                </a:solidFill>
              </a:rPr>
              <a:t>水を張ったバケツ（</a:t>
            </a:r>
            <a:r>
              <a:rPr lang="en-US" altLang="ja-JP" sz="800" dirty="0">
                <a:solidFill>
                  <a:schemeClr val="tx1"/>
                </a:solidFill>
              </a:rPr>
              <a:t>10</a:t>
            </a:r>
            <a:r>
              <a:rPr lang="ja-JP" altLang="en-US" sz="800" dirty="0">
                <a:solidFill>
                  <a:schemeClr val="tx1"/>
                </a:solidFill>
              </a:rPr>
              <a:t>リットル容量程度）の上部で、</a:t>
            </a:r>
            <a:r>
              <a:rPr lang="en-US" altLang="ja-JP" sz="800" dirty="0">
                <a:solidFill>
                  <a:schemeClr val="tx1"/>
                </a:solidFill>
              </a:rPr>
              <a:t>5㎜</a:t>
            </a:r>
            <a:r>
              <a:rPr lang="ja-JP" altLang="en-US" sz="800" dirty="0">
                <a:solidFill>
                  <a:schemeClr val="tx1"/>
                </a:solidFill>
              </a:rPr>
              <a:t>目合のフルイに採取した表層砂をいれ、大きさ</a:t>
            </a:r>
            <a:r>
              <a:rPr lang="en-US" altLang="ja-JP" sz="800" dirty="0">
                <a:solidFill>
                  <a:schemeClr val="tx1"/>
                </a:solidFill>
              </a:rPr>
              <a:t>5㎜</a:t>
            </a:r>
            <a:r>
              <a:rPr lang="ja-JP" altLang="en-US" sz="800" dirty="0">
                <a:solidFill>
                  <a:schemeClr val="tx1"/>
                </a:solidFill>
              </a:rPr>
              <a:t>未満のマイクロプラと砂等をバケツ水中に落し、フルイに残った</a:t>
            </a:r>
            <a:r>
              <a:rPr lang="en-US" altLang="ja-JP" sz="800" dirty="0">
                <a:solidFill>
                  <a:schemeClr val="tx1"/>
                </a:solidFill>
              </a:rPr>
              <a:t>5㎜</a:t>
            </a:r>
            <a:r>
              <a:rPr lang="ja-JP" altLang="en-US" sz="800" dirty="0">
                <a:solidFill>
                  <a:schemeClr val="tx1"/>
                </a:solidFill>
              </a:rPr>
              <a:t>以上の人工物（非マイクロプラ）を、ピンセット等で密閉可能な保存容器に収容する。</a:t>
            </a:r>
          </a:p>
        </p:txBody>
      </p:sp>
      <p:sp>
        <p:nvSpPr>
          <p:cNvPr id="26" name="コンテンツ プレースホルダー 1">
            <a:extLst>
              <a:ext uri="{FF2B5EF4-FFF2-40B4-BE49-F238E27FC236}">
                <a16:creationId xmlns:a16="http://schemas.microsoft.com/office/drawing/2014/main" id="{D3597925-43E4-136C-5FBB-AE7D9A195010}"/>
              </a:ext>
            </a:extLst>
          </p:cNvPr>
          <p:cNvSpPr txBox="1">
            <a:spLocks/>
          </p:cNvSpPr>
          <p:nvPr/>
        </p:nvSpPr>
        <p:spPr>
          <a:xfrm>
            <a:off x="7002822" y="3068960"/>
            <a:ext cx="2083591" cy="1168637"/>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800" dirty="0">
                <a:solidFill>
                  <a:schemeClr val="tx1"/>
                </a:solidFill>
              </a:rPr>
              <a:t>⑤ ネット（灰汁取り）による分別作業</a:t>
            </a:r>
          </a:p>
          <a:p>
            <a:pPr marL="0" indent="0">
              <a:buNone/>
            </a:pPr>
            <a:r>
              <a:rPr lang="ja-JP" altLang="en-US" sz="800" dirty="0">
                <a:solidFill>
                  <a:schemeClr val="tx1"/>
                </a:solidFill>
              </a:rPr>
              <a:t>バケツ内の砂と水を静かに撹拌し、</a:t>
            </a:r>
            <a:r>
              <a:rPr lang="en-US" altLang="ja-JP" sz="800" dirty="0">
                <a:solidFill>
                  <a:schemeClr val="tx1"/>
                </a:solidFill>
              </a:rPr>
              <a:t>30</a:t>
            </a:r>
            <a:r>
              <a:rPr lang="ja-JP" altLang="en-US" sz="800" dirty="0">
                <a:solidFill>
                  <a:schemeClr val="tx1"/>
                </a:solidFill>
              </a:rPr>
              <a:t>秒以上静置させたのち、バケツ表層に浮かんだ浮遊物を、ネット（または灰汁取り）で捕集する。ネットに捕集されたマイクロプラスチックは保存容器などに集める。これらの作業を</a:t>
            </a:r>
            <a:r>
              <a:rPr lang="en-US" altLang="ja-JP" sz="800" dirty="0">
                <a:solidFill>
                  <a:schemeClr val="tx1"/>
                </a:solidFill>
              </a:rPr>
              <a:t>3</a:t>
            </a:r>
            <a:r>
              <a:rPr lang="ja-JP" altLang="en-US" sz="800" dirty="0">
                <a:solidFill>
                  <a:schemeClr val="tx1"/>
                </a:solidFill>
              </a:rPr>
              <a:t>回程度繰り返す。</a:t>
            </a:r>
          </a:p>
        </p:txBody>
      </p:sp>
      <p:sp>
        <p:nvSpPr>
          <p:cNvPr id="27" name="コンテンツ プレースホルダー 1">
            <a:extLst>
              <a:ext uri="{FF2B5EF4-FFF2-40B4-BE49-F238E27FC236}">
                <a16:creationId xmlns:a16="http://schemas.microsoft.com/office/drawing/2014/main" id="{2A90C976-F24B-BC70-0CF4-9158EE9E6A82}"/>
              </a:ext>
            </a:extLst>
          </p:cNvPr>
          <p:cNvSpPr txBox="1">
            <a:spLocks/>
          </p:cNvSpPr>
          <p:nvPr/>
        </p:nvSpPr>
        <p:spPr>
          <a:xfrm>
            <a:off x="7002822" y="4365104"/>
            <a:ext cx="2083591" cy="2294926"/>
          </a:xfrm>
          <a:prstGeom prst="rect">
            <a:avLst/>
          </a:prstGeom>
          <a:ln>
            <a:solidFill>
              <a:schemeClr val="tx1"/>
            </a:solidFill>
          </a:ln>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800" dirty="0">
                <a:solidFill>
                  <a:schemeClr val="tx1"/>
                </a:solidFill>
              </a:rPr>
              <a:t>⑨ 分類・計数</a:t>
            </a:r>
          </a:p>
          <a:p>
            <a:pPr marL="0" indent="0">
              <a:buNone/>
            </a:pPr>
            <a:r>
              <a:rPr lang="ja-JP" altLang="en-US" sz="800" dirty="0">
                <a:solidFill>
                  <a:schemeClr val="tx1"/>
                </a:solidFill>
              </a:rPr>
              <a:t>集めたマイクロプラスチックを分類・計数する。分類はせず計数だけ行う方法もある。例えば沖縄県の調査では、</a:t>
            </a:r>
            <a:r>
              <a:rPr lang="en-US" altLang="ja-JP" sz="800" dirty="0">
                <a:solidFill>
                  <a:schemeClr val="tx1"/>
                </a:solidFill>
              </a:rPr>
              <a:t>5</a:t>
            </a:r>
            <a:r>
              <a:rPr lang="ja-JP" altLang="en-US" sz="800" dirty="0">
                <a:solidFill>
                  <a:schemeClr val="tx1"/>
                </a:solidFill>
              </a:rPr>
              <a:t>ｍｍより大きな人工物は①プラスチック片、②発泡スチロール、③繊維状プラスチックの</a:t>
            </a:r>
            <a:r>
              <a:rPr lang="en-US" altLang="ja-JP" sz="800" dirty="0">
                <a:solidFill>
                  <a:schemeClr val="tx1"/>
                </a:solidFill>
              </a:rPr>
              <a:t>3</a:t>
            </a:r>
            <a:r>
              <a:rPr lang="ja-JP" altLang="en-US" sz="800" dirty="0">
                <a:solidFill>
                  <a:schemeClr val="tx1"/>
                </a:solidFill>
              </a:rPr>
              <a:t>種類、</a:t>
            </a:r>
            <a:r>
              <a:rPr lang="en-US" altLang="ja-JP" sz="800" dirty="0">
                <a:solidFill>
                  <a:schemeClr val="tx1"/>
                </a:solidFill>
              </a:rPr>
              <a:t>5</a:t>
            </a:r>
            <a:r>
              <a:rPr lang="ja-JP" altLang="en-US" sz="800" dirty="0">
                <a:solidFill>
                  <a:schemeClr val="tx1"/>
                </a:solidFill>
              </a:rPr>
              <a:t>ｍｍ未満のマイクロプラスチックは①プラスチック片、②レジンペレット、③発泡スチロール、④繊維状プラスチックの</a:t>
            </a:r>
            <a:r>
              <a:rPr lang="en-US" altLang="ja-JP" sz="800" dirty="0">
                <a:solidFill>
                  <a:schemeClr val="tx1"/>
                </a:solidFill>
              </a:rPr>
              <a:t>4</a:t>
            </a:r>
            <a:r>
              <a:rPr lang="ja-JP" altLang="en-US" sz="800" dirty="0">
                <a:solidFill>
                  <a:schemeClr val="tx1"/>
                </a:solidFill>
              </a:rPr>
              <a:t>種類に分類し、それぞれ個数を数え、記録している。</a:t>
            </a:r>
            <a:endParaRPr lang="en-US" altLang="ja-JP" sz="800" dirty="0">
              <a:solidFill>
                <a:schemeClr val="tx1"/>
              </a:solidFill>
            </a:endParaRPr>
          </a:p>
          <a:p>
            <a:pPr marL="0" indent="0">
              <a:buNone/>
            </a:pPr>
            <a:r>
              <a:rPr lang="en-US" altLang="ja-JP" sz="800" dirty="0">
                <a:solidFill>
                  <a:schemeClr val="tx1"/>
                </a:solidFill>
              </a:rPr>
              <a:t>※</a:t>
            </a:r>
            <a:r>
              <a:rPr lang="ja-JP" altLang="en-US" sz="800" dirty="0">
                <a:solidFill>
                  <a:schemeClr val="tx1"/>
                </a:solidFill>
              </a:rPr>
              <a:t>分類では、有機物の破片（サンゴの破片や鳥類の羽の軸）のように、肉眼では判別が難しいものもある。</a:t>
            </a:r>
          </a:p>
        </p:txBody>
      </p:sp>
    </p:spTree>
    <p:extLst>
      <p:ext uri="{BB962C8B-B14F-4D97-AF65-F5344CB8AC3E}">
        <p14:creationId xmlns:p14="http://schemas.microsoft.com/office/powerpoint/2010/main" val="340586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6FB8C-36FE-4E19-04CA-75E38A972555}"/>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DD9BF16-7AAE-472A-4EA2-5B25A676D399}"/>
              </a:ext>
            </a:extLst>
          </p:cNvPr>
          <p:cNvSpPr>
            <a:spLocks noGrp="1"/>
          </p:cNvSpPr>
          <p:nvPr>
            <p:ph idx="1"/>
          </p:nvPr>
        </p:nvSpPr>
        <p:spPr>
          <a:xfrm>
            <a:off x="467544" y="764704"/>
            <a:ext cx="8262918" cy="632121"/>
          </a:xfrm>
        </p:spPr>
        <p:txBody>
          <a:bodyPr>
            <a:normAutofit fontScale="92500"/>
          </a:bodyPr>
          <a:lstStyle/>
          <a:p>
            <a:pPr marL="0" indent="0">
              <a:buNone/>
            </a:pPr>
            <a:r>
              <a:rPr kumimoji="1" lang="ja-JP" altLang="en-US" dirty="0"/>
              <a:t>　伊江村では、令和</a:t>
            </a:r>
            <a:r>
              <a:rPr lang="ja-JP" altLang="en-US" dirty="0"/>
              <a:t>４</a:t>
            </a:r>
            <a:r>
              <a:rPr kumimoji="1" lang="ja-JP" altLang="en-US" dirty="0"/>
              <a:t>年度から継続的に伊江島周辺の海底ごみの回収調査を行っています。伊江村の調査は、伊江村役場建設課、伊江漁業協同組合、ダイビング業者が連携して実施しています。</a:t>
            </a:r>
          </a:p>
        </p:txBody>
      </p:sp>
      <p:sp>
        <p:nvSpPr>
          <p:cNvPr id="3" name="タイトル 2">
            <a:extLst>
              <a:ext uri="{FF2B5EF4-FFF2-40B4-BE49-F238E27FC236}">
                <a16:creationId xmlns:a16="http://schemas.microsoft.com/office/drawing/2014/main" id="{7F5E8856-1EF5-E196-DC97-CBDB55A522F8}"/>
              </a:ext>
            </a:extLst>
          </p:cNvPr>
          <p:cNvSpPr>
            <a:spLocks noGrp="1"/>
          </p:cNvSpPr>
          <p:nvPr>
            <p:ph type="title"/>
          </p:nvPr>
        </p:nvSpPr>
        <p:spPr>
          <a:xfrm>
            <a:off x="251520" y="108743"/>
            <a:ext cx="7344816" cy="555376"/>
          </a:xfrm>
        </p:spPr>
        <p:txBody>
          <a:bodyPr>
            <a:normAutofit fontScale="90000"/>
          </a:bodyPr>
          <a:lstStyle/>
          <a:p>
            <a:r>
              <a:rPr kumimoji="1" lang="en-US" altLang="ja-JP" dirty="0"/>
              <a:t>1</a:t>
            </a:r>
            <a:r>
              <a:rPr kumimoji="1" lang="ja-JP" altLang="en-US" dirty="0"/>
              <a:t>．県内の主な取組　</a:t>
            </a:r>
            <a:r>
              <a:rPr kumimoji="1" lang="en-US" altLang="ja-JP" dirty="0"/>
              <a:t>(3)</a:t>
            </a:r>
            <a:r>
              <a:rPr kumimoji="1" lang="ja-JP" altLang="en-US" dirty="0"/>
              <a:t>実態把握のための調査　③海底ごみ調査方法</a:t>
            </a:r>
          </a:p>
        </p:txBody>
      </p:sp>
      <p:pic>
        <p:nvPicPr>
          <p:cNvPr id="4" name="図 3">
            <a:extLst>
              <a:ext uri="{FF2B5EF4-FFF2-40B4-BE49-F238E27FC236}">
                <a16:creationId xmlns:a16="http://schemas.microsoft.com/office/drawing/2014/main" id="{DAF2D93A-D687-2542-0F45-63BCDB89A5E0}"/>
              </a:ext>
            </a:extLst>
          </p:cNvPr>
          <p:cNvPicPr>
            <a:picLocks noChangeAspect="1"/>
          </p:cNvPicPr>
          <p:nvPr/>
        </p:nvPicPr>
        <p:blipFill>
          <a:blip r:embed="rId3"/>
          <a:stretch>
            <a:fillRect/>
          </a:stretch>
        </p:blipFill>
        <p:spPr>
          <a:xfrm>
            <a:off x="323528" y="1681648"/>
            <a:ext cx="1582684" cy="1185803"/>
          </a:xfrm>
          <a:prstGeom prst="rect">
            <a:avLst/>
          </a:prstGeom>
          <a:ln>
            <a:solidFill>
              <a:schemeClr val="tx1"/>
            </a:solidFill>
          </a:ln>
        </p:spPr>
      </p:pic>
      <p:pic>
        <p:nvPicPr>
          <p:cNvPr id="7" name="図 6">
            <a:extLst>
              <a:ext uri="{FF2B5EF4-FFF2-40B4-BE49-F238E27FC236}">
                <a16:creationId xmlns:a16="http://schemas.microsoft.com/office/drawing/2014/main" id="{FE8B319A-2337-B5F8-0682-258B1DF23827}"/>
              </a:ext>
            </a:extLst>
          </p:cNvPr>
          <p:cNvPicPr>
            <a:picLocks noChangeAspect="1"/>
          </p:cNvPicPr>
          <p:nvPr/>
        </p:nvPicPr>
        <p:blipFill>
          <a:blip r:embed="rId4"/>
          <a:stretch>
            <a:fillRect/>
          </a:stretch>
        </p:blipFill>
        <p:spPr>
          <a:xfrm>
            <a:off x="1981204" y="1676793"/>
            <a:ext cx="1582684" cy="1195483"/>
          </a:xfrm>
          <a:prstGeom prst="rect">
            <a:avLst/>
          </a:prstGeom>
          <a:ln>
            <a:solidFill>
              <a:schemeClr val="tx1"/>
            </a:solidFill>
          </a:ln>
        </p:spPr>
      </p:pic>
      <p:pic>
        <p:nvPicPr>
          <p:cNvPr id="8" name="図 7">
            <a:extLst>
              <a:ext uri="{FF2B5EF4-FFF2-40B4-BE49-F238E27FC236}">
                <a16:creationId xmlns:a16="http://schemas.microsoft.com/office/drawing/2014/main" id="{D2FCA768-5372-6DC8-0EC7-A3C788E78C1F}"/>
              </a:ext>
            </a:extLst>
          </p:cNvPr>
          <p:cNvPicPr>
            <a:picLocks noChangeAspect="1"/>
          </p:cNvPicPr>
          <p:nvPr/>
        </p:nvPicPr>
        <p:blipFill>
          <a:blip r:embed="rId5"/>
          <a:stretch>
            <a:fillRect/>
          </a:stretch>
        </p:blipFill>
        <p:spPr>
          <a:xfrm>
            <a:off x="323528" y="2916822"/>
            <a:ext cx="1582684" cy="1195483"/>
          </a:xfrm>
          <a:prstGeom prst="rect">
            <a:avLst/>
          </a:prstGeom>
          <a:ln>
            <a:solidFill>
              <a:schemeClr val="tx1"/>
            </a:solidFill>
          </a:ln>
        </p:spPr>
      </p:pic>
      <p:pic>
        <p:nvPicPr>
          <p:cNvPr id="9" name="図 8">
            <a:extLst>
              <a:ext uri="{FF2B5EF4-FFF2-40B4-BE49-F238E27FC236}">
                <a16:creationId xmlns:a16="http://schemas.microsoft.com/office/drawing/2014/main" id="{D015534D-1039-CE2C-0911-96007E07712C}"/>
              </a:ext>
            </a:extLst>
          </p:cNvPr>
          <p:cNvPicPr>
            <a:picLocks noChangeAspect="1"/>
          </p:cNvPicPr>
          <p:nvPr/>
        </p:nvPicPr>
        <p:blipFill>
          <a:blip r:embed="rId6"/>
          <a:stretch>
            <a:fillRect/>
          </a:stretch>
        </p:blipFill>
        <p:spPr>
          <a:xfrm>
            <a:off x="1981204" y="2916822"/>
            <a:ext cx="1582684" cy="1195483"/>
          </a:xfrm>
          <a:prstGeom prst="rect">
            <a:avLst/>
          </a:prstGeom>
          <a:ln>
            <a:solidFill>
              <a:schemeClr val="tx1"/>
            </a:solidFill>
          </a:ln>
        </p:spPr>
      </p:pic>
      <p:pic>
        <p:nvPicPr>
          <p:cNvPr id="10" name="図 9">
            <a:extLst>
              <a:ext uri="{FF2B5EF4-FFF2-40B4-BE49-F238E27FC236}">
                <a16:creationId xmlns:a16="http://schemas.microsoft.com/office/drawing/2014/main" id="{870104EF-030F-4CF3-B4FF-5A958129D374}"/>
              </a:ext>
            </a:extLst>
          </p:cNvPr>
          <p:cNvPicPr>
            <a:picLocks noChangeAspect="1"/>
          </p:cNvPicPr>
          <p:nvPr/>
        </p:nvPicPr>
        <p:blipFill>
          <a:blip r:embed="rId7"/>
          <a:stretch>
            <a:fillRect/>
          </a:stretch>
        </p:blipFill>
        <p:spPr>
          <a:xfrm>
            <a:off x="308110" y="4156851"/>
            <a:ext cx="1582684" cy="1195483"/>
          </a:xfrm>
          <a:prstGeom prst="rect">
            <a:avLst/>
          </a:prstGeom>
          <a:ln>
            <a:solidFill>
              <a:schemeClr val="tx1"/>
            </a:solidFill>
          </a:ln>
        </p:spPr>
      </p:pic>
      <p:pic>
        <p:nvPicPr>
          <p:cNvPr id="11" name="図 10">
            <a:extLst>
              <a:ext uri="{FF2B5EF4-FFF2-40B4-BE49-F238E27FC236}">
                <a16:creationId xmlns:a16="http://schemas.microsoft.com/office/drawing/2014/main" id="{7214912E-7BB9-A043-575B-60CBD3C5AB4F}"/>
              </a:ext>
            </a:extLst>
          </p:cNvPr>
          <p:cNvPicPr>
            <a:picLocks noChangeAspect="1"/>
          </p:cNvPicPr>
          <p:nvPr/>
        </p:nvPicPr>
        <p:blipFill>
          <a:blip r:embed="rId8"/>
          <a:stretch>
            <a:fillRect/>
          </a:stretch>
        </p:blipFill>
        <p:spPr>
          <a:xfrm>
            <a:off x="1981204" y="4156851"/>
            <a:ext cx="1582684" cy="1195483"/>
          </a:xfrm>
          <a:prstGeom prst="rect">
            <a:avLst/>
          </a:prstGeom>
          <a:ln>
            <a:solidFill>
              <a:schemeClr val="tx1"/>
            </a:solidFill>
          </a:ln>
        </p:spPr>
      </p:pic>
      <p:pic>
        <p:nvPicPr>
          <p:cNvPr id="12" name="図 11">
            <a:extLst>
              <a:ext uri="{FF2B5EF4-FFF2-40B4-BE49-F238E27FC236}">
                <a16:creationId xmlns:a16="http://schemas.microsoft.com/office/drawing/2014/main" id="{6B12954B-4B56-A1D7-A72E-1EE51792F92C}"/>
              </a:ext>
            </a:extLst>
          </p:cNvPr>
          <p:cNvPicPr>
            <a:picLocks noChangeAspect="1"/>
          </p:cNvPicPr>
          <p:nvPr/>
        </p:nvPicPr>
        <p:blipFill>
          <a:blip r:embed="rId9"/>
          <a:stretch>
            <a:fillRect/>
          </a:stretch>
        </p:blipFill>
        <p:spPr>
          <a:xfrm>
            <a:off x="308110" y="5401869"/>
            <a:ext cx="1582684" cy="1195483"/>
          </a:xfrm>
          <a:prstGeom prst="rect">
            <a:avLst/>
          </a:prstGeom>
          <a:ln>
            <a:solidFill>
              <a:schemeClr val="tx1"/>
            </a:solidFill>
          </a:ln>
        </p:spPr>
      </p:pic>
      <p:pic>
        <p:nvPicPr>
          <p:cNvPr id="13" name="図 12">
            <a:extLst>
              <a:ext uri="{FF2B5EF4-FFF2-40B4-BE49-F238E27FC236}">
                <a16:creationId xmlns:a16="http://schemas.microsoft.com/office/drawing/2014/main" id="{BCF98027-C5A6-8997-E0B8-59063431AA27}"/>
              </a:ext>
            </a:extLst>
          </p:cNvPr>
          <p:cNvPicPr>
            <a:picLocks noChangeAspect="1"/>
          </p:cNvPicPr>
          <p:nvPr/>
        </p:nvPicPr>
        <p:blipFill>
          <a:blip r:embed="rId10"/>
          <a:stretch>
            <a:fillRect/>
          </a:stretch>
        </p:blipFill>
        <p:spPr>
          <a:xfrm>
            <a:off x="1981204" y="5401869"/>
            <a:ext cx="1582684" cy="1195483"/>
          </a:xfrm>
          <a:prstGeom prst="rect">
            <a:avLst/>
          </a:prstGeom>
          <a:ln>
            <a:solidFill>
              <a:schemeClr val="tx1"/>
            </a:solidFill>
          </a:ln>
        </p:spPr>
      </p:pic>
      <p:sp>
        <p:nvSpPr>
          <p:cNvPr id="14" name="コンテンツ プレースホルダー 1">
            <a:extLst>
              <a:ext uri="{FF2B5EF4-FFF2-40B4-BE49-F238E27FC236}">
                <a16:creationId xmlns:a16="http://schemas.microsoft.com/office/drawing/2014/main" id="{23DFC2FA-FF5D-DAB6-BF75-1088EE3A67C9}"/>
              </a:ext>
            </a:extLst>
          </p:cNvPr>
          <p:cNvSpPr txBox="1">
            <a:spLocks/>
          </p:cNvSpPr>
          <p:nvPr/>
        </p:nvSpPr>
        <p:spPr>
          <a:xfrm>
            <a:off x="323528" y="1412776"/>
            <a:ext cx="3240360" cy="34408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000" dirty="0"/>
              <a:t>【</a:t>
            </a:r>
            <a:r>
              <a:rPr lang="ja-JP" altLang="en-US" sz="1000" dirty="0"/>
              <a:t>海底ごみ回収調査の実施状況</a:t>
            </a:r>
            <a:r>
              <a:rPr lang="en-US" altLang="ja-JP" sz="1000" dirty="0"/>
              <a:t>】</a:t>
            </a:r>
            <a:endParaRPr lang="ja-JP" altLang="en-US" sz="1000" dirty="0"/>
          </a:p>
        </p:txBody>
      </p:sp>
      <p:pic>
        <p:nvPicPr>
          <p:cNvPr id="16" name="図 15">
            <a:extLst>
              <a:ext uri="{FF2B5EF4-FFF2-40B4-BE49-F238E27FC236}">
                <a16:creationId xmlns:a16="http://schemas.microsoft.com/office/drawing/2014/main" id="{F3FAF6BD-D79F-4608-B4BD-683A273F6138}"/>
              </a:ext>
            </a:extLst>
          </p:cNvPr>
          <p:cNvPicPr>
            <a:picLocks noChangeAspect="1"/>
          </p:cNvPicPr>
          <p:nvPr/>
        </p:nvPicPr>
        <p:blipFill>
          <a:blip r:embed="rId11"/>
          <a:stretch>
            <a:fillRect/>
          </a:stretch>
        </p:blipFill>
        <p:spPr>
          <a:xfrm>
            <a:off x="4067944" y="1700808"/>
            <a:ext cx="4450685" cy="3217301"/>
          </a:xfrm>
          <a:prstGeom prst="rect">
            <a:avLst/>
          </a:prstGeom>
        </p:spPr>
      </p:pic>
      <p:graphicFrame>
        <p:nvGraphicFramePr>
          <p:cNvPr id="17" name="表 16">
            <a:extLst>
              <a:ext uri="{FF2B5EF4-FFF2-40B4-BE49-F238E27FC236}">
                <a16:creationId xmlns:a16="http://schemas.microsoft.com/office/drawing/2014/main" id="{24565F7C-0ACB-CAFD-0C9A-93C3EEC46D69}"/>
              </a:ext>
            </a:extLst>
          </p:cNvPr>
          <p:cNvGraphicFramePr>
            <a:graphicFrameLocks noGrp="1"/>
          </p:cNvGraphicFramePr>
          <p:nvPr/>
        </p:nvGraphicFramePr>
        <p:xfrm>
          <a:off x="4067944" y="5222093"/>
          <a:ext cx="4450684" cy="1143000"/>
        </p:xfrm>
        <a:graphic>
          <a:graphicData uri="http://schemas.openxmlformats.org/drawingml/2006/table">
            <a:tbl>
              <a:tblPr>
                <a:tableStyleId>{5C22544A-7EE6-4342-B048-85BDC9FD1C3A}</a:tableStyleId>
              </a:tblPr>
              <a:tblGrid>
                <a:gridCol w="2225342">
                  <a:extLst>
                    <a:ext uri="{9D8B030D-6E8A-4147-A177-3AD203B41FA5}">
                      <a16:colId xmlns:a16="http://schemas.microsoft.com/office/drawing/2014/main" val="4065539160"/>
                    </a:ext>
                  </a:extLst>
                </a:gridCol>
                <a:gridCol w="2225342">
                  <a:extLst>
                    <a:ext uri="{9D8B030D-6E8A-4147-A177-3AD203B41FA5}">
                      <a16:colId xmlns:a16="http://schemas.microsoft.com/office/drawing/2014/main" val="2769197346"/>
                    </a:ext>
                  </a:extLst>
                </a:gridCol>
              </a:tblGrid>
              <a:tr h="887438">
                <a:tc>
                  <a:txBody>
                    <a:bodyPr/>
                    <a:lstStyle/>
                    <a:p>
                      <a:pPr algn="l">
                        <a:spcBef>
                          <a:spcPts val="200"/>
                        </a:spcBef>
                      </a:pPr>
                      <a:r>
                        <a:rPr lang="ja-JP" altLang="en-US" sz="1000" kern="0" dirty="0">
                          <a:effectLst/>
                          <a:latin typeface="BIZ UDPゴシック" panose="020B0400000000000000" pitchFamily="50" charset="-128"/>
                          <a:ea typeface="BIZ UDPゴシック" panose="020B0400000000000000" pitchFamily="50" charset="-128"/>
                        </a:rPr>
                        <a:t>●</a:t>
                      </a:r>
                      <a:r>
                        <a:rPr lang="ja-JP" sz="1000" kern="0" dirty="0">
                          <a:effectLst/>
                          <a:latin typeface="BIZ UDPゴシック" panose="020B0400000000000000" pitchFamily="50" charset="-128"/>
                          <a:ea typeface="BIZ UDPゴシック" panose="020B0400000000000000" pitchFamily="50" charset="-128"/>
                        </a:rPr>
                        <a:t>調査船：</a:t>
                      </a:r>
                      <a:r>
                        <a:rPr lang="en-US" sz="1000" kern="0" dirty="0">
                          <a:effectLst/>
                          <a:latin typeface="BIZ UDPゴシック" panose="020B0400000000000000" pitchFamily="50" charset="-128"/>
                          <a:ea typeface="BIZ UDPゴシック" panose="020B0400000000000000" pitchFamily="50" charset="-128"/>
                        </a:rPr>
                        <a:t>1</a:t>
                      </a:r>
                      <a:r>
                        <a:rPr lang="ja-JP" sz="1000" kern="0" dirty="0">
                          <a:effectLst/>
                          <a:latin typeface="BIZ UDPゴシック" panose="020B0400000000000000" pitchFamily="50" charset="-128"/>
                          <a:ea typeface="BIZ UDPゴシック" panose="020B0400000000000000" pitchFamily="50" charset="-128"/>
                        </a:rPr>
                        <a:t>隻</a:t>
                      </a:r>
                      <a:endParaRPr lang="ja-JP" sz="1000" kern="100" dirty="0">
                        <a:effectLst/>
                        <a:latin typeface="BIZ UDPゴシック" panose="020B0400000000000000" pitchFamily="50" charset="-128"/>
                        <a:ea typeface="BIZ UDPゴシック" panose="020B0400000000000000" pitchFamily="50" charset="-128"/>
                      </a:endParaRPr>
                    </a:p>
                    <a:p>
                      <a:pPr indent="133350" algn="l">
                        <a:spcBef>
                          <a:spcPts val="200"/>
                        </a:spcBef>
                      </a:pPr>
                      <a:r>
                        <a:rPr lang="ja-JP" sz="1000" kern="0" dirty="0">
                          <a:effectLst/>
                          <a:latin typeface="BIZ UDPゴシック" panose="020B0400000000000000" pitchFamily="50" charset="-128"/>
                          <a:ea typeface="BIZ UDPゴシック" panose="020B0400000000000000" pitchFamily="50" charset="-128"/>
                        </a:rPr>
                        <a:t>船上作業員：</a:t>
                      </a:r>
                      <a:r>
                        <a:rPr lang="en-US" altLang="ja-JP" sz="1000" kern="0" dirty="0">
                          <a:effectLst/>
                          <a:latin typeface="BIZ UDPゴシック" panose="020B0400000000000000" pitchFamily="50" charset="-128"/>
                          <a:ea typeface="BIZ UDPゴシック" panose="020B0400000000000000" pitchFamily="50" charset="-128"/>
                        </a:rPr>
                        <a:t>2</a:t>
                      </a:r>
                      <a:r>
                        <a:rPr lang="ja-JP" sz="1000" kern="0" dirty="0">
                          <a:effectLst/>
                          <a:latin typeface="BIZ UDPゴシック" panose="020B0400000000000000" pitchFamily="50" charset="-128"/>
                          <a:ea typeface="BIZ UDPゴシック" panose="020B0400000000000000" pitchFamily="50" charset="-128"/>
                        </a:rPr>
                        <a:t>人</a:t>
                      </a:r>
                      <a:br>
                        <a:rPr lang="en-US" altLang="ja-JP" sz="1000" kern="0" dirty="0">
                          <a:effectLst/>
                          <a:latin typeface="BIZ UDPゴシック" panose="020B0400000000000000" pitchFamily="50" charset="-128"/>
                          <a:ea typeface="BIZ UDPゴシック" panose="020B0400000000000000" pitchFamily="50" charset="-128"/>
                        </a:rPr>
                      </a:br>
                      <a:r>
                        <a:rPr lang="ja-JP" altLang="en-US" sz="1000" kern="0" dirty="0">
                          <a:effectLst/>
                          <a:latin typeface="BIZ UDPゴシック" panose="020B0400000000000000" pitchFamily="50" charset="-128"/>
                          <a:ea typeface="BIZ UDPゴシック" panose="020B0400000000000000" pitchFamily="50" charset="-128"/>
                        </a:rPr>
                        <a:t>　　</a:t>
                      </a:r>
                      <a:r>
                        <a:rPr lang="ja-JP" sz="1000" kern="0" dirty="0">
                          <a:effectLst/>
                          <a:latin typeface="BIZ UDPゴシック" panose="020B0400000000000000" pitchFamily="50" charset="-128"/>
                          <a:ea typeface="BIZ UDPゴシック" panose="020B0400000000000000" pitchFamily="50" charset="-128"/>
                        </a:rPr>
                        <a:t>（船長及び</a:t>
                      </a:r>
                      <a:r>
                        <a:rPr lang="ja-JP" altLang="en-US" sz="1000" kern="0" dirty="0">
                          <a:effectLst/>
                          <a:latin typeface="BIZ UDPゴシック" panose="020B0400000000000000" pitchFamily="50" charset="-128"/>
                          <a:ea typeface="BIZ UDPゴシック" panose="020B0400000000000000" pitchFamily="50" charset="-128"/>
                        </a:rPr>
                        <a:t>海底ごみ引揚げ</a:t>
                      </a:r>
                      <a:r>
                        <a:rPr lang="ja-JP" sz="1000" kern="0" dirty="0">
                          <a:effectLst/>
                          <a:latin typeface="BIZ UDPゴシック" panose="020B0400000000000000" pitchFamily="50" charset="-128"/>
                          <a:ea typeface="BIZ UDPゴシック" panose="020B0400000000000000" pitchFamily="50" charset="-128"/>
                        </a:rPr>
                        <a:t>作業員）</a:t>
                      </a:r>
                      <a:endParaRPr lang="ja-JP" sz="1000" kern="100" dirty="0">
                        <a:effectLst/>
                        <a:latin typeface="BIZ UDPゴシック" panose="020B0400000000000000" pitchFamily="50" charset="-128"/>
                        <a:ea typeface="BIZ UDPゴシック" panose="020B0400000000000000" pitchFamily="50" charset="-128"/>
                      </a:endParaRPr>
                    </a:p>
                    <a:p>
                      <a:pPr indent="133350" algn="l">
                        <a:spcBef>
                          <a:spcPts val="200"/>
                        </a:spcBef>
                      </a:pPr>
                      <a:r>
                        <a:rPr lang="ja-JP" sz="1000" kern="0" dirty="0">
                          <a:effectLst/>
                          <a:latin typeface="BIZ UDPゴシック" panose="020B0400000000000000" pitchFamily="50" charset="-128"/>
                          <a:ea typeface="BIZ UDPゴシック" panose="020B0400000000000000" pitchFamily="50" charset="-128"/>
                        </a:rPr>
                        <a:t>潜水士：</a:t>
                      </a:r>
                      <a:r>
                        <a:rPr lang="en-US" sz="1000" kern="0" dirty="0">
                          <a:effectLst/>
                          <a:latin typeface="BIZ UDPゴシック" panose="020B0400000000000000" pitchFamily="50" charset="-128"/>
                          <a:ea typeface="BIZ UDPゴシック" panose="020B0400000000000000" pitchFamily="50" charset="-128"/>
                        </a:rPr>
                        <a:t>3</a:t>
                      </a:r>
                      <a:r>
                        <a:rPr lang="ja-JP" sz="1000" kern="0" dirty="0">
                          <a:effectLst/>
                          <a:latin typeface="BIZ UDPゴシック" panose="020B0400000000000000" pitchFamily="50" charset="-128"/>
                          <a:ea typeface="BIZ UDPゴシック" panose="020B0400000000000000" pitchFamily="50" charset="-128"/>
                        </a:rPr>
                        <a:t>人</a:t>
                      </a:r>
                      <a:br>
                        <a:rPr lang="en-US" altLang="ja-JP" sz="1000" kern="0" dirty="0">
                          <a:effectLst/>
                          <a:latin typeface="BIZ UDPゴシック" panose="020B0400000000000000" pitchFamily="50" charset="-128"/>
                          <a:ea typeface="BIZ UDPゴシック" panose="020B0400000000000000" pitchFamily="50" charset="-128"/>
                        </a:rPr>
                      </a:br>
                      <a:r>
                        <a:rPr lang="ja-JP" altLang="en-US" sz="1000" kern="0" dirty="0">
                          <a:effectLst/>
                          <a:latin typeface="BIZ UDPゴシック" panose="020B0400000000000000" pitchFamily="50" charset="-128"/>
                          <a:ea typeface="BIZ UDPゴシック" panose="020B0400000000000000" pitchFamily="50" charset="-128"/>
                        </a:rPr>
                        <a:t>　　（海底ごみ回収作業</a:t>
                      </a:r>
                      <a:br>
                        <a:rPr lang="en-US" altLang="ja-JP" sz="1000" kern="0" dirty="0">
                          <a:effectLst/>
                          <a:latin typeface="BIZ UDPゴシック" panose="020B0400000000000000" pitchFamily="50" charset="-128"/>
                          <a:ea typeface="BIZ UDPゴシック" panose="020B0400000000000000" pitchFamily="50" charset="-128"/>
                        </a:rPr>
                      </a:br>
                      <a:r>
                        <a:rPr lang="ja-JP" altLang="en-US" sz="1000" kern="0" dirty="0">
                          <a:effectLst/>
                          <a:latin typeface="BIZ UDPゴシック" panose="020B0400000000000000" pitchFamily="50" charset="-128"/>
                          <a:ea typeface="BIZ UDPゴシック" panose="020B0400000000000000" pitchFamily="50" charset="-128"/>
                        </a:rPr>
                        <a:t>　　　　　　　</a:t>
                      </a:r>
                      <a:r>
                        <a:rPr lang="en-US" altLang="ja-JP" sz="1000" kern="0" dirty="0">
                          <a:effectLst/>
                          <a:latin typeface="BIZ UDPゴシック" panose="020B0400000000000000" pitchFamily="50" charset="-128"/>
                          <a:ea typeface="BIZ UDPゴシック" panose="020B0400000000000000" pitchFamily="50" charset="-128"/>
                        </a:rPr>
                        <a:t>※1</a:t>
                      </a:r>
                      <a:r>
                        <a:rPr lang="ja-JP" altLang="en-US" sz="1000" kern="0" dirty="0">
                          <a:effectLst/>
                          <a:latin typeface="BIZ UDPゴシック" panose="020B0400000000000000" pitchFamily="50" charset="-128"/>
                          <a:ea typeface="BIZ UDPゴシック" panose="020B0400000000000000" pitchFamily="50" charset="-128"/>
                        </a:rPr>
                        <a:t>潜水につき</a:t>
                      </a:r>
                      <a:r>
                        <a:rPr lang="en-US" altLang="ja-JP" sz="1000" kern="0" dirty="0">
                          <a:effectLst/>
                          <a:latin typeface="BIZ UDPゴシック" panose="020B0400000000000000" pitchFamily="50" charset="-128"/>
                          <a:ea typeface="BIZ UDPゴシック" panose="020B0400000000000000" pitchFamily="50" charset="-128"/>
                        </a:rPr>
                        <a:t>30</a:t>
                      </a:r>
                      <a:r>
                        <a:rPr lang="ja-JP" altLang="en-US" sz="1000" kern="0" dirty="0">
                          <a:effectLst/>
                          <a:latin typeface="BIZ UDPゴシック" panose="020B0400000000000000" pitchFamily="50" charset="-128"/>
                          <a:ea typeface="BIZ UDPゴシック" panose="020B0400000000000000" pitchFamily="50" charset="-128"/>
                        </a:rPr>
                        <a:t>分）</a:t>
                      </a:r>
                      <a:endParaRPr lang="en-US" altLang="ja-JP" sz="1000" kern="0" dirty="0">
                        <a:effectLst/>
                        <a:latin typeface="BIZ UDPゴシック" panose="020B0400000000000000" pitchFamily="50" charset="-128"/>
                        <a:ea typeface="BIZ UDPゴシック" panose="020B0400000000000000" pitchFamily="50" charset="-128"/>
                      </a:endParaRPr>
                    </a:p>
                    <a:p>
                      <a:pPr indent="133350" algn="l">
                        <a:spcBef>
                          <a:spcPts val="200"/>
                        </a:spcBef>
                      </a:pPr>
                      <a:endParaRPr lang="en-US" altLang="ja-JP" sz="1000" kern="0" dirty="0">
                        <a:effectLst/>
                        <a:latin typeface="BIZ UDPゴシック" panose="020B0400000000000000" pitchFamily="50" charset="-128"/>
                        <a:ea typeface="BIZ UDPゴシック" panose="020B0400000000000000" pitchFamily="50" charset="-128"/>
                      </a:endParaRPr>
                    </a:p>
                  </a:txBody>
                  <a:tcPr marL="62865" marR="6286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Bef>
                          <a:spcPts val="200"/>
                        </a:spcBef>
                      </a:pPr>
                      <a:r>
                        <a:rPr lang="ja-JP" altLang="en-US" sz="1000" kern="0" dirty="0">
                          <a:effectLst/>
                          <a:latin typeface="BIZ UDPゴシック" panose="020B0400000000000000" pitchFamily="50" charset="-128"/>
                          <a:ea typeface="BIZ UDPゴシック" panose="020B0400000000000000" pitchFamily="50" charset="-128"/>
                        </a:rPr>
                        <a:t>●</a:t>
                      </a:r>
                      <a:r>
                        <a:rPr lang="ja-JP" altLang="ja-JP" sz="1000" kern="0" dirty="0">
                          <a:effectLst/>
                          <a:latin typeface="BIZ UDPゴシック" panose="020B0400000000000000" pitchFamily="50" charset="-128"/>
                          <a:ea typeface="BIZ UDPゴシック" panose="020B0400000000000000" pitchFamily="50" charset="-128"/>
                        </a:rPr>
                        <a:t>警戒船：</a:t>
                      </a:r>
                      <a:r>
                        <a:rPr lang="en-US" altLang="ja-JP" sz="1000" kern="0" dirty="0">
                          <a:effectLst/>
                          <a:latin typeface="BIZ UDPゴシック" panose="020B0400000000000000" pitchFamily="50" charset="-128"/>
                          <a:ea typeface="BIZ UDPゴシック" panose="020B0400000000000000" pitchFamily="50" charset="-128"/>
                        </a:rPr>
                        <a:t>1</a:t>
                      </a:r>
                      <a:r>
                        <a:rPr lang="ja-JP" altLang="ja-JP" sz="1000" kern="0" dirty="0">
                          <a:effectLst/>
                          <a:latin typeface="BIZ UDPゴシック" panose="020B0400000000000000" pitchFamily="50" charset="-128"/>
                          <a:ea typeface="BIZ UDPゴシック" panose="020B0400000000000000" pitchFamily="50" charset="-128"/>
                        </a:rPr>
                        <a:t>隻</a:t>
                      </a:r>
                      <a:endParaRPr lang="ja-JP" altLang="ja-JP" sz="1000" kern="100" dirty="0">
                        <a:effectLst/>
                        <a:latin typeface="BIZ UDPゴシック" panose="020B0400000000000000" pitchFamily="50" charset="-128"/>
                        <a:ea typeface="BIZ UDPゴシック" panose="020B0400000000000000" pitchFamily="50" charset="-128"/>
                      </a:endParaRPr>
                    </a:p>
                    <a:p>
                      <a:pPr indent="133350" algn="l">
                        <a:spcBef>
                          <a:spcPts val="200"/>
                        </a:spcBef>
                      </a:pPr>
                      <a:r>
                        <a:rPr lang="ja-JP" altLang="ja-JP" sz="1000" kern="0" dirty="0">
                          <a:effectLst/>
                          <a:latin typeface="BIZ UDPゴシック" panose="020B0400000000000000" pitchFamily="50" charset="-128"/>
                          <a:ea typeface="BIZ UDPゴシック" panose="020B0400000000000000" pitchFamily="50" charset="-128"/>
                        </a:rPr>
                        <a:t>船上作業員：</a:t>
                      </a:r>
                      <a:r>
                        <a:rPr lang="en-US" altLang="ja-JP" sz="1000" kern="0" dirty="0">
                          <a:effectLst/>
                          <a:latin typeface="BIZ UDPゴシック" panose="020B0400000000000000" pitchFamily="50" charset="-128"/>
                          <a:ea typeface="BIZ UDPゴシック" panose="020B0400000000000000" pitchFamily="50" charset="-128"/>
                        </a:rPr>
                        <a:t>1</a:t>
                      </a:r>
                      <a:r>
                        <a:rPr lang="ja-JP" altLang="ja-JP" sz="1000" kern="0" dirty="0">
                          <a:effectLst/>
                          <a:latin typeface="BIZ UDPゴシック" panose="020B0400000000000000" pitchFamily="50" charset="-128"/>
                          <a:ea typeface="BIZ UDPゴシック" panose="020B0400000000000000" pitchFamily="50" charset="-128"/>
                        </a:rPr>
                        <a:t>人（船長）</a:t>
                      </a:r>
                      <a:br>
                        <a:rPr lang="en-US" altLang="ja-JP" sz="1000" kern="0" dirty="0">
                          <a:effectLst/>
                          <a:latin typeface="BIZ UDPゴシック" panose="020B0400000000000000" pitchFamily="50" charset="-128"/>
                          <a:ea typeface="BIZ UDPゴシック" panose="020B0400000000000000" pitchFamily="50" charset="-128"/>
                          <a:cs typeface="+mn-cs"/>
                        </a:rPr>
                      </a:br>
                      <a:br>
                        <a:rPr lang="en-US" altLang="ja-JP" sz="1000" kern="0" dirty="0">
                          <a:effectLst/>
                          <a:latin typeface="BIZ UDPゴシック" panose="020B0400000000000000" pitchFamily="50" charset="-128"/>
                          <a:ea typeface="BIZ UDPゴシック" panose="020B0400000000000000" pitchFamily="50" charset="-128"/>
                          <a:cs typeface="+mn-cs"/>
                        </a:rPr>
                      </a:br>
                      <a: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これは伊江村地域に適した体制で</a:t>
                      </a:r>
                      <a:b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あり、伊江村では</a:t>
                      </a:r>
                      <a: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回の調査につき</a:t>
                      </a:r>
                      <a:b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br>
                      <a:r>
                        <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2</a:t>
                      </a:r>
                      <a:r>
                        <a:rPr lang="ja-JP" altLang="en-US"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隻体制で実施している。</a:t>
                      </a:r>
                      <a:endParaRPr lang="en-US" alt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999370"/>
                  </a:ext>
                </a:extLst>
              </a:tr>
            </a:tbl>
          </a:graphicData>
        </a:graphic>
      </p:graphicFrame>
      <p:sp>
        <p:nvSpPr>
          <p:cNvPr id="18" name="コンテンツ プレースホルダー 1">
            <a:extLst>
              <a:ext uri="{FF2B5EF4-FFF2-40B4-BE49-F238E27FC236}">
                <a16:creationId xmlns:a16="http://schemas.microsoft.com/office/drawing/2014/main" id="{D1C20EB4-69B3-E110-3984-68D436A77BA1}"/>
              </a:ext>
            </a:extLst>
          </p:cNvPr>
          <p:cNvSpPr txBox="1">
            <a:spLocks/>
          </p:cNvSpPr>
          <p:nvPr/>
        </p:nvSpPr>
        <p:spPr>
          <a:xfrm>
            <a:off x="4067944" y="1428727"/>
            <a:ext cx="4032448" cy="34408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000" dirty="0"/>
              <a:t>【</a:t>
            </a:r>
            <a:r>
              <a:rPr lang="ja-JP" altLang="en-US" sz="1000" dirty="0"/>
              <a:t>令和６年</a:t>
            </a:r>
            <a:r>
              <a:rPr lang="en-US" altLang="ja-JP" sz="1000" dirty="0"/>
              <a:t>12</a:t>
            </a:r>
            <a:r>
              <a:rPr lang="ja-JP" altLang="en-US" sz="1000" dirty="0"/>
              <a:t>月及び令和７年１月の海底ごみ回収調査地点</a:t>
            </a:r>
            <a:r>
              <a:rPr lang="en-US" altLang="ja-JP" sz="1000" dirty="0"/>
              <a:t>】</a:t>
            </a:r>
            <a:endParaRPr lang="ja-JP" altLang="en-US" sz="1000" dirty="0"/>
          </a:p>
        </p:txBody>
      </p:sp>
      <p:sp>
        <p:nvSpPr>
          <p:cNvPr id="19" name="コンテンツ プレースホルダー 1">
            <a:extLst>
              <a:ext uri="{FF2B5EF4-FFF2-40B4-BE49-F238E27FC236}">
                <a16:creationId xmlns:a16="http://schemas.microsoft.com/office/drawing/2014/main" id="{FFB34904-6DA0-9827-EEE6-C9510D3471E9}"/>
              </a:ext>
            </a:extLst>
          </p:cNvPr>
          <p:cNvSpPr txBox="1">
            <a:spLocks/>
          </p:cNvSpPr>
          <p:nvPr/>
        </p:nvSpPr>
        <p:spPr>
          <a:xfrm>
            <a:off x="4139952" y="4978339"/>
            <a:ext cx="4032448" cy="34408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000" dirty="0"/>
              <a:t>【</a:t>
            </a:r>
            <a:r>
              <a:rPr lang="ja-JP" altLang="en-US" sz="1000" dirty="0"/>
              <a:t>調査船１隻ごとの海底ごみ回収調査体制</a:t>
            </a:r>
            <a:r>
              <a:rPr lang="en-US" altLang="ja-JP" sz="1000" dirty="0"/>
              <a:t>】</a:t>
            </a:r>
            <a:endParaRPr lang="ja-JP" altLang="en-US" sz="1000" dirty="0"/>
          </a:p>
        </p:txBody>
      </p:sp>
      <p:sp>
        <p:nvSpPr>
          <p:cNvPr id="20" name="コンテンツ プレースホルダー 1">
            <a:extLst>
              <a:ext uri="{FF2B5EF4-FFF2-40B4-BE49-F238E27FC236}">
                <a16:creationId xmlns:a16="http://schemas.microsoft.com/office/drawing/2014/main" id="{E515E643-3A8C-2CDB-0335-E2FBB2743316}"/>
              </a:ext>
            </a:extLst>
          </p:cNvPr>
          <p:cNvSpPr txBox="1">
            <a:spLocks/>
          </p:cNvSpPr>
          <p:nvPr/>
        </p:nvSpPr>
        <p:spPr>
          <a:xfrm>
            <a:off x="6876256" y="6397279"/>
            <a:ext cx="2232248"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t>情報提供：伊江村役場建設課</a:t>
            </a:r>
          </a:p>
        </p:txBody>
      </p:sp>
    </p:spTree>
    <p:extLst>
      <p:ext uri="{BB962C8B-B14F-4D97-AF65-F5344CB8AC3E}">
        <p14:creationId xmlns:p14="http://schemas.microsoft.com/office/powerpoint/2010/main" val="153927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D1108-3E0F-AE0D-3D0B-E6F84AF52D2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C3CF60F-60A6-88D8-2073-FBC5EC5089B6}"/>
              </a:ext>
            </a:extLst>
          </p:cNvPr>
          <p:cNvSpPr>
            <a:spLocks noGrp="1"/>
          </p:cNvSpPr>
          <p:nvPr>
            <p:ph type="title"/>
          </p:nvPr>
        </p:nvSpPr>
        <p:spPr>
          <a:xfrm>
            <a:off x="251520" y="108743"/>
            <a:ext cx="6912768" cy="555376"/>
          </a:xfrm>
        </p:spPr>
        <p:txBody>
          <a:bodyPr>
            <a:normAutofit fontScale="90000"/>
          </a:bodyPr>
          <a:lstStyle/>
          <a:p>
            <a:r>
              <a:rPr kumimoji="1" lang="en-US" altLang="ja-JP" dirty="0"/>
              <a:t>2</a:t>
            </a:r>
            <a:r>
              <a:rPr kumimoji="1" lang="ja-JP" altLang="en-US" dirty="0"/>
              <a:t>．海岸漂着物の状況　</a:t>
            </a:r>
            <a:r>
              <a:rPr kumimoji="1" lang="en-US" altLang="ja-JP" dirty="0"/>
              <a:t>(1)</a:t>
            </a:r>
            <a:r>
              <a:rPr kumimoji="1" lang="ja-JP" altLang="en-US" dirty="0"/>
              <a:t>漂着状況　①海岸漂着物の組成</a:t>
            </a:r>
            <a:r>
              <a:rPr kumimoji="1" lang="en-US" altLang="ja-JP" dirty="0"/>
              <a:t>-1</a:t>
            </a:r>
            <a:endParaRPr kumimoji="1" lang="ja-JP" altLang="en-US" dirty="0"/>
          </a:p>
        </p:txBody>
      </p:sp>
      <p:sp>
        <p:nvSpPr>
          <p:cNvPr id="8" name="コンテンツ プレースホルダー 1">
            <a:extLst>
              <a:ext uri="{FF2B5EF4-FFF2-40B4-BE49-F238E27FC236}">
                <a16:creationId xmlns:a16="http://schemas.microsoft.com/office/drawing/2014/main" id="{6B0EB173-951F-FDC0-A629-1A3D2FBA3A9F}"/>
              </a:ext>
            </a:extLst>
          </p:cNvPr>
          <p:cNvSpPr>
            <a:spLocks noGrp="1"/>
          </p:cNvSpPr>
          <p:nvPr>
            <p:ph idx="1"/>
          </p:nvPr>
        </p:nvSpPr>
        <p:spPr>
          <a:xfrm>
            <a:off x="467544" y="776666"/>
            <a:ext cx="8262918" cy="1140166"/>
          </a:xfrm>
        </p:spPr>
        <p:txBody>
          <a:bodyPr>
            <a:normAutofit fontScale="92500" lnSpcReduction="10000"/>
          </a:bodyPr>
          <a:lstStyle/>
          <a:p>
            <a:pPr marL="0" indent="0">
              <a:buNone/>
            </a:pPr>
            <a:r>
              <a:rPr kumimoji="1" lang="ja-JP" altLang="en-US" dirty="0"/>
              <a:t>　海岸漂着物の組成の例として、沖縄県が実施した石垣島・伊野田海岸の調査結果を紹介します。</a:t>
            </a:r>
            <a:endParaRPr kumimoji="1" lang="en-US" altLang="ja-JP" dirty="0"/>
          </a:p>
          <a:p>
            <a:pPr marL="0" indent="0">
              <a:buNone/>
            </a:pPr>
            <a:r>
              <a:rPr kumimoji="1" lang="ja-JP" altLang="en-US" dirty="0"/>
              <a:t>　沖縄県内の海岸漂着物の組成は、種類毎の割合は海岸によって、あるいは調査するタイミングで変わりますが、人工物はペットボトル、漁具、プラスチック製品、発泡スチロール、ゴム類が殆ど占める傾向は多くの海岸で変わりません。これらは全てプラスチックの仲間です。</a:t>
            </a:r>
          </a:p>
        </p:txBody>
      </p:sp>
      <p:sp>
        <p:nvSpPr>
          <p:cNvPr id="32" name="コンテンツ プレースホルダー 1">
            <a:extLst>
              <a:ext uri="{FF2B5EF4-FFF2-40B4-BE49-F238E27FC236}">
                <a16:creationId xmlns:a16="http://schemas.microsoft.com/office/drawing/2014/main" id="{C90B38D1-E33A-04FF-CF15-4B5B864F75E5}"/>
              </a:ext>
            </a:extLst>
          </p:cNvPr>
          <p:cNvSpPr txBox="1">
            <a:spLocks/>
          </p:cNvSpPr>
          <p:nvPr/>
        </p:nvSpPr>
        <p:spPr>
          <a:xfrm>
            <a:off x="6666099" y="1993508"/>
            <a:ext cx="2374972" cy="1699154"/>
          </a:xfrm>
          <a:prstGeom prst="rect">
            <a:avLst/>
          </a:prstGeom>
          <a:ln>
            <a:solidFill>
              <a:schemeClr val="tx1"/>
            </a:solidFill>
          </a:ln>
        </p:spPr>
        <p:txBody>
          <a:bodyPr vert="horz" lIns="91440" tIns="45720" rIns="91440" bIns="45720" rtlCol="0">
            <a:normAutofit fontScale="85000" lnSpcReduction="1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solidFill>
                  <a:schemeClr val="tx1"/>
                </a:solidFill>
              </a:rPr>
              <a:t>このデータは、令和元年度沖縄県海岸漂着物モニタリング調査業務報告書より作成</a:t>
            </a:r>
            <a:br>
              <a:rPr lang="en-US" altLang="ja-JP" dirty="0">
                <a:solidFill>
                  <a:schemeClr val="tx1"/>
                </a:solidFill>
              </a:rPr>
            </a:br>
            <a:r>
              <a:rPr lang="en-US" altLang="ja-JP" dirty="0">
                <a:solidFill>
                  <a:schemeClr val="tx1"/>
                </a:solidFill>
              </a:rPr>
              <a:t>https://www.pref.okinawa.jp/_res/projects/default_project/_page_/001/019/460/r1moni2.pdf</a:t>
            </a:r>
          </a:p>
          <a:p>
            <a:pPr marL="0" indent="0">
              <a:buNone/>
            </a:pPr>
            <a:endParaRPr lang="en-US" altLang="ja-JP" dirty="0">
              <a:solidFill>
                <a:schemeClr val="tx1"/>
              </a:solidFill>
            </a:endParaRPr>
          </a:p>
        </p:txBody>
      </p:sp>
      <p:sp>
        <p:nvSpPr>
          <p:cNvPr id="33" name="コンテンツ プレースホルダー 1">
            <a:extLst>
              <a:ext uri="{FF2B5EF4-FFF2-40B4-BE49-F238E27FC236}">
                <a16:creationId xmlns:a16="http://schemas.microsoft.com/office/drawing/2014/main" id="{D82846AF-33B6-E609-A0AF-7F77E58D7C9F}"/>
              </a:ext>
            </a:extLst>
          </p:cNvPr>
          <p:cNvSpPr txBox="1">
            <a:spLocks/>
          </p:cNvSpPr>
          <p:nvPr/>
        </p:nvSpPr>
        <p:spPr>
          <a:xfrm>
            <a:off x="6666099" y="3852752"/>
            <a:ext cx="2374972" cy="2744600"/>
          </a:xfrm>
          <a:prstGeom prst="rect">
            <a:avLst/>
          </a:prstGeom>
          <a:ln>
            <a:solidFill>
              <a:schemeClr val="tx1"/>
            </a:solidFill>
          </a:ln>
        </p:spPr>
        <p:txBody>
          <a:bodyPr vert="horz" lIns="91440" tIns="45720" rIns="91440" bIns="45720" rtlCol="0">
            <a:normAutofit fontScale="55000" lnSpcReduction="200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en-US" altLang="ja-JP" dirty="0">
                <a:solidFill>
                  <a:schemeClr val="tx1"/>
                </a:solidFill>
              </a:rPr>
              <a:t>【</a:t>
            </a:r>
            <a:r>
              <a:rPr lang="ja-JP" altLang="en-US" dirty="0">
                <a:solidFill>
                  <a:schemeClr val="tx1"/>
                </a:solidFill>
              </a:rPr>
              <a:t>参考</a:t>
            </a:r>
            <a:r>
              <a:rPr lang="en-US" altLang="ja-JP" dirty="0">
                <a:solidFill>
                  <a:schemeClr val="tx1"/>
                </a:solidFill>
              </a:rPr>
              <a:t>】</a:t>
            </a:r>
          </a:p>
          <a:p>
            <a:pPr marL="0" indent="0">
              <a:buNone/>
            </a:pPr>
            <a:r>
              <a:rPr lang="ja-JP" altLang="en-US" dirty="0">
                <a:solidFill>
                  <a:schemeClr val="tx1"/>
                </a:solidFill>
              </a:rPr>
              <a:t>沖縄県による様々な海岸漂着物の取組みは以下の</a:t>
            </a:r>
            <a:r>
              <a:rPr lang="en-US" altLang="ja-JP" dirty="0">
                <a:solidFill>
                  <a:schemeClr val="tx1"/>
                </a:solidFill>
              </a:rPr>
              <a:t>HP</a:t>
            </a:r>
            <a:r>
              <a:rPr lang="ja-JP" altLang="en-US" dirty="0">
                <a:solidFill>
                  <a:schemeClr val="tx1"/>
                </a:solidFill>
              </a:rPr>
              <a:t>で公開されています。</a:t>
            </a:r>
            <a:br>
              <a:rPr lang="en-US" altLang="ja-JP" dirty="0">
                <a:solidFill>
                  <a:schemeClr val="tx1"/>
                </a:solidFill>
              </a:rPr>
            </a:br>
            <a:r>
              <a:rPr lang="en-US" altLang="ja-JP" dirty="0">
                <a:solidFill>
                  <a:schemeClr val="tx1"/>
                </a:solidFill>
              </a:rPr>
              <a:t>https://www.pref.okinawa.jp/kurashikankyo/kankyo/1004212/index.html</a:t>
            </a:r>
            <a:br>
              <a:rPr lang="en-US" altLang="ja-JP" dirty="0">
                <a:solidFill>
                  <a:schemeClr val="tx1"/>
                </a:solidFill>
              </a:rPr>
            </a:br>
            <a:br>
              <a:rPr lang="en-US" altLang="ja-JP" dirty="0">
                <a:solidFill>
                  <a:schemeClr val="tx1"/>
                </a:solidFill>
              </a:rPr>
            </a:br>
            <a:r>
              <a:rPr lang="ja-JP" altLang="en-US" dirty="0">
                <a:solidFill>
                  <a:schemeClr val="tx1"/>
                </a:solidFill>
              </a:rPr>
              <a:t>沖縄県による海岸漂着物に係る様々な調査結果が公開されています。地域別の漂着量などを調べることができます。</a:t>
            </a:r>
            <a:endParaRPr lang="en-US" altLang="ja-JP" dirty="0">
              <a:solidFill>
                <a:schemeClr val="tx1"/>
              </a:solidFill>
            </a:endParaRPr>
          </a:p>
          <a:p>
            <a:pPr marL="0" indent="0">
              <a:buNone/>
            </a:pPr>
            <a:r>
              <a:rPr lang="ja-JP" altLang="en-US" dirty="0">
                <a:solidFill>
                  <a:schemeClr val="tx1"/>
                </a:solidFill>
              </a:rPr>
              <a:t>「沖縄県内における海岸漂着物等の現況」</a:t>
            </a:r>
            <a:endParaRPr lang="en-US" altLang="ja-JP" dirty="0">
              <a:solidFill>
                <a:schemeClr val="tx1"/>
              </a:solidFill>
            </a:endParaRPr>
          </a:p>
          <a:p>
            <a:pPr marL="0" indent="0">
              <a:buNone/>
            </a:pPr>
            <a:r>
              <a:rPr lang="ja-JP" altLang="en-US" dirty="0">
                <a:solidFill>
                  <a:schemeClr val="tx1"/>
                </a:solidFill>
              </a:rPr>
              <a:t>本編</a:t>
            </a:r>
            <a:endParaRPr lang="en-US" altLang="ja-JP" dirty="0">
              <a:solidFill>
                <a:schemeClr val="tx1"/>
              </a:solidFill>
            </a:endParaRPr>
          </a:p>
          <a:p>
            <a:pPr marL="0" indent="0">
              <a:buNone/>
            </a:pPr>
            <a:r>
              <a:rPr lang="en-US" altLang="ja-JP" dirty="0">
                <a:solidFill>
                  <a:schemeClr val="tx1"/>
                </a:solidFill>
              </a:rPr>
              <a:t>https://www.pref.okinawa.jp/_res/projects/default_project/_page_/001/023/447/genkyouhonpen.pdf</a:t>
            </a:r>
          </a:p>
          <a:p>
            <a:pPr marL="0" indent="0">
              <a:buNone/>
            </a:pPr>
            <a:r>
              <a:rPr lang="ja-JP" altLang="en-US" dirty="0">
                <a:solidFill>
                  <a:schemeClr val="tx1"/>
                </a:solidFill>
              </a:rPr>
              <a:t>資料編</a:t>
            </a:r>
            <a:endParaRPr lang="en-US" altLang="ja-JP" dirty="0">
              <a:solidFill>
                <a:schemeClr val="tx1"/>
              </a:solidFill>
            </a:endParaRPr>
          </a:p>
          <a:p>
            <a:pPr marL="0" indent="0">
              <a:buNone/>
            </a:pPr>
            <a:r>
              <a:rPr lang="en-US" altLang="ja-JP" dirty="0">
                <a:solidFill>
                  <a:schemeClr val="tx1"/>
                </a:solidFill>
              </a:rPr>
              <a:t>https://www.pref.okinawa.jp/_res/projects/default_project/_page_/001/023/447/genkyoushiryouhen.pdf</a:t>
            </a:r>
          </a:p>
          <a:p>
            <a:pPr marL="0" indent="0">
              <a:buNone/>
            </a:pPr>
            <a:endParaRPr lang="en-US" altLang="ja-JP" dirty="0">
              <a:solidFill>
                <a:schemeClr val="tx1"/>
              </a:solidFill>
            </a:endParaRPr>
          </a:p>
          <a:p>
            <a:pPr marL="0" indent="0">
              <a:buNone/>
            </a:pPr>
            <a:endParaRPr lang="en-US" altLang="ja-JP" dirty="0">
              <a:solidFill>
                <a:schemeClr val="tx1"/>
              </a:solidFill>
            </a:endParaRPr>
          </a:p>
        </p:txBody>
      </p:sp>
      <p:pic>
        <p:nvPicPr>
          <p:cNvPr id="2" name="図 1">
            <a:extLst>
              <a:ext uri="{FF2B5EF4-FFF2-40B4-BE49-F238E27FC236}">
                <a16:creationId xmlns:a16="http://schemas.microsoft.com/office/drawing/2014/main" id="{84518332-3244-C881-739F-1648AEEB433C}"/>
              </a:ext>
            </a:extLst>
          </p:cNvPr>
          <p:cNvPicPr>
            <a:picLocks noChangeAspect="1"/>
          </p:cNvPicPr>
          <p:nvPr/>
        </p:nvPicPr>
        <p:blipFill>
          <a:blip r:embed="rId2"/>
          <a:stretch>
            <a:fillRect/>
          </a:stretch>
        </p:blipFill>
        <p:spPr>
          <a:xfrm>
            <a:off x="179804" y="2102316"/>
            <a:ext cx="6408420" cy="4351020"/>
          </a:xfrm>
          <a:prstGeom prst="rect">
            <a:avLst/>
          </a:prstGeom>
        </p:spPr>
      </p:pic>
    </p:spTree>
    <p:extLst>
      <p:ext uri="{BB962C8B-B14F-4D97-AF65-F5344CB8AC3E}">
        <p14:creationId xmlns:p14="http://schemas.microsoft.com/office/powerpoint/2010/main" val="4148041253"/>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Props1.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3.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5078</TotalTime>
  <Words>1936</Words>
  <Application>Microsoft Office PowerPoint</Application>
  <PresentationFormat>画面に合わせる (4:3)</PresentationFormat>
  <Paragraphs>122</Paragraphs>
  <Slides>10</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10</vt:i4>
      </vt:variant>
    </vt:vector>
  </HeadingPairs>
  <TitlesOfParts>
    <vt:vector size="19" baseType="lpstr">
      <vt:lpstr>BIZ UDPゴシック</vt:lpstr>
      <vt:lpstr>BIZ UDPゴシック</vt:lpstr>
      <vt:lpstr>BIZ UDゴシック</vt:lpstr>
      <vt:lpstr>メイリオ</vt:lpstr>
      <vt:lpstr>Arial</vt:lpstr>
      <vt:lpstr>Calibri</vt:lpstr>
      <vt:lpstr>Segoe UI</vt:lpstr>
      <vt:lpstr>3_Office ​​テーマ</vt:lpstr>
      <vt:lpstr>3_Office ​​テーマ</vt:lpstr>
      <vt:lpstr>1．県内の主な取組　(2)発生抑制対策　　③民間の取組-1</vt:lpstr>
      <vt:lpstr>1．県内の主な取組　(2)発生抑制対策　　③民間の取組-2</vt:lpstr>
      <vt:lpstr>(2)発生抑制対策　【参考】台湾の主な取組み　</vt:lpstr>
      <vt:lpstr>1．県内の主な取組　(3)実態把握のための調査方法　【解説】</vt:lpstr>
      <vt:lpstr>1．県内の主な取組　(3)実態把握のための調査　①海岸漂着物調査方法-1</vt:lpstr>
      <vt:lpstr>1．県内の主な取組　(3)実態把握のための調査　①海岸漂着物調査方法-2</vt:lpstr>
      <vt:lpstr>1．県内の主な取組　(3)実態把握のための調査　②マイクロプラスチック調査方法</vt:lpstr>
      <vt:lpstr>1．県内の主な取組　(3)実態把握のための調査　③海底ごみ調査方法</vt:lpstr>
      <vt:lpstr>2．海岸漂着物の状況　(1)漂着状況　①海岸漂着物の組成-1</vt:lpstr>
      <vt:lpstr>2．海岸漂着物の状況　(1)漂着状況　①海岸漂着物の組成-2 黒潮流域の生活ごみと漁業ごみ（漁具）の割合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72</cp:revision>
  <cp:lastPrinted>2025-03-14T07:23:00Z</cp:lastPrinted>
  <dcterms:created xsi:type="dcterms:W3CDTF">2023-11-27T08:01:03Z</dcterms:created>
  <dcterms:modified xsi:type="dcterms:W3CDTF">2025-10-15T05:42:27Z</dcterms:modified>
</cp:coreProperties>
</file>