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12" r:id="rId5"/>
  </p:sldMasterIdLst>
  <p:notesMasterIdLst>
    <p:notesMasterId r:id="rId23"/>
  </p:notesMasterIdLst>
  <p:handoutMasterIdLst>
    <p:handoutMasterId r:id="rId24"/>
  </p:handoutMasterIdLst>
  <p:sldIdLst>
    <p:sldId id="384" r:id="rId6"/>
    <p:sldId id="472" r:id="rId7"/>
    <p:sldId id="431" r:id="rId8"/>
    <p:sldId id="432" r:id="rId9"/>
    <p:sldId id="434" r:id="rId10"/>
    <p:sldId id="496" r:id="rId11"/>
    <p:sldId id="497" r:id="rId12"/>
    <p:sldId id="435" r:id="rId13"/>
    <p:sldId id="498" r:id="rId14"/>
    <p:sldId id="438" r:id="rId15"/>
    <p:sldId id="439" r:id="rId16"/>
    <p:sldId id="440" r:id="rId17"/>
    <p:sldId id="441" r:id="rId18"/>
    <p:sldId id="499" r:id="rId19"/>
    <p:sldId id="500" r:id="rId20"/>
    <p:sldId id="501" r:id="rId21"/>
    <p:sldId id="502" r:id="rId2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1709" autoAdjust="0"/>
  </p:normalViewPr>
  <p:slideViewPr>
    <p:cSldViewPr>
      <p:cViewPr varScale="1">
        <p:scale>
          <a:sx n="58" d="100"/>
          <a:sy n="58" d="100"/>
        </p:scale>
        <p:origin x="1568" y="32"/>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b="0" i="0" u="none" strike="noStrike" kern="1200" spc="0" baseline="0">
                <a:solidFill>
                  <a:sysClr val="windowText" lastClr="000000">
                    <a:lumMod val="65000"/>
                    <a:lumOff val="35000"/>
                  </a:sysClr>
                </a:solidFill>
              </a:rPr>
              <a:t>近年の回収処理実績（単位：ｔ）</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3528331367436718E-2"/>
          <c:y val="9.9275419230685585E-2"/>
          <c:w val="0.92583270889522917"/>
          <c:h val="0.68162398125993939"/>
        </c:manualLayout>
      </c:layout>
      <c:barChart>
        <c:barDir val="col"/>
        <c:grouping val="stacked"/>
        <c:varyColors val="0"/>
        <c:ser>
          <c:idx val="0"/>
          <c:order val="0"/>
          <c:tx>
            <c:strRef>
              <c:f>グラフ化!$B$4:$C$4</c:f>
              <c:strCache>
                <c:ptCount val="2"/>
                <c:pt idx="0">
                  <c:v>北部地域</c:v>
                </c:pt>
              </c:strCache>
            </c:strRef>
          </c:tx>
          <c:spPr>
            <a:solidFill>
              <a:schemeClr val="accent6"/>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グラフ化!$D$4:$K$4</c:f>
              <c:numCache>
                <c:formatCode>#,##0_);[Red]\(#,##0\)</c:formatCode>
                <c:ptCount val="8"/>
                <c:pt idx="0">
                  <c:v>155.44800000000001</c:v>
                </c:pt>
                <c:pt idx="1">
                  <c:v>175</c:v>
                </c:pt>
                <c:pt idx="2">
                  <c:v>233</c:v>
                </c:pt>
                <c:pt idx="3" formatCode="0_);[Red]\(0\)">
                  <c:v>102.1</c:v>
                </c:pt>
                <c:pt idx="4" formatCode="0_);[Red]\(0\)">
                  <c:v>65.400000000000006</c:v>
                </c:pt>
                <c:pt idx="5" formatCode="0_);[Red]\(0\)">
                  <c:v>112.03999999999999</c:v>
                </c:pt>
                <c:pt idx="6" formatCode="0_);[Red]\(0\)">
                  <c:v>107.44800000000001</c:v>
                </c:pt>
                <c:pt idx="7" formatCode="0_);[Red]\(0\)">
                  <c:v>40.267249999999997</c:v>
                </c:pt>
              </c:numCache>
            </c:numRef>
          </c:val>
          <c:extLst>
            <c:ext xmlns:c16="http://schemas.microsoft.com/office/drawing/2014/chart" uri="{C3380CC4-5D6E-409C-BE32-E72D297353CC}">
              <c16:uniqueId val="{00000000-87B6-459F-9037-7B35137B86E6}"/>
            </c:ext>
          </c:extLst>
        </c:ser>
        <c:ser>
          <c:idx val="1"/>
          <c:order val="1"/>
          <c:tx>
            <c:strRef>
              <c:f>グラフ化!$B$5:$C$5</c:f>
              <c:strCache>
                <c:ptCount val="2"/>
                <c:pt idx="0">
                  <c:v>中部地域</c:v>
                </c:pt>
              </c:strCache>
            </c:strRef>
          </c:tx>
          <c:spPr>
            <a:solidFill>
              <a:schemeClr val="accent5"/>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グラフ化!$D$5:$K$5</c:f>
              <c:numCache>
                <c:formatCode>#,##0_);[Red]\(#,##0\)</c:formatCode>
                <c:ptCount val="8"/>
                <c:pt idx="0">
                  <c:v>9.7200000000000006</c:v>
                </c:pt>
                <c:pt idx="1">
                  <c:v>6</c:v>
                </c:pt>
                <c:pt idx="2">
                  <c:v>8</c:v>
                </c:pt>
                <c:pt idx="3" formatCode="0_);[Red]\(0\)">
                  <c:v>8</c:v>
                </c:pt>
                <c:pt idx="4" formatCode="0_);[Red]\(0\)">
                  <c:v>0</c:v>
                </c:pt>
                <c:pt idx="5" formatCode="0_);[Red]\(0\)">
                  <c:v>0</c:v>
                </c:pt>
                <c:pt idx="6" formatCode="0_);[Red]\(0\)">
                  <c:v>0</c:v>
                </c:pt>
                <c:pt idx="7" formatCode="0_);[Red]\(0\)">
                  <c:v>3.7216100000000001</c:v>
                </c:pt>
              </c:numCache>
            </c:numRef>
          </c:val>
          <c:extLst>
            <c:ext xmlns:c16="http://schemas.microsoft.com/office/drawing/2014/chart" uri="{C3380CC4-5D6E-409C-BE32-E72D297353CC}">
              <c16:uniqueId val="{00000001-87B6-459F-9037-7B35137B86E6}"/>
            </c:ext>
          </c:extLst>
        </c:ser>
        <c:ser>
          <c:idx val="2"/>
          <c:order val="2"/>
          <c:tx>
            <c:strRef>
              <c:f>グラフ化!$B$6:$C$6</c:f>
              <c:strCache>
                <c:ptCount val="2"/>
                <c:pt idx="0">
                  <c:v>南部地域</c:v>
                </c:pt>
              </c:strCache>
            </c:strRef>
          </c:tx>
          <c:spPr>
            <a:solidFill>
              <a:schemeClr val="accent4"/>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グラフ化!$D$6:$K$6</c:f>
              <c:numCache>
                <c:formatCode>#,##0_);[Red]\(#,##0\)</c:formatCode>
                <c:ptCount val="8"/>
                <c:pt idx="0">
                  <c:v>70.224999999999994</c:v>
                </c:pt>
                <c:pt idx="1">
                  <c:v>77</c:v>
                </c:pt>
                <c:pt idx="2">
                  <c:v>35</c:v>
                </c:pt>
                <c:pt idx="3" formatCode="0_);[Red]\(0\)">
                  <c:v>52</c:v>
                </c:pt>
                <c:pt idx="4" formatCode="0_);[Red]\(0\)">
                  <c:v>31.299999999999997</c:v>
                </c:pt>
                <c:pt idx="5" formatCode="0_);[Red]\(0\)">
                  <c:v>21.651</c:v>
                </c:pt>
                <c:pt idx="6" formatCode="0_);[Red]\(0\)">
                  <c:v>4.492</c:v>
                </c:pt>
                <c:pt idx="7" formatCode="0_);[Red]\(0\)">
                  <c:v>16.129850000000001</c:v>
                </c:pt>
              </c:numCache>
            </c:numRef>
          </c:val>
          <c:extLst>
            <c:ext xmlns:c16="http://schemas.microsoft.com/office/drawing/2014/chart" uri="{C3380CC4-5D6E-409C-BE32-E72D297353CC}">
              <c16:uniqueId val="{00000002-87B6-459F-9037-7B35137B86E6}"/>
            </c:ext>
          </c:extLst>
        </c:ser>
        <c:ser>
          <c:idx val="3"/>
          <c:order val="3"/>
          <c:tx>
            <c:strRef>
              <c:f>グラフ化!$B$7:$C$7</c:f>
              <c:strCache>
                <c:ptCount val="2"/>
                <c:pt idx="0">
                  <c:v>宮古諸島地域</c:v>
                </c:pt>
              </c:strCache>
            </c:strRef>
          </c:tx>
          <c:spPr>
            <a:solidFill>
              <a:schemeClr val="accent6">
                <a:lumMod val="60000"/>
              </a:schemeClr>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グラフ化!$D$7:$K$7</c:f>
              <c:numCache>
                <c:formatCode>#,##0_);[Red]\(#,##0\)</c:formatCode>
                <c:ptCount val="8"/>
                <c:pt idx="0">
                  <c:v>117.8</c:v>
                </c:pt>
                <c:pt idx="1">
                  <c:v>92</c:v>
                </c:pt>
                <c:pt idx="2">
                  <c:v>158</c:v>
                </c:pt>
                <c:pt idx="3" formatCode="0_);[Red]\(0\)">
                  <c:v>61</c:v>
                </c:pt>
                <c:pt idx="4" formatCode="0_);[Red]\(0\)">
                  <c:v>86.3</c:v>
                </c:pt>
                <c:pt idx="5" formatCode="0_);[Red]\(0\)">
                  <c:v>319.85999999999996</c:v>
                </c:pt>
                <c:pt idx="6" formatCode="0_);[Red]\(0\)">
                  <c:v>7.6109999999999998</c:v>
                </c:pt>
                <c:pt idx="7" formatCode="0_);[Red]\(0\)">
                  <c:v>13.255140000000001</c:v>
                </c:pt>
              </c:numCache>
            </c:numRef>
          </c:val>
          <c:extLst>
            <c:ext xmlns:c16="http://schemas.microsoft.com/office/drawing/2014/chart" uri="{C3380CC4-5D6E-409C-BE32-E72D297353CC}">
              <c16:uniqueId val="{00000003-87B6-459F-9037-7B35137B86E6}"/>
            </c:ext>
          </c:extLst>
        </c:ser>
        <c:ser>
          <c:idx val="4"/>
          <c:order val="4"/>
          <c:tx>
            <c:strRef>
              <c:f>グラフ化!$B$8:$C$8</c:f>
              <c:strCache>
                <c:ptCount val="2"/>
                <c:pt idx="0">
                  <c:v>八重山諸島地域</c:v>
                </c:pt>
              </c:strCache>
            </c:strRef>
          </c:tx>
          <c:spPr>
            <a:solidFill>
              <a:schemeClr val="accent5">
                <a:lumMod val="60000"/>
              </a:schemeClr>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グラフ化!$D$8:$K$8</c:f>
              <c:numCache>
                <c:formatCode>#,##0_);[Red]\(#,##0\)</c:formatCode>
                <c:ptCount val="8"/>
                <c:pt idx="0">
                  <c:v>118.268</c:v>
                </c:pt>
                <c:pt idx="1">
                  <c:v>82</c:v>
                </c:pt>
                <c:pt idx="2">
                  <c:v>116</c:v>
                </c:pt>
                <c:pt idx="3" formatCode="0_);[Red]\(0\)">
                  <c:v>312.2</c:v>
                </c:pt>
                <c:pt idx="4" formatCode="0_);[Red]\(0\)">
                  <c:v>89.699999999999989</c:v>
                </c:pt>
                <c:pt idx="5" formatCode="0_);[Red]\(0\)">
                  <c:v>142.76</c:v>
                </c:pt>
                <c:pt idx="6" formatCode="0_);[Red]\(0\)">
                  <c:v>407.14</c:v>
                </c:pt>
                <c:pt idx="7" formatCode="0_);[Red]\(0\)">
                  <c:v>59.629849999999998</c:v>
                </c:pt>
              </c:numCache>
            </c:numRef>
          </c:val>
          <c:extLst>
            <c:ext xmlns:c16="http://schemas.microsoft.com/office/drawing/2014/chart" uri="{C3380CC4-5D6E-409C-BE32-E72D297353CC}">
              <c16:uniqueId val="{00000004-87B6-459F-9037-7B35137B86E6}"/>
            </c:ext>
          </c:extLst>
        </c:ser>
        <c:dLbls>
          <c:showLegendKey val="0"/>
          <c:showVal val="0"/>
          <c:showCatName val="0"/>
          <c:showSerName val="0"/>
          <c:showPercent val="0"/>
          <c:showBubbleSize val="0"/>
        </c:dLbls>
        <c:gapWidth val="150"/>
        <c:overlap val="100"/>
        <c:axId val="1525013759"/>
        <c:axId val="1525009919"/>
      </c:barChart>
      <c:lineChart>
        <c:grouping val="standard"/>
        <c:varyColors val="0"/>
        <c:ser>
          <c:idx val="5"/>
          <c:order val="5"/>
          <c:tx>
            <c:strRef>
              <c:f>グラフ化!$B$9:$C$9</c:f>
              <c:strCache>
                <c:ptCount val="2"/>
                <c:pt idx="0">
                  <c:v>全地域合計</c:v>
                </c:pt>
              </c:strCache>
            </c:strRef>
          </c:tx>
          <c:spPr>
            <a:ln w="28575" cap="rnd">
              <a:solidFill>
                <a:schemeClr val="accent4">
                  <a:lumMod val="60000"/>
                </a:schemeClr>
              </a:solidFill>
              <a:round/>
            </a:ln>
            <a:effectLst/>
          </c:spPr>
          <c:marker>
            <c:symbol val="none"/>
          </c:marker>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グラフ化!$D$9:$K$9</c:f>
              <c:numCache>
                <c:formatCode>#,##0_);[Red]\(#,##0\)</c:formatCode>
                <c:ptCount val="8"/>
                <c:pt idx="0">
                  <c:v>471.46100000000001</c:v>
                </c:pt>
                <c:pt idx="1">
                  <c:v>432</c:v>
                </c:pt>
                <c:pt idx="2">
                  <c:v>550</c:v>
                </c:pt>
                <c:pt idx="3">
                  <c:v>535.29999999999995</c:v>
                </c:pt>
                <c:pt idx="4">
                  <c:v>272.7</c:v>
                </c:pt>
                <c:pt idx="5">
                  <c:v>596.31099999999992</c:v>
                </c:pt>
                <c:pt idx="6">
                  <c:v>526.69100000000003</c:v>
                </c:pt>
                <c:pt idx="7">
                  <c:v>133.00369999999998</c:v>
                </c:pt>
              </c:numCache>
            </c:numRef>
          </c:val>
          <c:smooth val="0"/>
          <c:extLst>
            <c:ext xmlns:c16="http://schemas.microsoft.com/office/drawing/2014/chart" uri="{C3380CC4-5D6E-409C-BE32-E72D297353CC}">
              <c16:uniqueId val="{00000005-87B6-459F-9037-7B35137B86E6}"/>
            </c:ext>
          </c:extLst>
        </c:ser>
        <c:dLbls>
          <c:showLegendKey val="0"/>
          <c:showVal val="0"/>
          <c:showCatName val="0"/>
          <c:showSerName val="0"/>
          <c:showPercent val="0"/>
          <c:showBubbleSize val="0"/>
        </c:dLbls>
        <c:marker val="1"/>
        <c:smooth val="0"/>
        <c:axId val="1525013759"/>
        <c:axId val="1525009919"/>
      </c:lineChart>
      <c:catAx>
        <c:axId val="152501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25009919"/>
        <c:crosses val="autoZero"/>
        <c:auto val="1"/>
        <c:lblAlgn val="ctr"/>
        <c:lblOffset val="100"/>
        <c:noMultiLvlLbl val="0"/>
      </c:catAx>
      <c:valAx>
        <c:axId val="1525009919"/>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2501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312" tIns="45656" rIns="91312" bIns="45656" rtlCol="0"/>
          <a:lstStyle>
            <a:lvl1pPr algn="r">
              <a:defRPr sz="1200"/>
            </a:lvl1pPr>
          </a:lstStyle>
          <a:p>
            <a:fld id="{5420E8F1-B441-401B-A410-4D1847EB6F6A}" type="datetimeFigureOut">
              <a:rPr kumimoji="1" lang="ja-JP" altLang="en-US" smtClean="0"/>
              <a:t>2025/10/21</a:t>
            </a:fld>
            <a:endParaRPr kumimoji="1" lang="ja-JP" altLang="en-US"/>
          </a:p>
        </p:txBody>
      </p:sp>
      <p:sp>
        <p:nvSpPr>
          <p:cNvPr id="4" name="フッター プレースホルダー 3"/>
          <p:cNvSpPr>
            <a:spLocks noGrp="1"/>
          </p:cNvSpPr>
          <p:nvPr>
            <p:ph type="ftr" sz="quarter" idx="2"/>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312" tIns="45656" rIns="91312" bIns="45656"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DF8C688A-B6AF-4141-9D72-A0C16B594A5F}" type="datetimeFigureOut">
              <a:rPr kumimoji="1" lang="ja-JP" altLang="en-US" smtClean="0"/>
              <a:t>2025/10/21</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jpeg"/><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jpeg"/><Relationship Id="rId2"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35.emf"/><Relationship Id="rId11" Type="http://schemas.openxmlformats.org/officeDocument/2006/relationships/image" Target="../media/image40.jpeg"/><Relationship Id="rId5" Type="http://schemas.openxmlformats.org/officeDocument/2006/relationships/image" Target="../media/image34.emf"/><Relationship Id="rId10" Type="http://schemas.openxmlformats.org/officeDocument/2006/relationships/image" Target="../media/image39.jpeg"/><Relationship Id="rId4" Type="http://schemas.openxmlformats.org/officeDocument/2006/relationships/image" Target="../media/image33.emf"/><Relationship Id="rId9" Type="http://schemas.openxmlformats.org/officeDocument/2006/relationships/image" Target="../media/image38.emf"/></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emf"/><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emf"/><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emf"/><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7000" r="-7000"/>
          </a:stretch>
        </a:blipFill>
        <a:effectLst/>
      </p:bgPr>
    </p:bg>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44F65EC8-7A1E-5AFB-F4E6-55D2443727AE}"/>
              </a:ext>
            </a:extLst>
          </p:cNvPr>
          <p:cNvPicPr>
            <a:picLocks noChangeAspect="1"/>
          </p:cNvPicPr>
          <p:nvPr/>
        </p:nvPicPr>
        <p:blipFill>
          <a:blip r:embed="rId3"/>
          <a:stretch>
            <a:fillRect/>
          </a:stretch>
        </p:blipFill>
        <p:spPr>
          <a:xfrm rot="1170390">
            <a:off x="145699" y="3557540"/>
            <a:ext cx="2440398" cy="2366274"/>
          </a:xfrm>
          <a:prstGeom prst="rect">
            <a:avLst/>
          </a:prstGeom>
        </p:spPr>
      </p:pic>
      <p:sp>
        <p:nvSpPr>
          <p:cNvPr id="2" name="タイトル 1">
            <a:extLst>
              <a:ext uri="{FF2B5EF4-FFF2-40B4-BE49-F238E27FC236}">
                <a16:creationId xmlns:a16="http://schemas.microsoft.com/office/drawing/2014/main" id="{D5FFB4B2-7163-402A-A550-BAD7316A2236}"/>
              </a:ext>
            </a:extLst>
          </p:cNvPr>
          <p:cNvSpPr>
            <a:spLocks noGrp="1"/>
          </p:cNvSpPr>
          <p:nvPr>
            <p:ph type="ctrTitle"/>
          </p:nvPr>
        </p:nvSpPr>
        <p:spPr>
          <a:xfrm>
            <a:off x="685800" y="1700808"/>
            <a:ext cx="7772400" cy="2232248"/>
          </a:xfrm>
        </p:spPr>
        <p:txBody>
          <a:bodyPr>
            <a:normAutofit/>
          </a:bodyPr>
          <a:lstStyle/>
          <a:p>
            <a:pPr algn="ctr"/>
            <a:r>
              <a:rPr kumimoji="1" lang="ja-JP" altLang="en-US" spc="100" dirty="0">
                <a:solidFill>
                  <a:schemeClr val="tx1">
                    <a:lumMod val="75000"/>
                    <a:lumOff val="25000"/>
                  </a:schemeClr>
                </a:solidFill>
                <a:latin typeface="BIZ UDゴシック" panose="020B0400000000000000" pitchFamily="49" charset="-128"/>
                <a:ea typeface="BIZ UDゴシック" panose="020B0400000000000000" pitchFamily="49" charset="-128"/>
              </a:rPr>
              <a:t>海洋ごみの普及啓発・環境教育、海岸清掃活動の実施者が利活用するための</a:t>
            </a:r>
            <a:r>
              <a:rPr lang="ja-JP" altLang="en-US" spc="100" dirty="0">
                <a:solidFill>
                  <a:schemeClr val="tx1">
                    <a:lumMod val="75000"/>
                    <a:lumOff val="25000"/>
                  </a:schemeClr>
                </a:solidFill>
                <a:latin typeface="BIZ UDゴシック" panose="020B0400000000000000" pitchFamily="49" charset="-128"/>
                <a:ea typeface="BIZ UDゴシック" panose="020B0400000000000000" pitchFamily="49" charset="-128"/>
              </a:rPr>
              <a:t>教材・啓発</a:t>
            </a:r>
            <a:r>
              <a:rPr kumimoji="1" lang="ja-JP" altLang="en-US" spc="100" dirty="0">
                <a:solidFill>
                  <a:schemeClr val="tx1">
                    <a:lumMod val="75000"/>
                    <a:lumOff val="25000"/>
                  </a:schemeClr>
                </a:solidFill>
                <a:latin typeface="BIZ UDゴシック" panose="020B0400000000000000" pitchFamily="49" charset="-128"/>
                <a:ea typeface="BIZ UDゴシック" panose="020B0400000000000000" pitchFamily="49" charset="-128"/>
              </a:rPr>
              <a:t>用資料</a:t>
            </a:r>
            <a:endParaRPr kumimoji="1" lang="ja-JP" altLang="en-US" sz="2800" spc="100" dirty="0">
              <a:solidFill>
                <a:srgbClr val="3333FF"/>
              </a:solidFill>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B17FDC36-6D71-7805-D2CA-CE4D88AFB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15" y="1650245"/>
            <a:ext cx="984984" cy="662993"/>
          </a:xfrm>
          <a:prstGeom prst="rect">
            <a:avLst/>
          </a:prstGeom>
        </p:spPr>
      </p:pic>
      <p:pic>
        <p:nvPicPr>
          <p:cNvPr id="13" name="図 12" descr="アプリケーション&#10;&#10;低い精度で自動的に生成された説明">
            <a:extLst>
              <a:ext uri="{FF2B5EF4-FFF2-40B4-BE49-F238E27FC236}">
                <a16:creationId xmlns:a16="http://schemas.microsoft.com/office/drawing/2014/main" id="{47012EBF-7109-3C31-DBB6-280A5F59D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722" y="1878156"/>
            <a:ext cx="500976" cy="375313"/>
          </a:xfrm>
          <a:prstGeom prst="rect">
            <a:avLst/>
          </a:prstGeom>
        </p:spPr>
      </p:pic>
      <p:pic>
        <p:nvPicPr>
          <p:cNvPr id="15" name="図 14">
            <a:extLst>
              <a:ext uri="{FF2B5EF4-FFF2-40B4-BE49-F238E27FC236}">
                <a16:creationId xmlns:a16="http://schemas.microsoft.com/office/drawing/2014/main" id="{B92E0389-508B-220E-8B5D-A04193F73F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2698" y="1819416"/>
            <a:ext cx="612515" cy="373405"/>
          </a:xfrm>
          <a:prstGeom prst="rect">
            <a:avLst/>
          </a:prstGeom>
        </p:spPr>
      </p:pic>
      <p:pic>
        <p:nvPicPr>
          <p:cNvPr id="8" name="図 7">
            <a:extLst>
              <a:ext uri="{FF2B5EF4-FFF2-40B4-BE49-F238E27FC236}">
                <a16:creationId xmlns:a16="http://schemas.microsoft.com/office/drawing/2014/main" id="{3495ABF8-B200-523B-061F-D9B0DEDCBB1E}"/>
              </a:ext>
            </a:extLst>
          </p:cNvPr>
          <p:cNvPicPr>
            <a:picLocks noChangeAspect="1"/>
          </p:cNvPicPr>
          <p:nvPr/>
        </p:nvPicPr>
        <p:blipFill>
          <a:blip r:embed="rId7"/>
          <a:stretch>
            <a:fillRect/>
          </a:stretch>
        </p:blipFill>
        <p:spPr>
          <a:xfrm>
            <a:off x="6119437" y="4375843"/>
            <a:ext cx="2911667" cy="1887505"/>
          </a:xfrm>
          <a:prstGeom prst="rect">
            <a:avLst/>
          </a:prstGeom>
        </p:spPr>
      </p:pic>
      <p:pic>
        <p:nvPicPr>
          <p:cNvPr id="16" name="図 15">
            <a:extLst>
              <a:ext uri="{FF2B5EF4-FFF2-40B4-BE49-F238E27FC236}">
                <a16:creationId xmlns:a16="http://schemas.microsoft.com/office/drawing/2014/main" id="{F839517F-D247-35AD-540B-59E8F4346DE4}"/>
              </a:ext>
            </a:extLst>
          </p:cNvPr>
          <p:cNvPicPr>
            <a:picLocks noChangeAspect="1"/>
          </p:cNvPicPr>
          <p:nvPr/>
        </p:nvPicPr>
        <p:blipFill>
          <a:blip r:embed="rId8"/>
          <a:stretch>
            <a:fillRect/>
          </a:stretch>
        </p:blipFill>
        <p:spPr>
          <a:xfrm>
            <a:off x="759315" y="30427"/>
            <a:ext cx="2749413" cy="1944752"/>
          </a:xfrm>
          <a:prstGeom prst="rect">
            <a:avLst/>
          </a:prstGeom>
        </p:spPr>
      </p:pic>
      <p:pic>
        <p:nvPicPr>
          <p:cNvPr id="21" name="図 20">
            <a:extLst>
              <a:ext uri="{FF2B5EF4-FFF2-40B4-BE49-F238E27FC236}">
                <a16:creationId xmlns:a16="http://schemas.microsoft.com/office/drawing/2014/main" id="{932CDF52-477D-BD4A-A432-12551827C72F}"/>
              </a:ext>
            </a:extLst>
          </p:cNvPr>
          <p:cNvPicPr>
            <a:picLocks noChangeAspect="1"/>
          </p:cNvPicPr>
          <p:nvPr/>
        </p:nvPicPr>
        <p:blipFill>
          <a:blip r:embed="rId9"/>
          <a:stretch>
            <a:fillRect/>
          </a:stretch>
        </p:blipFill>
        <p:spPr>
          <a:xfrm>
            <a:off x="944046" y="5319596"/>
            <a:ext cx="815290" cy="835456"/>
          </a:xfrm>
          <a:prstGeom prst="rect">
            <a:avLst/>
          </a:prstGeom>
        </p:spPr>
      </p:pic>
      <p:pic>
        <p:nvPicPr>
          <p:cNvPr id="22" name="図 21">
            <a:extLst>
              <a:ext uri="{FF2B5EF4-FFF2-40B4-BE49-F238E27FC236}">
                <a16:creationId xmlns:a16="http://schemas.microsoft.com/office/drawing/2014/main" id="{19CD3E99-74C9-FB45-0C64-E39B8E6C9A00}"/>
              </a:ext>
            </a:extLst>
          </p:cNvPr>
          <p:cNvPicPr>
            <a:picLocks noChangeAspect="1"/>
          </p:cNvPicPr>
          <p:nvPr/>
        </p:nvPicPr>
        <p:blipFill>
          <a:blip r:embed="rId10"/>
          <a:stretch>
            <a:fillRect/>
          </a:stretch>
        </p:blipFill>
        <p:spPr>
          <a:xfrm rot="18067924">
            <a:off x="1744062" y="4768359"/>
            <a:ext cx="790880" cy="1260004"/>
          </a:xfrm>
          <a:prstGeom prst="rect">
            <a:avLst/>
          </a:prstGeom>
        </p:spPr>
      </p:pic>
      <p:pic>
        <p:nvPicPr>
          <p:cNvPr id="28" name="図 27">
            <a:extLst>
              <a:ext uri="{FF2B5EF4-FFF2-40B4-BE49-F238E27FC236}">
                <a16:creationId xmlns:a16="http://schemas.microsoft.com/office/drawing/2014/main" id="{120BC421-4EA3-A1CF-2F1E-3329DD1724CA}"/>
              </a:ext>
            </a:extLst>
          </p:cNvPr>
          <p:cNvPicPr>
            <a:picLocks noChangeAspect="1"/>
          </p:cNvPicPr>
          <p:nvPr/>
        </p:nvPicPr>
        <p:blipFill>
          <a:blip r:embed="rId11"/>
          <a:stretch>
            <a:fillRect/>
          </a:stretch>
        </p:blipFill>
        <p:spPr>
          <a:xfrm>
            <a:off x="6119437" y="122095"/>
            <a:ext cx="2987243" cy="1050046"/>
          </a:xfrm>
          <a:prstGeom prst="rect">
            <a:avLst/>
          </a:prstGeom>
        </p:spPr>
      </p:pic>
      <p:pic>
        <p:nvPicPr>
          <p:cNvPr id="33" name="図 32">
            <a:extLst>
              <a:ext uri="{FF2B5EF4-FFF2-40B4-BE49-F238E27FC236}">
                <a16:creationId xmlns:a16="http://schemas.microsoft.com/office/drawing/2014/main" id="{15A6DA4D-583B-CC1F-8682-D6A3924E8DD1}"/>
              </a:ext>
            </a:extLst>
          </p:cNvPr>
          <p:cNvPicPr>
            <a:picLocks noChangeAspect="1"/>
          </p:cNvPicPr>
          <p:nvPr/>
        </p:nvPicPr>
        <p:blipFill>
          <a:blip r:embed="rId12"/>
          <a:stretch>
            <a:fillRect/>
          </a:stretch>
        </p:blipFill>
        <p:spPr>
          <a:xfrm>
            <a:off x="1539742" y="5936514"/>
            <a:ext cx="1045434" cy="521537"/>
          </a:xfrm>
          <a:prstGeom prst="rect">
            <a:avLst/>
          </a:prstGeom>
        </p:spPr>
      </p:pic>
      <p:pic>
        <p:nvPicPr>
          <p:cNvPr id="34" name="図 33">
            <a:extLst>
              <a:ext uri="{FF2B5EF4-FFF2-40B4-BE49-F238E27FC236}">
                <a16:creationId xmlns:a16="http://schemas.microsoft.com/office/drawing/2014/main" id="{267B4FE0-3828-D8AC-EA7F-8BB9AB858113}"/>
              </a:ext>
            </a:extLst>
          </p:cNvPr>
          <p:cNvPicPr>
            <a:picLocks noChangeAspect="1"/>
          </p:cNvPicPr>
          <p:nvPr/>
        </p:nvPicPr>
        <p:blipFill>
          <a:blip r:embed="rId13"/>
          <a:stretch>
            <a:fillRect/>
          </a:stretch>
        </p:blipFill>
        <p:spPr>
          <a:xfrm rot="19189649" flipH="1">
            <a:off x="6283958" y="1184670"/>
            <a:ext cx="1359663" cy="798179"/>
          </a:xfrm>
          <a:prstGeom prst="rect">
            <a:avLst/>
          </a:prstGeom>
        </p:spPr>
      </p:pic>
      <p:pic>
        <p:nvPicPr>
          <p:cNvPr id="37" name="図 36">
            <a:extLst>
              <a:ext uri="{FF2B5EF4-FFF2-40B4-BE49-F238E27FC236}">
                <a16:creationId xmlns:a16="http://schemas.microsoft.com/office/drawing/2014/main" id="{618286B8-A5F2-8940-3658-2761D1E4A89A}"/>
              </a:ext>
            </a:extLst>
          </p:cNvPr>
          <p:cNvPicPr>
            <a:picLocks noChangeAspect="1"/>
          </p:cNvPicPr>
          <p:nvPr/>
        </p:nvPicPr>
        <p:blipFill>
          <a:blip r:embed="rId14"/>
          <a:stretch>
            <a:fillRect/>
          </a:stretch>
        </p:blipFill>
        <p:spPr>
          <a:xfrm>
            <a:off x="415859" y="6006893"/>
            <a:ext cx="799833" cy="442488"/>
          </a:xfrm>
          <a:prstGeom prst="rect">
            <a:avLst/>
          </a:prstGeom>
        </p:spPr>
      </p:pic>
      <p:sp>
        <p:nvSpPr>
          <p:cNvPr id="3" name="字幕 2">
            <a:extLst>
              <a:ext uri="{FF2B5EF4-FFF2-40B4-BE49-F238E27FC236}">
                <a16:creationId xmlns:a16="http://schemas.microsoft.com/office/drawing/2014/main" id="{8BDF1760-D59B-FB6A-A1C4-A3575CC41AE0}"/>
              </a:ext>
            </a:extLst>
          </p:cNvPr>
          <p:cNvSpPr txBox="1">
            <a:spLocks/>
          </p:cNvSpPr>
          <p:nvPr/>
        </p:nvSpPr>
        <p:spPr>
          <a:xfrm>
            <a:off x="112897" y="3578998"/>
            <a:ext cx="8993784" cy="1660135"/>
          </a:xfrm>
          <a:prstGeom prst="rect">
            <a:avLst/>
          </a:prstGeom>
        </p:spPr>
        <p:txBody>
          <a:bodyPr vert="horz" lIns="91440" tIns="45720" rIns="91440" bIns="45720" rtlCol="0">
            <a:normAutofit/>
          </a:bodyPr>
          <a:lstStyle>
            <a:lvl1pPr marL="0" indent="0" algn="ctr" defTabSz="685783" rtl="0" eaLnBrk="1" latinLnBrk="0" hangingPunct="1">
              <a:lnSpc>
                <a:spcPct val="125000"/>
              </a:lnSpc>
              <a:spcBef>
                <a:spcPct val="20000"/>
              </a:spcBef>
              <a:buFont typeface="Arial" panose="020B0604020202020204" pitchFamily="34" charset="0"/>
              <a:buNone/>
              <a:defRPr kumimoji="1" sz="1350" kern="1200" baseline="0">
                <a:solidFill>
                  <a:schemeClr val="tx1">
                    <a:lumMod val="65000"/>
                    <a:lumOff val="35000"/>
                  </a:schemeClr>
                </a:solidFill>
                <a:latin typeface="Segoe UI" panose="020B0502040204020203" pitchFamily="34" charset="0"/>
                <a:ea typeface="メイリオ" panose="020B0604030504040204" pitchFamily="50" charset="-128"/>
                <a:cs typeface="+mn-cs"/>
              </a:defRPr>
            </a:lvl1pPr>
            <a:lvl2pPr marL="342892" indent="0" algn="ctr" defTabSz="685783" rtl="0" eaLnBrk="1" latinLnBrk="0" hangingPunct="1">
              <a:lnSpc>
                <a:spcPct val="125000"/>
              </a:lnSpc>
              <a:spcBef>
                <a:spcPct val="20000"/>
              </a:spcBef>
              <a:buFont typeface="Arial" panose="020B0604020202020204" pitchFamily="34" charset="0"/>
              <a:buNone/>
              <a:defRPr kumimoji="1" sz="1500" kern="1200" baseline="0">
                <a:solidFill>
                  <a:schemeClr val="tx1">
                    <a:tint val="75000"/>
                  </a:schemeClr>
                </a:solidFill>
                <a:latin typeface="Segoe UI" panose="020B0502040204020203" pitchFamily="34" charset="0"/>
                <a:ea typeface="メイリオ" panose="020B0604030504040204" pitchFamily="50" charset="-128"/>
                <a:cs typeface="+mn-cs"/>
              </a:defRPr>
            </a:lvl2pPr>
            <a:lvl3pPr marL="685783" indent="0" algn="ctr" defTabSz="685783" rtl="0" eaLnBrk="1" latinLnBrk="0" hangingPunct="1">
              <a:lnSpc>
                <a:spcPct val="125000"/>
              </a:lnSpc>
              <a:spcBef>
                <a:spcPct val="20000"/>
              </a:spcBef>
              <a:buFont typeface="Arial" panose="020B0604020202020204" pitchFamily="34" charset="0"/>
              <a:buNone/>
              <a:defRPr kumimoji="1" sz="1350" kern="1200" baseline="0">
                <a:solidFill>
                  <a:schemeClr val="tx1">
                    <a:tint val="75000"/>
                  </a:schemeClr>
                </a:solidFill>
                <a:latin typeface="Segoe UI" panose="020B0502040204020203" pitchFamily="34" charset="0"/>
                <a:ea typeface="メイリオ" panose="020B0604030504040204" pitchFamily="50" charset="-128"/>
                <a:cs typeface="+mn-cs"/>
              </a:defRPr>
            </a:lvl3pPr>
            <a:lvl4pPr marL="1028675" indent="0" algn="ctr" defTabSz="685783" rtl="0" eaLnBrk="1" latinLnBrk="0" hangingPunct="1">
              <a:lnSpc>
                <a:spcPct val="125000"/>
              </a:lnSpc>
              <a:spcBef>
                <a:spcPct val="20000"/>
              </a:spcBef>
              <a:buFont typeface="Arial" panose="020B0604020202020204" pitchFamily="34" charset="0"/>
              <a:buNone/>
              <a:defRPr kumimoji="1" sz="1200" kern="1200" baseline="0">
                <a:solidFill>
                  <a:schemeClr val="tx1">
                    <a:tint val="75000"/>
                  </a:schemeClr>
                </a:solidFill>
                <a:latin typeface="Segoe UI" panose="020B0502040204020203" pitchFamily="34" charset="0"/>
                <a:ea typeface="メイリオ" panose="020B0604030504040204" pitchFamily="50" charset="-128"/>
                <a:cs typeface="+mn-cs"/>
              </a:defRPr>
            </a:lvl4pPr>
            <a:lvl5pPr marL="1371566" indent="0" algn="ctr" defTabSz="685783" rtl="0" eaLnBrk="1" latinLnBrk="0" hangingPunct="1">
              <a:lnSpc>
                <a:spcPct val="125000"/>
              </a:lnSpc>
              <a:spcBef>
                <a:spcPct val="20000"/>
              </a:spcBef>
              <a:buFont typeface="Arial" panose="020B0604020202020204" pitchFamily="34" charset="0"/>
              <a:buNone/>
              <a:defRPr kumimoji="1" sz="1200" kern="1200" baseline="0">
                <a:solidFill>
                  <a:schemeClr val="tx1">
                    <a:tint val="75000"/>
                  </a:schemeClr>
                </a:solidFill>
                <a:latin typeface="Segoe UI" panose="020B0502040204020203" pitchFamily="34" charset="0"/>
                <a:ea typeface="メイリオ" panose="020B0604030504040204" pitchFamily="50" charset="-128"/>
                <a:cs typeface="+mn-cs"/>
              </a:defRPr>
            </a:lvl5pPr>
            <a:lvl6pPr marL="1714457" indent="0" algn="ctr" defTabSz="685783"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6pPr>
            <a:lvl7pPr marL="2057348" indent="0" algn="ctr" defTabSz="685783"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7pPr>
            <a:lvl8pPr marL="2400240" indent="0" algn="ctr" defTabSz="685783"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8pPr>
            <a:lvl9pPr marL="2743132" indent="0" algn="ctr" defTabSz="685783"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9pPr>
          </a:lstStyle>
          <a:p>
            <a:pPr>
              <a:spcBef>
                <a:spcPts val="600"/>
              </a:spcBef>
              <a:spcAft>
                <a:spcPts val="600"/>
              </a:spcAft>
            </a:pPr>
            <a:endParaRPr lang="en-US" altLang="zh-TW" sz="2000" dirty="0">
              <a:latin typeface="BIZ UDゴシック" panose="020B0400000000000000" pitchFamily="49" charset="-128"/>
              <a:ea typeface="BIZ UDゴシック" panose="020B0400000000000000" pitchFamily="49" charset="-128"/>
            </a:endParaRPr>
          </a:p>
          <a:p>
            <a:pPr>
              <a:spcBef>
                <a:spcPts val="600"/>
              </a:spcBef>
              <a:spcAft>
                <a:spcPts val="600"/>
              </a:spcAft>
            </a:pPr>
            <a:r>
              <a:rPr lang="ja-JP" altLang="en-US" sz="2000" b="1" dirty="0">
                <a:latin typeface="BIZ UDゴシック" panose="020B0400000000000000" pitchFamily="49" charset="-128"/>
                <a:ea typeface="BIZ UDゴシック" panose="020B0400000000000000" pitchFamily="49" charset="-128"/>
              </a:rPr>
              <a:t>令和６年度沖縄県海岸漂着物</a:t>
            </a:r>
            <a:endParaRPr lang="en-US" altLang="ja-JP" sz="2000" b="1" dirty="0">
              <a:latin typeface="BIZ UDゴシック" panose="020B0400000000000000" pitchFamily="49" charset="-128"/>
              <a:ea typeface="BIZ UDゴシック" panose="020B0400000000000000" pitchFamily="49" charset="-128"/>
            </a:endParaRPr>
          </a:p>
          <a:p>
            <a:pPr>
              <a:spcBef>
                <a:spcPts val="600"/>
              </a:spcBef>
              <a:spcAft>
                <a:spcPts val="600"/>
              </a:spcAft>
            </a:pPr>
            <a:r>
              <a:rPr lang="ja-JP" altLang="en-US" sz="2000" b="1" dirty="0">
                <a:latin typeface="BIZ UDゴシック" panose="020B0400000000000000" pitchFamily="49" charset="-128"/>
                <a:ea typeface="BIZ UDゴシック" panose="020B0400000000000000" pitchFamily="49" charset="-128"/>
              </a:rPr>
              <a:t>発生抑制対策検討・実施業務</a:t>
            </a:r>
          </a:p>
        </p:txBody>
      </p:sp>
    </p:spTree>
    <p:extLst>
      <p:ext uri="{BB962C8B-B14F-4D97-AF65-F5344CB8AC3E}">
        <p14:creationId xmlns:p14="http://schemas.microsoft.com/office/powerpoint/2010/main" val="407824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C7B37-9B90-D64E-D08D-5BE20540C74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3EB3021-42B2-47EB-C1A9-F33E4CA0C1F5}"/>
              </a:ext>
            </a:extLst>
          </p:cNvPr>
          <p:cNvSpPr>
            <a:spLocks noGrp="1"/>
          </p:cNvSpPr>
          <p:nvPr>
            <p:ph idx="1"/>
          </p:nvPr>
        </p:nvSpPr>
        <p:spPr>
          <a:xfrm>
            <a:off x="467544" y="897068"/>
            <a:ext cx="8262918" cy="555376"/>
          </a:xfrm>
        </p:spPr>
        <p:txBody>
          <a:bodyPr>
            <a:normAutofit fontScale="55000" lnSpcReduction="20000"/>
          </a:bodyPr>
          <a:lstStyle/>
          <a:p>
            <a:pPr marL="0" indent="0">
              <a:buNone/>
            </a:pPr>
            <a:r>
              <a:rPr kumimoji="1" lang="ja-JP" altLang="en-US" sz="2500" dirty="0"/>
              <a:t>　各市町村によるボランティア海岸清掃活動への用具提供などの支援が行われています。以下は石垣市の例です。</a:t>
            </a:r>
            <a:endParaRPr kumimoji="1" lang="en-US" altLang="ja-JP" sz="2500" dirty="0"/>
          </a:p>
          <a:p>
            <a:endParaRPr lang="en-US" altLang="ja-JP" dirty="0"/>
          </a:p>
          <a:p>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24F3AD4F-477D-23B0-95FF-4A54A214C53F}"/>
              </a:ext>
            </a:extLst>
          </p:cNvPr>
          <p:cNvSpPr>
            <a:spLocks noGrp="1"/>
          </p:cNvSpPr>
          <p:nvPr>
            <p:ph type="title"/>
          </p:nvPr>
        </p:nvSpPr>
        <p:spPr>
          <a:xfrm>
            <a:off x="251520" y="108743"/>
            <a:ext cx="7128792" cy="555376"/>
          </a:xfrm>
        </p:spPr>
        <p:txBody>
          <a:bodyPr>
            <a:normAutofit fontScale="90000"/>
          </a:bodyPr>
          <a:lstStyle/>
          <a:p>
            <a:r>
              <a:rPr kumimoji="1" lang="en-US" altLang="ja-JP" dirty="0"/>
              <a:t>1</a:t>
            </a:r>
            <a:r>
              <a:rPr kumimoji="1" lang="ja-JP" altLang="en-US" dirty="0"/>
              <a:t>．県内の主な取組　</a:t>
            </a:r>
            <a:r>
              <a:rPr kumimoji="1" lang="en-US" altLang="ja-JP" dirty="0"/>
              <a:t>(1)</a:t>
            </a:r>
            <a:r>
              <a:rPr kumimoji="1" lang="ja-JP" altLang="en-US" dirty="0"/>
              <a:t>回収処理　　②市町村による清掃活動支援</a:t>
            </a:r>
          </a:p>
        </p:txBody>
      </p:sp>
      <p:pic>
        <p:nvPicPr>
          <p:cNvPr id="8" name="図 7">
            <a:extLst>
              <a:ext uri="{FF2B5EF4-FFF2-40B4-BE49-F238E27FC236}">
                <a16:creationId xmlns:a16="http://schemas.microsoft.com/office/drawing/2014/main" id="{2E5FD6F7-B4EA-EA6E-0662-026F1F8492F2}"/>
              </a:ext>
            </a:extLst>
          </p:cNvPr>
          <p:cNvPicPr>
            <a:picLocks noChangeAspect="1"/>
          </p:cNvPicPr>
          <p:nvPr/>
        </p:nvPicPr>
        <p:blipFill>
          <a:blip r:embed="rId2"/>
          <a:stretch>
            <a:fillRect/>
          </a:stretch>
        </p:blipFill>
        <p:spPr>
          <a:xfrm>
            <a:off x="4572000" y="1617149"/>
            <a:ext cx="3096344" cy="4476147"/>
          </a:xfrm>
          <a:prstGeom prst="rect">
            <a:avLst/>
          </a:prstGeom>
          <a:ln>
            <a:solidFill>
              <a:schemeClr val="tx1"/>
            </a:solidFill>
          </a:ln>
        </p:spPr>
      </p:pic>
      <p:pic>
        <p:nvPicPr>
          <p:cNvPr id="11" name="図 10">
            <a:extLst>
              <a:ext uri="{FF2B5EF4-FFF2-40B4-BE49-F238E27FC236}">
                <a16:creationId xmlns:a16="http://schemas.microsoft.com/office/drawing/2014/main" id="{28A9F395-2CAD-C540-2F3D-65AA303886C0}"/>
              </a:ext>
            </a:extLst>
          </p:cNvPr>
          <p:cNvPicPr>
            <a:picLocks noChangeAspect="1"/>
          </p:cNvPicPr>
          <p:nvPr/>
        </p:nvPicPr>
        <p:blipFill>
          <a:blip r:embed="rId3"/>
          <a:stretch>
            <a:fillRect/>
          </a:stretch>
        </p:blipFill>
        <p:spPr>
          <a:xfrm>
            <a:off x="1187624" y="1617149"/>
            <a:ext cx="2974152" cy="4476147"/>
          </a:xfrm>
          <a:prstGeom prst="rect">
            <a:avLst/>
          </a:prstGeom>
          <a:ln>
            <a:solidFill>
              <a:schemeClr val="tx1"/>
            </a:solidFill>
          </a:ln>
        </p:spPr>
      </p:pic>
      <p:sp>
        <p:nvSpPr>
          <p:cNvPr id="12" name="コンテンツ プレースホルダー 1">
            <a:extLst>
              <a:ext uri="{FF2B5EF4-FFF2-40B4-BE49-F238E27FC236}">
                <a16:creationId xmlns:a16="http://schemas.microsoft.com/office/drawing/2014/main" id="{B10B45B6-AA7A-8171-5550-E634F39D520C}"/>
              </a:ext>
            </a:extLst>
          </p:cNvPr>
          <p:cNvSpPr txBox="1">
            <a:spLocks/>
          </p:cNvSpPr>
          <p:nvPr/>
        </p:nvSpPr>
        <p:spPr>
          <a:xfrm>
            <a:off x="413538" y="6093296"/>
            <a:ext cx="8262918" cy="555376"/>
          </a:xfrm>
          <a:prstGeom prst="rect">
            <a:avLst/>
          </a:prstGeom>
        </p:spPr>
        <p:txBody>
          <a:bodyPr vert="horz" lIns="91440" tIns="45720" rIns="91440" bIns="45720" rtlCol="0">
            <a:normAutofit fontScale="77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dirty="0"/>
              <a:t>沖縄県の</a:t>
            </a:r>
            <a:r>
              <a:rPr lang="en-US" altLang="ja-JP" dirty="0"/>
              <a:t>HP</a:t>
            </a:r>
            <a:r>
              <a:rPr lang="ja-JP" altLang="en-US" dirty="0"/>
              <a:t>にも、県内市町村によるボランティアごみ受入一覧や各市町村の担当課一覧などの案内があります。</a:t>
            </a:r>
            <a:endParaRPr lang="en-US" altLang="ja-JP" dirty="0"/>
          </a:p>
          <a:p>
            <a:pPr marL="0" indent="0">
              <a:buFont typeface="Arial" panose="020B0604020202020204" pitchFamily="34" charset="0"/>
              <a:buNone/>
            </a:pPr>
            <a:r>
              <a:rPr lang="en-US" altLang="ja-JP" dirty="0"/>
              <a:t>https://www.pref.okinawa.jp/kurashikankyo/kankyo/1004439/1004252.html</a:t>
            </a:r>
          </a:p>
          <a:p>
            <a:endParaRPr lang="en-US" altLang="ja-JP" dirty="0"/>
          </a:p>
          <a:p>
            <a:endParaRPr lang="ja-JP" altLang="en-US" dirty="0"/>
          </a:p>
        </p:txBody>
      </p:sp>
    </p:spTree>
    <p:extLst>
      <p:ext uri="{BB962C8B-B14F-4D97-AF65-F5344CB8AC3E}">
        <p14:creationId xmlns:p14="http://schemas.microsoft.com/office/powerpoint/2010/main" val="140659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26721-B295-4C03-8A1A-19927922B02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819300-F8AE-75E9-84C9-AE9CEC1B70A6}"/>
              </a:ext>
            </a:extLst>
          </p:cNvPr>
          <p:cNvSpPr>
            <a:spLocks noGrp="1"/>
          </p:cNvSpPr>
          <p:nvPr>
            <p:ph idx="1"/>
          </p:nvPr>
        </p:nvSpPr>
        <p:spPr>
          <a:xfrm>
            <a:off x="467544" y="897068"/>
            <a:ext cx="8424936" cy="1019764"/>
          </a:xfrm>
        </p:spPr>
        <p:txBody>
          <a:bodyPr>
            <a:normAutofit fontScale="32500" lnSpcReduction="20000"/>
          </a:bodyPr>
          <a:lstStyle/>
          <a:p>
            <a:pPr marL="0" indent="0">
              <a:buNone/>
            </a:pPr>
            <a:r>
              <a:rPr kumimoji="1" lang="ja-JP" altLang="en-US" sz="4300" dirty="0"/>
              <a:t>沖縄県「令和</a:t>
            </a:r>
            <a:r>
              <a:rPr lang="ja-JP" altLang="en-US" sz="4300" dirty="0"/>
              <a:t>５</a:t>
            </a:r>
            <a:r>
              <a:rPr kumimoji="1" lang="ja-JP" altLang="en-US" sz="4300" dirty="0"/>
              <a:t>年度　環境保全活動団体交流イベント運営委託業務」で作成された「あまくま環境活動マップ」</a:t>
            </a:r>
            <a:endParaRPr kumimoji="1" lang="en-US" altLang="ja-JP" sz="4300" dirty="0"/>
          </a:p>
          <a:p>
            <a:pPr marL="0" indent="0">
              <a:buNone/>
            </a:pPr>
            <a:r>
              <a:rPr lang="ja-JP" altLang="en-US" sz="4300" dirty="0">
                <a:solidFill>
                  <a:srgbClr val="00B0F0"/>
                </a:solidFill>
              </a:rPr>
              <a:t>水色</a:t>
            </a:r>
            <a:r>
              <a:rPr lang="ja-JP" altLang="en-US" sz="4300" dirty="0"/>
              <a:t>の縁取りが海岸清掃活動や海洋保全活動を行っている団体であり、県内各地で広く取組まれているのがわかります。</a:t>
            </a:r>
            <a:endParaRPr kumimoji="1" lang="en-US" altLang="ja-JP" sz="4300" dirty="0"/>
          </a:p>
        </p:txBody>
      </p:sp>
      <p:sp>
        <p:nvSpPr>
          <p:cNvPr id="3" name="タイトル 2">
            <a:extLst>
              <a:ext uri="{FF2B5EF4-FFF2-40B4-BE49-F238E27FC236}">
                <a16:creationId xmlns:a16="http://schemas.microsoft.com/office/drawing/2014/main" id="{1EDC9DB9-5246-2BF5-6025-82A7A3CBC4C8}"/>
              </a:ext>
            </a:extLst>
          </p:cNvPr>
          <p:cNvSpPr>
            <a:spLocks noGrp="1"/>
          </p:cNvSpPr>
          <p:nvPr>
            <p:ph type="title"/>
          </p:nvPr>
        </p:nvSpPr>
        <p:spPr>
          <a:xfrm>
            <a:off x="251520" y="108743"/>
            <a:ext cx="7128792" cy="555376"/>
          </a:xfrm>
        </p:spPr>
        <p:txBody>
          <a:bodyPr>
            <a:normAutofit fontScale="90000"/>
          </a:bodyPr>
          <a:lstStyle/>
          <a:p>
            <a:r>
              <a:rPr kumimoji="1" lang="en-US" altLang="ja-JP" dirty="0"/>
              <a:t>1</a:t>
            </a:r>
            <a:r>
              <a:rPr kumimoji="1" lang="ja-JP" altLang="en-US" dirty="0"/>
              <a:t>．県内の主な取組　</a:t>
            </a:r>
            <a:r>
              <a:rPr kumimoji="1" lang="en-US" altLang="ja-JP" dirty="0"/>
              <a:t>(1)</a:t>
            </a:r>
            <a:r>
              <a:rPr kumimoji="1" lang="ja-JP" altLang="en-US" dirty="0"/>
              <a:t>回収処理　　③ボランティア清掃の拡がり</a:t>
            </a:r>
          </a:p>
        </p:txBody>
      </p:sp>
      <p:pic>
        <p:nvPicPr>
          <p:cNvPr id="9" name="図 8">
            <a:extLst>
              <a:ext uri="{FF2B5EF4-FFF2-40B4-BE49-F238E27FC236}">
                <a16:creationId xmlns:a16="http://schemas.microsoft.com/office/drawing/2014/main" id="{3914EC23-6479-373D-F730-25085E854BE2}"/>
              </a:ext>
            </a:extLst>
          </p:cNvPr>
          <p:cNvPicPr>
            <a:picLocks noChangeAspect="1"/>
          </p:cNvPicPr>
          <p:nvPr/>
        </p:nvPicPr>
        <p:blipFill>
          <a:blip r:embed="rId2"/>
          <a:stretch>
            <a:fillRect/>
          </a:stretch>
        </p:blipFill>
        <p:spPr>
          <a:xfrm>
            <a:off x="107503" y="2132856"/>
            <a:ext cx="8912879" cy="4248472"/>
          </a:xfrm>
          <a:prstGeom prst="rect">
            <a:avLst/>
          </a:prstGeom>
        </p:spPr>
      </p:pic>
    </p:spTree>
    <p:extLst>
      <p:ext uri="{BB962C8B-B14F-4D97-AF65-F5344CB8AC3E}">
        <p14:creationId xmlns:p14="http://schemas.microsoft.com/office/powerpoint/2010/main" val="61434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78EF-2132-8050-E529-3D7207CDF28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7C69C10-BAEB-AEC0-209D-FCD8696A38D2}"/>
              </a:ext>
            </a:extLst>
          </p:cNvPr>
          <p:cNvSpPr>
            <a:spLocks noGrp="1"/>
          </p:cNvSpPr>
          <p:nvPr>
            <p:ph idx="1"/>
          </p:nvPr>
        </p:nvSpPr>
        <p:spPr>
          <a:xfrm>
            <a:off x="467544" y="857400"/>
            <a:ext cx="8262918" cy="555376"/>
          </a:xfrm>
        </p:spPr>
        <p:txBody>
          <a:bodyPr>
            <a:normAutofit fontScale="92500" lnSpcReduction="10000"/>
          </a:bodyPr>
          <a:lstStyle/>
          <a:p>
            <a:pPr marL="0" indent="0">
              <a:buNone/>
            </a:pPr>
            <a:r>
              <a:rPr kumimoji="1" lang="ja-JP" altLang="en-US" dirty="0"/>
              <a:t>　県内では、ボランティア海岸清掃活動や、事業者が業務として実施する海岸漂着物の回収事業を計画する上で参考となる資料が作成されています。その一例を紹介します。</a:t>
            </a:r>
            <a:endParaRPr kumimoji="1" lang="en-US" altLang="ja-JP" dirty="0"/>
          </a:p>
        </p:txBody>
      </p:sp>
      <p:sp>
        <p:nvSpPr>
          <p:cNvPr id="3" name="タイトル 2">
            <a:extLst>
              <a:ext uri="{FF2B5EF4-FFF2-40B4-BE49-F238E27FC236}">
                <a16:creationId xmlns:a16="http://schemas.microsoft.com/office/drawing/2014/main" id="{B7C19E2C-C811-E7AB-11A6-54CB5C79CB1A}"/>
              </a:ext>
            </a:extLst>
          </p:cNvPr>
          <p:cNvSpPr>
            <a:spLocks noGrp="1"/>
          </p:cNvSpPr>
          <p:nvPr>
            <p:ph type="title"/>
          </p:nvPr>
        </p:nvSpPr>
        <p:spPr>
          <a:xfrm>
            <a:off x="251520" y="108743"/>
            <a:ext cx="6912768" cy="555376"/>
          </a:xfrm>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回収処理　　④参考資料</a:t>
            </a:r>
          </a:p>
        </p:txBody>
      </p:sp>
      <p:sp>
        <p:nvSpPr>
          <p:cNvPr id="4" name="コンテンツ プレースホルダー 1">
            <a:extLst>
              <a:ext uri="{FF2B5EF4-FFF2-40B4-BE49-F238E27FC236}">
                <a16:creationId xmlns:a16="http://schemas.microsoft.com/office/drawing/2014/main" id="{06ED1CF3-AB37-712F-75C6-4042A537CEBB}"/>
              </a:ext>
            </a:extLst>
          </p:cNvPr>
          <p:cNvSpPr txBox="1">
            <a:spLocks/>
          </p:cNvSpPr>
          <p:nvPr/>
        </p:nvSpPr>
        <p:spPr>
          <a:xfrm>
            <a:off x="107504" y="1606056"/>
            <a:ext cx="4366705" cy="4775271"/>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海岸清掃マニュアル（住民活動編）（沖縄県 平成</a:t>
            </a:r>
            <a:r>
              <a:rPr lang="en-US" altLang="ja-JP" sz="1100" dirty="0"/>
              <a:t>24</a:t>
            </a:r>
            <a:r>
              <a:rPr lang="ja-JP" altLang="en-US" sz="1100" dirty="0"/>
              <a:t>年）</a:t>
            </a:r>
            <a:r>
              <a:rPr lang="en-US" altLang="ja-JP" sz="1100" dirty="0"/>
              <a:t>https://www.pref.okinawa.jp/kurashikankyo/kankyo/1004212/1022383/1022384/1022385/1004219.html</a:t>
            </a:r>
          </a:p>
          <a:p>
            <a:pPr marL="0" indent="0">
              <a:buFont typeface="Arial" panose="020B0604020202020204" pitchFamily="34" charset="0"/>
              <a:buNone/>
            </a:pPr>
            <a:endParaRPr lang="en-US" altLang="ja-JP" sz="1100" dirty="0"/>
          </a:p>
        </p:txBody>
      </p:sp>
      <p:sp>
        <p:nvSpPr>
          <p:cNvPr id="6" name="コンテンツ プレースホルダー 1">
            <a:extLst>
              <a:ext uri="{FF2B5EF4-FFF2-40B4-BE49-F238E27FC236}">
                <a16:creationId xmlns:a16="http://schemas.microsoft.com/office/drawing/2014/main" id="{D2EEFE8E-455B-7AC5-5EC0-6555EC5C764F}"/>
              </a:ext>
            </a:extLst>
          </p:cNvPr>
          <p:cNvSpPr txBox="1">
            <a:spLocks/>
          </p:cNvSpPr>
          <p:nvPr/>
        </p:nvSpPr>
        <p:spPr>
          <a:xfrm>
            <a:off x="4597782" y="1606056"/>
            <a:ext cx="4366705" cy="4775271"/>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海岸清掃マニュアル（回収事業編）（沖縄県 平成</a:t>
            </a:r>
            <a:r>
              <a:rPr lang="en-US" altLang="ja-JP" sz="1100" dirty="0"/>
              <a:t>23</a:t>
            </a:r>
            <a:r>
              <a:rPr lang="ja-JP" altLang="en-US" sz="1100" dirty="0"/>
              <a:t>年）</a:t>
            </a:r>
          </a:p>
          <a:p>
            <a:pPr marL="0" indent="0">
              <a:buFont typeface="Arial" panose="020B0604020202020204" pitchFamily="34" charset="0"/>
              <a:buNone/>
            </a:pPr>
            <a:r>
              <a:rPr lang="en-US" altLang="ja-JP" sz="1100" dirty="0"/>
              <a:t>https://www.pref.okinawa.jp/kurashikankyo/kankyo/1004212/1022383/1022384/1022385/1004218.html</a:t>
            </a:r>
          </a:p>
          <a:p>
            <a:pPr marL="0" indent="0">
              <a:buFont typeface="Arial" panose="020B0604020202020204" pitchFamily="34" charset="0"/>
              <a:buNone/>
            </a:pPr>
            <a:endParaRPr lang="en-US" altLang="ja-JP" sz="1100" dirty="0"/>
          </a:p>
          <a:p>
            <a:pPr marL="0" indent="0">
              <a:buFont typeface="Arial" panose="020B0604020202020204" pitchFamily="34" charset="0"/>
              <a:buNone/>
            </a:pPr>
            <a:endParaRPr lang="en-US" altLang="ja-JP" sz="1100" dirty="0"/>
          </a:p>
          <a:p>
            <a:endParaRPr lang="en-US" altLang="ja-JP" sz="1100" dirty="0"/>
          </a:p>
        </p:txBody>
      </p:sp>
      <p:pic>
        <p:nvPicPr>
          <p:cNvPr id="9" name="図 8">
            <a:extLst>
              <a:ext uri="{FF2B5EF4-FFF2-40B4-BE49-F238E27FC236}">
                <a16:creationId xmlns:a16="http://schemas.microsoft.com/office/drawing/2014/main" id="{1B33FEF6-529F-BABB-48F1-7C8C2DD81E1A}"/>
              </a:ext>
            </a:extLst>
          </p:cNvPr>
          <p:cNvPicPr>
            <a:picLocks noChangeAspect="1"/>
          </p:cNvPicPr>
          <p:nvPr/>
        </p:nvPicPr>
        <p:blipFill>
          <a:blip r:embed="rId2"/>
          <a:stretch>
            <a:fillRect/>
          </a:stretch>
        </p:blipFill>
        <p:spPr>
          <a:xfrm>
            <a:off x="205880" y="2665490"/>
            <a:ext cx="2154112" cy="3048272"/>
          </a:xfrm>
          <a:prstGeom prst="rect">
            <a:avLst/>
          </a:prstGeom>
          <a:ln>
            <a:solidFill>
              <a:schemeClr val="tx1"/>
            </a:solidFill>
          </a:ln>
        </p:spPr>
      </p:pic>
      <p:pic>
        <p:nvPicPr>
          <p:cNvPr id="12" name="図 11">
            <a:extLst>
              <a:ext uri="{FF2B5EF4-FFF2-40B4-BE49-F238E27FC236}">
                <a16:creationId xmlns:a16="http://schemas.microsoft.com/office/drawing/2014/main" id="{CAF47FFB-93E9-86ED-C500-9193564B747D}"/>
              </a:ext>
            </a:extLst>
          </p:cNvPr>
          <p:cNvPicPr>
            <a:picLocks noChangeAspect="1"/>
          </p:cNvPicPr>
          <p:nvPr/>
        </p:nvPicPr>
        <p:blipFill>
          <a:blip r:embed="rId3"/>
          <a:stretch>
            <a:fillRect/>
          </a:stretch>
        </p:blipFill>
        <p:spPr>
          <a:xfrm>
            <a:off x="4716016" y="2685191"/>
            <a:ext cx="2153966" cy="3048065"/>
          </a:xfrm>
          <a:prstGeom prst="rect">
            <a:avLst/>
          </a:prstGeom>
          <a:ln>
            <a:solidFill>
              <a:schemeClr val="tx1"/>
            </a:solidFill>
          </a:ln>
        </p:spPr>
      </p:pic>
      <p:sp>
        <p:nvSpPr>
          <p:cNvPr id="13" name="コンテンツ プレースホルダー 1">
            <a:extLst>
              <a:ext uri="{FF2B5EF4-FFF2-40B4-BE49-F238E27FC236}">
                <a16:creationId xmlns:a16="http://schemas.microsoft.com/office/drawing/2014/main" id="{201B95FD-B56B-0B46-B240-4490989E86AB}"/>
              </a:ext>
            </a:extLst>
          </p:cNvPr>
          <p:cNvSpPr txBox="1">
            <a:spLocks/>
          </p:cNvSpPr>
          <p:nvPr/>
        </p:nvSpPr>
        <p:spPr>
          <a:xfrm>
            <a:off x="2435256" y="2564905"/>
            <a:ext cx="1992728" cy="3384375"/>
          </a:xfrm>
          <a:prstGeom prst="rect">
            <a:avLst/>
          </a:prstGeom>
        </p:spPr>
        <p:txBody>
          <a:bodyPr vert="horz" lIns="91440" tIns="45720" rIns="91440" bIns="45720" rtlCol="0">
            <a:normAutofit fontScale="77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dirty="0"/>
              <a:t>県内の地域住民やボランティア団体等の安全かつ適切な海岸清掃活動の実施を支援するための資料。</a:t>
            </a:r>
            <a:endParaRPr lang="en-US" altLang="ja-JP" dirty="0"/>
          </a:p>
          <a:p>
            <a:pPr marL="0" indent="0">
              <a:buFont typeface="Arial" panose="020B0604020202020204" pitchFamily="34" charset="0"/>
              <a:buNone/>
            </a:pPr>
            <a:r>
              <a:rPr lang="ja-JP" altLang="en-US" dirty="0"/>
              <a:t>内容は以下のとおり３部構成としている。</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en-US" altLang="ja-JP" dirty="0"/>
              <a:t>【</a:t>
            </a:r>
            <a:r>
              <a:rPr lang="ja-JP" altLang="en-US" dirty="0"/>
              <a:t>初級者編</a:t>
            </a:r>
            <a:r>
              <a:rPr lang="en-US" altLang="ja-JP" dirty="0"/>
              <a:t>】</a:t>
            </a:r>
            <a:br>
              <a:rPr lang="en-US" altLang="ja-JP" dirty="0"/>
            </a:br>
            <a:r>
              <a:rPr lang="ja-JP" altLang="en-US" dirty="0"/>
              <a:t>海岸清掃活動に参加する</a:t>
            </a:r>
          </a:p>
          <a:p>
            <a:pPr marL="0" indent="0">
              <a:buFont typeface="Arial" panose="020B0604020202020204" pitchFamily="34" charset="0"/>
              <a:buNone/>
            </a:pPr>
            <a:br>
              <a:rPr lang="en-US" altLang="ja-JP" dirty="0"/>
            </a:br>
            <a:r>
              <a:rPr lang="en-US" altLang="ja-JP" dirty="0"/>
              <a:t>【</a:t>
            </a:r>
            <a:r>
              <a:rPr lang="ja-JP" altLang="en-US" dirty="0"/>
              <a:t>中級者編</a:t>
            </a:r>
            <a:r>
              <a:rPr lang="en-US" altLang="ja-JP" dirty="0"/>
              <a:t>】</a:t>
            </a:r>
            <a:br>
              <a:rPr lang="en-US" altLang="ja-JP" dirty="0"/>
            </a:br>
            <a:r>
              <a:rPr lang="ja-JP" altLang="en-US" dirty="0"/>
              <a:t>海岸清掃活動を主催する</a:t>
            </a:r>
          </a:p>
          <a:p>
            <a:pPr marL="0" indent="0">
              <a:buFont typeface="Arial" panose="020B0604020202020204" pitchFamily="34" charset="0"/>
              <a:buNone/>
            </a:pPr>
            <a:br>
              <a:rPr lang="en-US" altLang="ja-JP" dirty="0"/>
            </a:br>
            <a:r>
              <a:rPr lang="en-US" altLang="ja-JP" dirty="0"/>
              <a:t>【</a:t>
            </a:r>
            <a:r>
              <a:rPr lang="ja-JP" altLang="en-US" dirty="0"/>
              <a:t>上級者編</a:t>
            </a:r>
            <a:r>
              <a:rPr lang="en-US" altLang="ja-JP" dirty="0"/>
              <a:t>】</a:t>
            </a:r>
            <a:br>
              <a:rPr lang="en-US" altLang="ja-JP" dirty="0"/>
            </a:br>
            <a:r>
              <a:rPr lang="ja-JP" altLang="en-US" dirty="0"/>
              <a:t>海岸清掃イベントを主催する</a:t>
            </a:r>
            <a:endParaRPr lang="en-US" altLang="ja-JP" dirty="0"/>
          </a:p>
        </p:txBody>
      </p:sp>
      <p:sp>
        <p:nvSpPr>
          <p:cNvPr id="14" name="コンテンツ プレースホルダー 1">
            <a:extLst>
              <a:ext uri="{FF2B5EF4-FFF2-40B4-BE49-F238E27FC236}">
                <a16:creationId xmlns:a16="http://schemas.microsoft.com/office/drawing/2014/main" id="{7BD61BE0-81BF-B707-76F5-82DC1193BDC9}"/>
              </a:ext>
            </a:extLst>
          </p:cNvPr>
          <p:cNvSpPr txBox="1">
            <a:spLocks/>
          </p:cNvSpPr>
          <p:nvPr/>
        </p:nvSpPr>
        <p:spPr>
          <a:xfrm>
            <a:off x="7009045" y="2564905"/>
            <a:ext cx="1992728" cy="3744415"/>
          </a:xfrm>
          <a:prstGeom prst="rect">
            <a:avLst/>
          </a:prstGeom>
        </p:spPr>
        <p:txBody>
          <a:bodyPr vert="horz" lIns="91440" tIns="45720" rIns="91440" bIns="45720" rtlCol="0">
            <a:normAutofit fontScale="77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dirty="0"/>
              <a:t>県内において海岸漂着物等の回収事業に関係する者が、適切な手法を用いて事業を進めるための、包括的・効果的な手法等を取りまとめたマニュアル。</a:t>
            </a:r>
            <a:endParaRPr lang="en-US" altLang="ja-JP" dirty="0"/>
          </a:p>
          <a:p>
            <a:pPr marL="0" indent="0">
              <a:buFont typeface="Arial" panose="020B0604020202020204" pitchFamily="34" charset="0"/>
              <a:buNone/>
            </a:pPr>
            <a:r>
              <a:rPr lang="ja-JP" altLang="en-US" dirty="0"/>
              <a:t>内容は以下のとおりの構成としている。</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en-US" altLang="ja-JP" dirty="0"/>
              <a:t>1</a:t>
            </a:r>
            <a:r>
              <a:rPr lang="ja-JP" altLang="en-US" dirty="0"/>
              <a:t>．海岸清掃事業の計画</a:t>
            </a:r>
            <a:endParaRPr lang="en-US" altLang="ja-JP" dirty="0"/>
          </a:p>
          <a:p>
            <a:pPr marL="0" indent="0">
              <a:buFont typeface="Arial" panose="020B0604020202020204" pitchFamily="34" charset="0"/>
              <a:buNone/>
            </a:pPr>
            <a:r>
              <a:rPr lang="en-US" altLang="ja-JP" dirty="0"/>
              <a:t>2</a:t>
            </a:r>
            <a:r>
              <a:rPr lang="ja-JP" altLang="en-US" dirty="0"/>
              <a:t>．海岸清掃事業の準備</a:t>
            </a:r>
            <a:endParaRPr lang="en-US" altLang="ja-JP" dirty="0"/>
          </a:p>
          <a:p>
            <a:pPr marL="0" indent="0">
              <a:buFont typeface="Arial" panose="020B0604020202020204" pitchFamily="34" charset="0"/>
              <a:buNone/>
            </a:pPr>
            <a:r>
              <a:rPr lang="en-US" altLang="ja-JP" dirty="0"/>
              <a:t>3</a:t>
            </a:r>
            <a:r>
              <a:rPr lang="ja-JP" altLang="en-US" dirty="0"/>
              <a:t>．海岸清掃事業の実施</a:t>
            </a:r>
            <a:endParaRPr lang="en-US" altLang="ja-JP" dirty="0"/>
          </a:p>
          <a:p>
            <a:pPr marL="0" indent="0">
              <a:buFont typeface="Arial" panose="020B0604020202020204" pitchFamily="34" charset="0"/>
              <a:buNone/>
            </a:pPr>
            <a:r>
              <a:rPr lang="en-US" altLang="ja-JP" dirty="0"/>
              <a:t>4</a:t>
            </a:r>
            <a:r>
              <a:rPr lang="ja-JP" altLang="en-US" dirty="0"/>
              <a:t>．事後作業</a:t>
            </a:r>
            <a:endParaRPr lang="en-US" altLang="ja-JP" dirty="0"/>
          </a:p>
          <a:p>
            <a:pPr marL="0" indent="0">
              <a:buFont typeface="Arial" panose="020B0604020202020204" pitchFamily="34" charset="0"/>
              <a:buNone/>
            </a:pPr>
            <a:r>
              <a:rPr lang="ja-JP" altLang="en-US" dirty="0"/>
              <a:t>資料編　県内実績例ほか</a:t>
            </a:r>
            <a:br>
              <a:rPr lang="en-US" altLang="ja-JP" dirty="0"/>
            </a:br>
            <a:endParaRPr lang="en-US" altLang="ja-JP" dirty="0"/>
          </a:p>
        </p:txBody>
      </p:sp>
    </p:spTree>
    <p:extLst>
      <p:ext uri="{BB962C8B-B14F-4D97-AF65-F5344CB8AC3E}">
        <p14:creationId xmlns:p14="http://schemas.microsoft.com/office/powerpoint/2010/main" val="122756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963C-637C-A36C-9BED-9BC4BA0B32D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F3CC442-33CD-0A97-C0E7-B6CEACE7E369}"/>
              </a:ext>
            </a:extLst>
          </p:cNvPr>
          <p:cNvSpPr>
            <a:spLocks noGrp="1"/>
          </p:cNvSpPr>
          <p:nvPr>
            <p:ph type="title"/>
          </p:nvPr>
        </p:nvSpPr>
        <p:spPr>
          <a:xfrm>
            <a:off x="251520" y="108743"/>
            <a:ext cx="6912768" cy="555376"/>
          </a:xfrm>
        </p:spPr>
        <p:txBody>
          <a:bodyPr>
            <a:normAutofit/>
          </a:bodyPr>
          <a:lstStyle/>
          <a:p>
            <a:r>
              <a:rPr kumimoji="1" lang="en-US" altLang="ja-JP" sz="1800" dirty="0"/>
              <a:t>1</a:t>
            </a:r>
            <a:r>
              <a:rPr kumimoji="1" lang="ja-JP" altLang="en-US" sz="1800" dirty="0"/>
              <a:t>．県内の主な取組　</a:t>
            </a:r>
            <a:r>
              <a:rPr kumimoji="1" lang="en-US" altLang="ja-JP" sz="1800" dirty="0"/>
              <a:t>(2)</a:t>
            </a:r>
            <a:r>
              <a:rPr kumimoji="1" lang="ja-JP" altLang="en-US" sz="1800" dirty="0"/>
              <a:t>発生抑制対策　</a:t>
            </a:r>
            <a:r>
              <a:rPr kumimoji="1" lang="en-US" altLang="ja-JP" sz="1800" dirty="0">
                <a:solidFill>
                  <a:schemeClr val="tx1"/>
                </a:solidFill>
              </a:rPr>
              <a:t>【</a:t>
            </a:r>
            <a:r>
              <a:rPr kumimoji="1" lang="ja-JP" altLang="en-US" sz="1800" dirty="0">
                <a:solidFill>
                  <a:schemeClr val="tx1"/>
                </a:solidFill>
              </a:rPr>
              <a:t>解説</a:t>
            </a:r>
            <a:r>
              <a:rPr kumimoji="1" lang="en-US" altLang="ja-JP" sz="1800" dirty="0">
                <a:solidFill>
                  <a:schemeClr val="tx1"/>
                </a:solidFill>
              </a:rPr>
              <a:t>】</a:t>
            </a:r>
            <a:endParaRPr kumimoji="1" lang="ja-JP" altLang="en-US" sz="1800" dirty="0">
              <a:solidFill>
                <a:schemeClr val="tx1"/>
              </a:solidFill>
            </a:endParaRPr>
          </a:p>
        </p:txBody>
      </p:sp>
      <p:sp>
        <p:nvSpPr>
          <p:cNvPr id="8" name="コンテンツ プレースホルダー 1">
            <a:extLst>
              <a:ext uri="{FF2B5EF4-FFF2-40B4-BE49-F238E27FC236}">
                <a16:creationId xmlns:a16="http://schemas.microsoft.com/office/drawing/2014/main" id="{20DE4F28-95B6-1924-652A-466E25192E46}"/>
              </a:ext>
            </a:extLst>
          </p:cNvPr>
          <p:cNvSpPr>
            <a:spLocks noGrp="1"/>
          </p:cNvSpPr>
          <p:nvPr>
            <p:ph idx="1"/>
          </p:nvPr>
        </p:nvSpPr>
        <p:spPr>
          <a:xfrm>
            <a:off x="467544" y="836712"/>
            <a:ext cx="8262918" cy="5688632"/>
          </a:xfrm>
        </p:spPr>
        <p:txBody>
          <a:bodyPr>
            <a:noAutofit/>
          </a:bodyPr>
          <a:lstStyle/>
          <a:p>
            <a:pPr marL="0" indent="0">
              <a:lnSpc>
                <a:spcPct val="100000"/>
              </a:lnSpc>
              <a:spcBef>
                <a:spcPts val="200"/>
              </a:spcBef>
              <a:buNone/>
            </a:pPr>
            <a:r>
              <a:rPr kumimoji="1" lang="ja-JP" altLang="en-US" sz="1100" dirty="0"/>
              <a:t>海岸漂着物の発生抑制対策には様々なものがありますが、ここでは沖縄県内の官民の取組に焦点を当てて解説します。</a:t>
            </a:r>
            <a:endParaRPr kumimoji="1" lang="en-US" altLang="ja-JP" sz="1100" dirty="0"/>
          </a:p>
          <a:p>
            <a:pPr marL="0" indent="0">
              <a:lnSpc>
                <a:spcPct val="100000"/>
              </a:lnSpc>
              <a:spcBef>
                <a:spcPts val="200"/>
              </a:spcBef>
              <a:buNone/>
            </a:pPr>
            <a:r>
              <a:rPr kumimoji="1" lang="ja-JP" altLang="en-US" sz="1100" dirty="0"/>
              <a:t>発生抑制対策には、行政の政策や法整備と民間への協力、民間団体の啓発活動、住民の日常的な心がけなどが必要です。それぞれが役割を果たし、連携して取り組むことが効果的です。特に、地域全体での一体感を持った取り組みが持続的な効果を生むと考えられます。</a:t>
            </a:r>
            <a:endParaRPr kumimoji="1" lang="en-US" altLang="ja-JP" sz="1100" dirty="0"/>
          </a:p>
          <a:p>
            <a:pPr marL="0" indent="0">
              <a:lnSpc>
                <a:spcPct val="100000"/>
              </a:lnSpc>
              <a:spcBef>
                <a:spcPts val="200"/>
              </a:spcBef>
              <a:buNone/>
            </a:pPr>
            <a:r>
              <a:rPr kumimoji="1" lang="ja-JP" altLang="en-US" sz="1100" dirty="0"/>
              <a:t>沖縄県及び市町村、民間団体、住民レベルで実施できる取り組みは以下のようなものがあります。</a:t>
            </a:r>
          </a:p>
          <a:p>
            <a:pPr marL="0" indent="0">
              <a:lnSpc>
                <a:spcPct val="100000"/>
              </a:lnSpc>
              <a:spcBef>
                <a:spcPts val="200"/>
              </a:spcBef>
              <a:buNone/>
            </a:pPr>
            <a:endParaRPr kumimoji="1" lang="en-US" altLang="ja-JP" sz="1100" dirty="0"/>
          </a:p>
          <a:p>
            <a:pPr marL="0" indent="0">
              <a:lnSpc>
                <a:spcPct val="100000"/>
              </a:lnSpc>
              <a:spcBef>
                <a:spcPts val="200"/>
              </a:spcBef>
              <a:buNone/>
            </a:pPr>
            <a:r>
              <a:rPr kumimoji="1" lang="en-US" altLang="ja-JP" sz="1100" dirty="0"/>
              <a:t>1. </a:t>
            </a:r>
            <a:r>
              <a:rPr kumimoji="1" lang="ja-JP" altLang="en-US" sz="1100" dirty="0"/>
              <a:t>県や市町村の取組</a:t>
            </a:r>
          </a:p>
          <a:p>
            <a:pPr marL="0" indent="0">
              <a:lnSpc>
                <a:spcPct val="100000"/>
              </a:lnSpc>
              <a:spcBef>
                <a:spcPts val="200"/>
              </a:spcBef>
              <a:buNone/>
            </a:pPr>
            <a:r>
              <a:rPr kumimoji="1" lang="en-US" altLang="ja-JP" sz="1100" dirty="0"/>
              <a:t>① </a:t>
            </a:r>
            <a:r>
              <a:rPr kumimoji="1" lang="ja-JP" altLang="en-US" sz="1100" dirty="0"/>
              <a:t>ルール（条例など）の制定と啓発</a:t>
            </a:r>
          </a:p>
          <a:p>
            <a:pPr marL="0" indent="0">
              <a:lnSpc>
                <a:spcPct val="100000"/>
              </a:lnSpc>
              <a:spcBef>
                <a:spcPts val="200"/>
              </a:spcBef>
              <a:buNone/>
            </a:pPr>
            <a:r>
              <a:rPr kumimoji="1" lang="ja-JP" altLang="en-US" sz="1100" dirty="0"/>
              <a:t>　ポイ捨てや不法投棄を禁止する条例の制定、啓発ポスターや看板の設置、</a:t>
            </a:r>
            <a:r>
              <a:rPr kumimoji="1" lang="en-US" altLang="ja-JP" sz="1100" dirty="0"/>
              <a:t>SNS</a:t>
            </a:r>
            <a:r>
              <a:rPr kumimoji="1" lang="ja-JP" altLang="en-US" sz="1100" dirty="0"/>
              <a:t>や広報誌を使ったキャンペーンなど。</a:t>
            </a:r>
          </a:p>
          <a:p>
            <a:pPr marL="0" indent="0">
              <a:lnSpc>
                <a:spcPct val="100000"/>
              </a:lnSpc>
              <a:spcBef>
                <a:spcPts val="200"/>
              </a:spcBef>
              <a:buNone/>
            </a:pPr>
            <a:r>
              <a:rPr kumimoji="1" lang="en-US" altLang="ja-JP" sz="1100" dirty="0"/>
              <a:t>② </a:t>
            </a:r>
            <a:r>
              <a:rPr kumimoji="1" lang="ja-JP" altLang="en-US" sz="1100" dirty="0"/>
              <a:t>民間活動への協力</a:t>
            </a:r>
          </a:p>
          <a:p>
            <a:pPr marL="0" indent="0">
              <a:lnSpc>
                <a:spcPct val="100000"/>
              </a:lnSpc>
              <a:spcBef>
                <a:spcPts val="200"/>
              </a:spcBef>
              <a:buNone/>
            </a:pPr>
            <a:r>
              <a:rPr kumimoji="1" lang="ja-JP" altLang="en-US" sz="1100" dirty="0"/>
              <a:t>　ボランティア清掃活動への支援、民間主導の清掃イベントや普及啓発イベントへの協賛、企業の</a:t>
            </a:r>
            <a:r>
              <a:rPr kumimoji="1" lang="en-US" altLang="ja-JP" sz="1100" dirty="0"/>
              <a:t>CSR</a:t>
            </a:r>
            <a:r>
              <a:rPr kumimoji="1" lang="ja-JP" altLang="en-US" sz="1100" dirty="0"/>
              <a:t>活動への協力など。</a:t>
            </a:r>
          </a:p>
          <a:p>
            <a:pPr marL="0" indent="0">
              <a:lnSpc>
                <a:spcPct val="100000"/>
              </a:lnSpc>
              <a:spcBef>
                <a:spcPts val="200"/>
              </a:spcBef>
              <a:buNone/>
            </a:pPr>
            <a:r>
              <a:rPr kumimoji="1" lang="en-US" altLang="ja-JP" sz="1100" dirty="0"/>
              <a:t>③ </a:t>
            </a:r>
            <a:r>
              <a:rPr kumimoji="1" lang="ja-JP" altLang="en-US" sz="1100" dirty="0"/>
              <a:t>環境教育・普及啓発の充実</a:t>
            </a:r>
          </a:p>
          <a:p>
            <a:pPr marL="0" indent="0">
              <a:lnSpc>
                <a:spcPct val="100000"/>
              </a:lnSpc>
              <a:spcBef>
                <a:spcPts val="200"/>
              </a:spcBef>
              <a:buNone/>
            </a:pPr>
            <a:r>
              <a:rPr kumimoji="1" lang="ja-JP" altLang="en-US" sz="1100" dirty="0"/>
              <a:t>　小中学校での環境教育</a:t>
            </a:r>
            <a:r>
              <a:rPr lang="ja-JP" altLang="en-US" sz="1100" dirty="0"/>
              <a:t>プログラム</a:t>
            </a:r>
            <a:r>
              <a:rPr kumimoji="1" lang="ja-JP" altLang="en-US" sz="1100" dirty="0"/>
              <a:t>の実施、漂着ごみに関するワークショップや学習会の開催など。</a:t>
            </a:r>
          </a:p>
          <a:p>
            <a:pPr marL="0" indent="0">
              <a:lnSpc>
                <a:spcPct val="100000"/>
              </a:lnSpc>
              <a:spcBef>
                <a:spcPts val="200"/>
              </a:spcBef>
              <a:buNone/>
            </a:pPr>
            <a:endParaRPr kumimoji="1" lang="en-US" altLang="ja-JP" sz="1100" dirty="0"/>
          </a:p>
          <a:p>
            <a:pPr marL="0" indent="0">
              <a:lnSpc>
                <a:spcPct val="100000"/>
              </a:lnSpc>
              <a:spcBef>
                <a:spcPts val="200"/>
              </a:spcBef>
              <a:buNone/>
            </a:pPr>
            <a:r>
              <a:rPr kumimoji="1" lang="en-US" altLang="ja-JP" sz="1100" dirty="0"/>
              <a:t>2. </a:t>
            </a:r>
            <a:r>
              <a:rPr kumimoji="1" lang="ja-JP" altLang="en-US" sz="1100" dirty="0"/>
              <a:t>民間団体の取組</a:t>
            </a:r>
          </a:p>
          <a:p>
            <a:pPr marL="0" indent="0">
              <a:lnSpc>
                <a:spcPct val="100000"/>
              </a:lnSpc>
              <a:spcBef>
                <a:spcPts val="200"/>
              </a:spcBef>
              <a:buNone/>
            </a:pPr>
            <a:r>
              <a:rPr kumimoji="1" lang="en-US" altLang="ja-JP" sz="1100" dirty="0"/>
              <a:t>① </a:t>
            </a:r>
            <a:r>
              <a:rPr kumimoji="1" lang="ja-JP" altLang="en-US" sz="1100" dirty="0"/>
              <a:t>清掃活動の企画と実施</a:t>
            </a:r>
          </a:p>
          <a:p>
            <a:pPr marL="0" indent="0">
              <a:lnSpc>
                <a:spcPct val="100000"/>
              </a:lnSpc>
              <a:spcBef>
                <a:spcPts val="200"/>
              </a:spcBef>
              <a:buNone/>
            </a:pPr>
            <a:r>
              <a:rPr kumimoji="1" lang="ja-JP" altLang="en-US" sz="1100" dirty="0"/>
              <a:t>　定期的なビーチクリーンやイベント開催、地域住民や観光客向けの清掃ツアーやワークショップなどの普及啓発活動など。</a:t>
            </a:r>
          </a:p>
          <a:p>
            <a:pPr marL="0" indent="0">
              <a:lnSpc>
                <a:spcPct val="100000"/>
              </a:lnSpc>
              <a:spcBef>
                <a:spcPts val="200"/>
              </a:spcBef>
              <a:buNone/>
            </a:pPr>
            <a:r>
              <a:rPr kumimoji="1" lang="en-US" altLang="ja-JP" sz="1100" dirty="0"/>
              <a:t>② </a:t>
            </a:r>
            <a:r>
              <a:rPr kumimoji="1" lang="ja-JP" altLang="en-US" sz="1100" dirty="0"/>
              <a:t>啓発キャンペーン</a:t>
            </a:r>
          </a:p>
          <a:p>
            <a:pPr marL="0" indent="0">
              <a:lnSpc>
                <a:spcPct val="100000"/>
              </a:lnSpc>
              <a:spcBef>
                <a:spcPts val="200"/>
              </a:spcBef>
              <a:buNone/>
            </a:pPr>
            <a:r>
              <a:rPr kumimoji="1" lang="ja-JP" altLang="en-US" sz="1100" dirty="0"/>
              <a:t>　マイボトルやエコバッグの使用、使い捨てプラスチック製品の不使用を促すキャンペーン、</a:t>
            </a:r>
            <a:r>
              <a:rPr kumimoji="1" lang="en-US" altLang="ja-JP" sz="1100" dirty="0"/>
              <a:t>SNS</a:t>
            </a:r>
            <a:r>
              <a:rPr kumimoji="1" lang="ja-JP" altLang="en-US" sz="1100" dirty="0"/>
              <a:t>を活用した情報発信など。</a:t>
            </a:r>
          </a:p>
          <a:p>
            <a:pPr marL="0" indent="0">
              <a:lnSpc>
                <a:spcPct val="100000"/>
              </a:lnSpc>
              <a:spcBef>
                <a:spcPts val="200"/>
              </a:spcBef>
              <a:buNone/>
            </a:pPr>
            <a:r>
              <a:rPr kumimoji="1" lang="en-US" altLang="ja-JP" sz="1100" dirty="0"/>
              <a:t>③ </a:t>
            </a:r>
            <a:r>
              <a:rPr kumimoji="1" lang="ja-JP" altLang="en-US" sz="1100" dirty="0"/>
              <a:t>企業との連携プロジェクト</a:t>
            </a:r>
          </a:p>
          <a:p>
            <a:pPr marL="0" indent="0">
              <a:lnSpc>
                <a:spcPct val="100000"/>
              </a:lnSpc>
              <a:spcBef>
                <a:spcPts val="200"/>
              </a:spcBef>
              <a:buNone/>
            </a:pPr>
            <a:r>
              <a:rPr kumimoji="1" lang="ja-JP" altLang="en-US" sz="1100" dirty="0"/>
              <a:t>　環境保護をテーマにした企業とのコラボイベント、エコバッグやリユースボトルの配布など。</a:t>
            </a:r>
          </a:p>
          <a:p>
            <a:pPr marL="0" indent="0">
              <a:lnSpc>
                <a:spcPct val="100000"/>
              </a:lnSpc>
              <a:spcBef>
                <a:spcPts val="200"/>
              </a:spcBef>
              <a:buNone/>
            </a:pPr>
            <a:endParaRPr kumimoji="1" lang="en-US" altLang="ja-JP" sz="1100" dirty="0"/>
          </a:p>
          <a:p>
            <a:pPr marL="0" indent="0">
              <a:lnSpc>
                <a:spcPct val="100000"/>
              </a:lnSpc>
              <a:spcBef>
                <a:spcPts val="200"/>
              </a:spcBef>
              <a:buNone/>
            </a:pPr>
            <a:r>
              <a:rPr kumimoji="1" lang="en-US" altLang="ja-JP" sz="1100" dirty="0"/>
              <a:t>3. </a:t>
            </a:r>
            <a:r>
              <a:rPr kumimoji="1" lang="ja-JP" altLang="en-US" sz="1100" dirty="0"/>
              <a:t>住民レベルの取組</a:t>
            </a:r>
          </a:p>
          <a:p>
            <a:pPr marL="0" indent="0">
              <a:lnSpc>
                <a:spcPct val="100000"/>
              </a:lnSpc>
              <a:spcBef>
                <a:spcPts val="200"/>
              </a:spcBef>
              <a:buNone/>
            </a:pPr>
            <a:r>
              <a:rPr kumimoji="1" lang="en-US" altLang="ja-JP" sz="1100" dirty="0"/>
              <a:t>① </a:t>
            </a:r>
            <a:r>
              <a:rPr kumimoji="1" lang="ja-JP" altLang="en-US" sz="1100" dirty="0"/>
              <a:t>ごみの削減</a:t>
            </a:r>
          </a:p>
          <a:p>
            <a:pPr marL="0" indent="0">
              <a:lnSpc>
                <a:spcPct val="100000"/>
              </a:lnSpc>
              <a:spcBef>
                <a:spcPts val="200"/>
              </a:spcBef>
              <a:buNone/>
            </a:pPr>
            <a:r>
              <a:rPr kumimoji="1" lang="ja-JP" altLang="en-US" sz="1100" dirty="0"/>
              <a:t>　使い捨てプラスチック製品の利用を減らす、マイバッグ・マイボトルの持参など。</a:t>
            </a:r>
          </a:p>
          <a:p>
            <a:pPr marL="0" indent="0">
              <a:lnSpc>
                <a:spcPct val="100000"/>
              </a:lnSpc>
              <a:spcBef>
                <a:spcPts val="200"/>
              </a:spcBef>
              <a:buNone/>
            </a:pPr>
            <a:r>
              <a:rPr kumimoji="1" lang="en-US" altLang="ja-JP" sz="1100" dirty="0"/>
              <a:t>② </a:t>
            </a:r>
            <a:r>
              <a:rPr kumimoji="1" lang="ja-JP" altLang="en-US" sz="1100" dirty="0"/>
              <a:t>清掃活動への参加</a:t>
            </a:r>
          </a:p>
          <a:p>
            <a:pPr marL="0" indent="0">
              <a:lnSpc>
                <a:spcPct val="100000"/>
              </a:lnSpc>
              <a:spcBef>
                <a:spcPts val="200"/>
              </a:spcBef>
              <a:buNone/>
            </a:pPr>
            <a:r>
              <a:rPr kumimoji="1" lang="ja-JP" altLang="en-US" sz="1100" dirty="0"/>
              <a:t>　自治会、町内会、民間団体主催の清掃活動への参加、「</a:t>
            </a:r>
            <a:r>
              <a:rPr kumimoji="1" lang="en-US" altLang="ja-JP" sz="1100" dirty="0"/>
              <a:t>1</a:t>
            </a:r>
            <a:r>
              <a:rPr kumimoji="1" lang="ja-JP" altLang="en-US" sz="1100" dirty="0"/>
              <a:t>日</a:t>
            </a:r>
            <a:r>
              <a:rPr kumimoji="1" lang="en-US" altLang="ja-JP" sz="1100" dirty="0"/>
              <a:t>1</a:t>
            </a:r>
            <a:r>
              <a:rPr kumimoji="1" lang="ja-JP" altLang="en-US" sz="1100" dirty="0"/>
              <a:t>個拾う運動」などの個人ベースの活動など。</a:t>
            </a:r>
          </a:p>
          <a:p>
            <a:pPr marL="0" indent="0">
              <a:lnSpc>
                <a:spcPct val="100000"/>
              </a:lnSpc>
              <a:spcBef>
                <a:spcPts val="200"/>
              </a:spcBef>
              <a:buNone/>
            </a:pPr>
            <a:r>
              <a:rPr kumimoji="1" lang="en-US" altLang="ja-JP" sz="1100" dirty="0"/>
              <a:t>③ </a:t>
            </a:r>
            <a:r>
              <a:rPr kumimoji="1" lang="ja-JP" altLang="en-US" sz="1100" dirty="0"/>
              <a:t>情報発信と参加促進</a:t>
            </a:r>
          </a:p>
          <a:p>
            <a:pPr marL="0" indent="0">
              <a:lnSpc>
                <a:spcPct val="100000"/>
              </a:lnSpc>
              <a:spcBef>
                <a:spcPts val="200"/>
              </a:spcBef>
              <a:buNone/>
            </a:pPr>
            <a:r>
              <a:rPr kumimoji="1" lang="ja-JP" altLang="en-US" sz="1100" dirty="0"/>
              <a:t>　</a:t>
            </a:r>
            <a:r>
              <a:rPr kumimoji="1" lang="en-US" altLang="ja-JP" sz="1100" dirty="0"/>
              <a:t>SNS</a:t>
            </a:r>
            <a:r>
              <a:rPr kumimoji="1" lang="ja-JP" altLang="en-US" sz="1100" dirty="0"/>
              <a:t>での情報共有、友人や家族への啓発と参加の呼びかけなど。</a:t>
            </a:r>
          </a:p>
          <a:p>
            <a:pPr marL="0" indent="0">
              <a:lnSpc>
                <a:spcPct val="100000"/>
              </a:lnSpc>
              <a:spcBef>
                <a:spcPts val="200"/>
              </a:spcBef>
              <a:buNone/>
            </a:pPr>
            <a:endParaRPr kumimoji="1" lang="ja-JP" altLang="en-US" sz="1100" dirty="0"/>
          </a:p>
        </p:txBody>
      </p:sp>
    </p:spTree>
    <p:extLst>
      <p:ext uri="{BB962C8B-B14F-4D97-AF65-F5344CB8AC3E}">
        <p14:creationId xmlns:p14="http://schemas.microsoft.com/office/powerpoint/2010/main" val="294748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ECFF2-5877-D496-94BE-132B021646F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6D4A485-5EA3-4AB7-6BAC-BE2956564F03}"/>
              </a:ext>
            </a:extLst>
          </p:cNvPr>
          <p:cNvSpPr>
            <a:spLocks noGrp="1"/>
          </p:cNvSpPr>
          <p:nvPr>
            <p:ph idx="1"/>
          </p:nvPr>
        </p:nvSpPr>
        <p:spPr>
          <a:xfrm>
            <a:off x="467544" y="764704"/>
            <a:ext cx="8262918" cy="1152128"/>
          </a:xfrm>
        </p:spPr>
        <p:txBody>
          <a:bodyPr>
            <a:normAutofit lnSpcReduction="10000"/>
          </a:bodyPr>
          <a:lstStyle/>
          <a:p>
            <a:pPr marL="0" indent="0">
              <a:buNone/>
            </a:pPr>
            <a:r>
              <a:rPr kumimoji="1" lang="ja-JP" altLang="en-US" dirty="0"/>
              <a:t>　沖縄県では、「海岸漂着物の発生抑制対策ワーキンググループ（以下「</a:t>
            </a:r>
            <a:r>
              <a:rPr kumimoji="1" lang="en-US" altLang="ja-JP" dirty="0"/>
              <a:t>WG</a:t>
            </a:r>
            <a:r>
              <a:rPr kumimoji="1" lang="ja-JP" altLang="en-US" dirty="0"/>
              <a:t>」という。）」を組織した上で様々な発生抑制対策の取組を継続的に実施しています。</a:t>
            </a:r>
            <a:r>
              <a:rPr kumimoji="1" lang="en-US" altLang="ja-JP" dirty="0"/>
              <a:t>WG</a:t>
            </a:r>
            <a:r>
              <a:rPr kumimoji="1" lang="ja-JP" altLang="en-US" dirty="0"/>
              <a:t>は、環境教育や普及啓発に取組んでいる主に県内の代表者を集め</a:t>
            </a:r>
            <a:r>
              <a:rPr kumimoji="1" lang="en-US" altLang="ja-JP" dirty="0"/>
              <a:t>2010</a:t>
            </a:r>
            <a:r>
              <a:rPr kumimoji="1" lang="ja-JP" altLang="en-US" dirty="0"/>
              <a:t>年に組織されました。本資料では</a:t>
            </a:r>
            <a:r>
              <a:rPr kumimoji="1" lang="en-US" altLang="ja-JP" dirty="0"/>
              <a:t>WG</a:t>
            </a:r>
            <a:r>
              <a:rPr kumimoji="1" lang="ja-JP" altLang="en-US" dirty="0"/>
              <a:t>を通じた発生抑制対策の主な取組を紹介します。</a:t>
            </a:r>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363BDA1C-CA51-CEA6-8816-F4E5B0A780AA}"/>
              </a:ext>
            </a:extLst>
          </p:cNvPr>
          <p:cNvSpPr>
            <a:spLocks noGrp="1"/>
          </p:cNvSpPr>
          <p:nvPr>
            <p:ph type="title"/>
          </p:nvPr>
        </p:nvSpPr>
        <p:spPr>
          <a:xfrm>
            <a:off x="251520" y="108743"/>
            <a:ext cx="7344816" cy="555376"/>
          </a:xfrm>
        </p:spPr>
        <p:txBody>
          <a:bodyPr>
            <a:normAutofit fontScale="90000"/>
          </a:bodyPr>
          <a:lstStyle/>
          <a:p>
            <a:r>
              <a:rPr kumimoji="1" lang="en-US" altLang="ja-JP" dirty="0"/>
              <a:t>1</a:t>
            </a:r>
            <a:r>
              <a:rPr kumimoji="1" lang="ja-JP" altLang="en-US" dirty="0"/>
              <a:t>．県内の主な取組　</a:t>
            </a:r>
            <a:r>
              <a:rPr kumimoji="1" lang="en-US" altLang="ja-JP" dirty="0"/>
              <a:t>(2)</a:t>
            </a:r>
            <a:r>
              <a:rPr kumimoji="1" lang="ja-JP" altLang="en-US" dirty="0"/>
              <a:t>発生抑制対策　　①沖縄県による取組</a:t>
            </a:r>
            <a:r>
              <a:rPr kumimoji="1" lang="en-US" altLang="ja-JP" dirty="0"/>
              <a:t>-1</a:t>
            </a:r>
            <a:endParaRPr kumimoji="1" lang="ja-JP" altLang="en-US" dirty="0"/>
          </a:p>
        </p:txBody>
      </p:sp>
      <p:graphicFrame>
        <p:nvGraphicFramePr>
          <p:cNvPr id="4" name="表 3">
            <a:extLst>
              <a:ext uri="{FF2B5EF4-FFF2-40B4-BE49-F238E27FC236}">
                <a16:creationId xmlns:a16="http://schemas.microsoft.com/office/drawing/2014/main" id="{1ED6A9B1-31F7-BDDF-D263-4232A709DC51}"/>
              </a:ext>
            </a:extLst>
          </p:cNvPr>
          <p:cNvGraphicFramePr>
            <a:graphicFrameLocks noGrp="1"/>
          </p:cNvGraphicFramePr>
          <p:nvPr/>
        </p:nvGraphicFramePr>
        <p:xfrm>
          <a:off x="179512" y="2190023"/>
          <a:ext cx="3816424" cy="4392484"/>
        </p:xfrm>
        <a:graphic>
          <a:graphicData uri="http://schemas.openxmlformats.org/drawingml/2006/table">
            <a:tbl>
              <a:tblPr>
                <a:tableStyleId>{5C22544A-7EE6-4342-B048-85BDC9FD1C3A}</a:tableStyleId>
              </a:tblPr>
              <a:tblGrid>
                <a:gridCol w="3816424">
                  <a:extLst>
                    <a:ext uri="{9D8B030D-6E8A-4147-A177-3AD203B41FA5}">
                      <a16:colId xmlns:a16="http://schemas.microsoft.com/office/drawing/2014/main" val="2394984610"/>
                    </a:ext>
                  </a:extLst>
                </a:gridCol>
              </a:tblGrid>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●県協議会委員</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082577"/>
                  </a:ext>
                </a:extLst>
              </a:tr>
              <a:tr h="232958">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沖縄県立芸術大学　全学教育センター</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75765571"/>
                  </a:ext>
                </a:extLst>
              </a:tr>
              <a:tr h="204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（一社）</a:t>
                      </a:r>
                      <a:r>
                        <a:rPr lang="en-US" sz="1000" kern="100" dirty="0">
                          <a:effectLst/>
                          <a:latin typeface="BIZ UDPゴシック" panose="020B0400000000000000" pitchFamily="50" charset="-128"/>
                          <a:ea typeface="BIZ UDPゴシック" panose="020B0400000000000000" pitchFamily="50" charset="-128"/>
                        </a:rPr>
                        <a:t>JEAN</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58972550"/>
                  </a:ext>
                </a:extLst>
              </a:tr>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●沖縄本島及び周辺離島 地域協議会委員及び地域関係者</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47724700"/>
                  </a:ext>
                </a:extLst>
              </a:tr>
              <a:tr h="233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那覇クリーンビーチクラブ</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470356768"/>
                  </a:ext>
                </a:extLst>
              </a:tr>
              <a:tr h="233362">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しかたに自然案内</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918091139"/>
                  </a:ext>
                </a:extLst>
              </a:tr>
              <a:tr h="233362">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久米島ホタルの会</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131918796"/>
                  </a:ext>
                </a:extLst>
              </a:tr>
              <a:tr h="232958">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漫湖水鳥・湿地センター</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568965755"/>
                  </a:ext>
                </a:extLst>
              </a:tr>
              <a:tr h="233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（一社）沖縄リサイクル運動市民の会</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816272671"/>
                  </a:ext>
                </a:extLst>
              </a:tr>
              <a:tr h="204362">
                <a:tc>
                  <a:txBody>
                    <a:bodyPr/>
                    <a:lstStyle/>
                    <a:p>
                      <a:pPr indent="139700" algn="just" fontAlgn="auto">
                        <a:lnSpc>
                          <a:spcPct val="150000"/>
                        </a:lnSpc>
                        <a:spcBef>
                          <a:spcPts val="600"/>
                        </a:spcBef>
                        <a:spcAft>
                          <a:spcPts val="600"/>
                        </a:spcAft>
                      </a:pPr>
                      <a:r>
                        <a:rPr lang="en-US" sz="1000" kern="100" dirty="0" err="1">
                          <a:effectLst/>
                          <a:latin typeface="BIZ UDPゴシック" panose="020B0400000000000000" pitchFamily="50" charset="-128"/>
                          <a:ea typeface="BIZ UDPゴシック" panose="020B0400000000000000" pitchFamily="50" charset="-128"/>
                        </a:rPr>
                        <a:t>LitteratiJapan</a:t>
                      </a:r>
                      <a:r>
                        <a:rPr lang="ja-JP" altLang="en-US" sz="1000" kern="100" dirty="0">
                          <a:effectLst/>
                          <a:latin typeface="BIZ UDPゴシック" panose="020B0400000000000000" pitchFamily="50" charset="-128"/>
                          <a:ea typeface="BIZ UDPゴシック" panose="020B0400000000000000" pitchFamily="50" charset="-128"/>
                        </a:rPr>
                        <a:t>／ </a:t>
                      </a:r>
                      <a:r>
                        <a:rPr lang="en-US" sz="1000" kern="100" dirty="0">
                          <a:effectLst/>
                          <a:latin typeface="BIZ UDPゴシック" panose="020B0400000000000000" pitchFamily="50" charset="-128"/>
                          <a:ea typeface="BIZ UDPゴシック" panose="020B0400000000000000" pitchFamily="50" charset="-128"/>
                        </a:rPr>
                        <a:t>(</a:t>
                      </a:r>
                      <a:r>
                        <a:rPr lang="ja-JP" altLang="en-US" sz="1000" kern="100" dirty="0">
                          <a:effectLst/>
                          <a:latin typeface="BIZ UDPゴシック" panose="020B0400000000000000" pitchFamily="50" charset="-128"/>
                          <a:ea typeface="BIZ UDPゴシック" panose="020B0400000000000000" pitchFamily="50" charset="-128"/>
                        </a:rPr>
                        <a:t>株</a:t>
                      </a:r>
                      <a:r>
                        <a:rPr lang="en-US" sz="1000" kern="100" dirty="0">
                          <a:effectLst/>
                          <a:latin typeface="BIZ UDPゴシック" panose="020B0400000000000000" pitchFamily="50" charset="-128"/>
                          <a:ea typeface="BIZ UDPゴシック" panose="020B0400000000000000" pitchFamily="50" charset="-128"/>
                        </a:rPr>
                        <a:t>)</a:t>
                      </a:r>
                      <a:r>
                        <a:rPr lang="ja-JP" altLang="en-US" sz="1000" kern="100" dirty="0">
                          <a:effectLst/>
                          <a:latin typeface="BIZ UDPゴシック" panose="020B0400000000000000" pitchFamily="50" charset="-128"/>
                          <a:ea typeface="BIZ UDPゴシック" panose="020B0400000000000000" pitchFamily="50" charset="-128"/>
                        </a:rPr>
                        <a:t>マナティ</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643769028"/>
                  </a:ext>
                </a:extLst>
              </a:tr>
              <a:tr h="204362">
                <a:tc>
                  <a:txBody>
                    <a:bodyPr/>
                    <a:lstStyle/>
                    <a:p>
                      <a:pPr indent="139700" algn="just" fontAlgn="auto">
                        <a:lnSpc>
                          <a:spcPct val="150000"/>
                        </a:lnSpc>
                        <a:spcBef>
                          <a:spcPts val="600"/>
                        </a:spcBef>
                        <a:spcAft>
                          <a:spcPts val="600"/>
                        </a:spcAft>
                      </a:pPr>
                      <a:r>
                        <a:rPr lang="ja-JP" altLang="ja-JP" sz="1000" kern="100">
                          <a:effectLst/>
                          <a:latin typeface="BIZ UDPゴシック" panose="020B0400000000000000" pitchFamily="50" charset="-128"/>
                          <a:ea typeface="BIZ UDPゴシック" panose="020B0400000000000000" pitchFamily="50" charset="-128"/>
                        </a:rPr>
                        <a:t>（</a:t>
                      </a:r>
                      <a:r>
                        <a:rPr lang="ja-JP" altLang="ja-JP" sz="1000" kern="100" dirty="0">
                          <a:effectLst/>
                          <a:latin typeface="BIZ UDPゴシック" panose="020B0400000000000000" pitchFamily="50" charset="-128"/>
                          <a:ea typeface="BIZ UDPゴシック" panose="020B0400000000000000" pitchFamily="50" charset="-128"/>
                        </a:rPr>
                        <a:t>一社</a:t>
                      </a:r>
                      <a:r>
                        <a:rPr lang="ja-JP" altLang="ja-JP" sz="1000" kern="100">
                          <a:effectLst/>
                          <a:latin typeface="BIZ UDPゴシック" panose="020B0400000000000000" pitchFamily="50" charset="-128"/>
                          <a:ea typeface="BIZ UDPゴシック" panose="020B0400000000000000" pitchFamily="50" charset="-128"/>
                        </a:rPr>
                        <a:t>）</a:t>
                      </a:r>
                      <a:r>
                        <a:rPr lang="ja-JP" altLang="en-US" sz="1000" kern="100">
                          <a:effectLst/>
                          <a:latin typeface="BIZ UDPゴシック" panose="020B0400000000000000" pitchFamily="50" charset="-128"/>
                          <a:ea typeface="BIZ UDPゴシック" panose="020B0400000000000000" pitchFamily="50" charset="-128"/>
                        </a:rPr>
                        <a:t>しまぬわ</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668407378"/>
                  </a:ext>
                </a:extLst>
              </a:tr>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●宮古諸島 地域協議会委員</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62894001"/>
                  </a:ext>
                </a:extLst>
              </a:tr>
              <a:tr h="233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（特非）宮古島 海の環境ネットワーク</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807627"/>
                  </a:ext>
                </a:extLst>
              </a:tr>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●八重山諸島 地域協議会委員</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098915547"/>
                  </a:ext>
                </a:extLst>
              </a:tr>
              <a:tr h="233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石垣島アウトフィッターユニオン</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388571841"/>
                  </a:ext>
                </a:extLst>
              </a:tr>
              <a:tr h="204362">
                <a:tc>
                  <a:txBody>
                    <a:bodyPr/>
                    <a:lstStyle/>
                    <a:p>
                      <a:pPr indent="127000" algn="just" fontAlgn="auto">
                        <a:lnSpc>
                          <a:spcPct val="150000"/>
                        </a:lnSpc>
                        <a:spcBef>
                          <a:spcPts val="600"/>
                        </a:spcBef>
                        <a:spcAft>
                          <a:spcPts val="600"/>
                        </a:spcAft>
                      </a:pPr>
                      <a:r>
                        <a:rPr lang="ja-JP" altLang="en-US" sz="1000" dirty="0">
                          <a:effectLst/>
                          <a:latin typeface="BIZ UDPゴシック" panose="020B0400000000000000" pitchFamily="50" charset="-128"/>
                          <a:ea typeface="BIZ UDPゴシック" panose="020B0400000000000000" pitchFamily="50" charset="-128"/>
                        </a:rPr>
                        <a:t> サンゴ学習推進団体　わくわくサンゴ石垣島</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267835823"/>
                  </a:ext>
                </a:extLst>
              </a:tr>
              <a:tr h="221791">
                <a:tc>
                  <a:txBody>
                    <a:bodyPr/>
                    <a:lstStyle/>
                    <a:p>
                      <a:pPr algn="l"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a:t>
                      </a:r>
                      <a:r>
                        <a:rPr lang="zh-TW" altLang="en-US" sz="1000" kern="100" dirty="0">
                          <a:effectLst/>
                          <a:latin typeface="BIZ UDPゴシック" panose="020B0400000000000000" pitchFamily="50" charset="-128"/>
                          <a:ea typeface="BIZ UDPゴシック" panose="020B0400000000000000" pitchFamily="50" charset="-128"/>
                        </a:rPr>
                        <a:t>一財</a:t>
                      </a:r>
                      <a:r>
                        <a:rPr lang="ja-JP" altLang="en-US" sz="1000" kern="100" dirty="0">
                          <a:effectLst/>
                          <a:latin typeface="BIZ UDPゴシック" panose="020B0400000000000000" pitchFamily="50" charset="-128"/>
                          <a:ea typeface="BIZ UDPゴシック" panose="020B0400000000000000" pitchFamily="50" charset="-128"/>
                        </a:rPr>
                        <a:t>）</a:t>
                      </a:r>
                      <a:r>
                        <a:rPr lang="zh-TW" altLang="en-US" sz="1000" kern="100" dirty="0">
                          <a:effectLst/>
                          <a:latin typeface="BIZ UDPゴシック" panose="020B0400000000000000" pitchFamily="50" charset="-128"/>
                          <a:ea typeface="BIZ UDPゴシック" panose="020B0400000000000000" pitchFamily="50" charset="-128"/>
                        </a:rPr>
                        <a:t>西表財団 </a:t>
                      </a:r>
                      <a:r>
                        <a:rPr lang="ja-JP" altLang="en-US" sz="1000" kern="100" dirty="0">
                          <a:effectLst/>
                          <a:latin typeface="BIZ UDPゴシック" panose="020B0400000000000000" pitchFamily="50" charset="-128"/>
                          <a:ea typeface="BIZ UDPゴシック" panose="020B0400000000000000" pitchFamily="50" charset="-128"/>
                        </a:rPr>
                        <a:t>／ （特非）西表島エコツーリズム協会</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150480504"/>
                  </a:ext>
                </a:extLst>
              </a:tr>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●教育関係者</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94247616"/>
                  </a:ext>
                </a:extLst>
              </a:tr>
              <a:tr h="260985">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（公財）沖縄こどもの国　沖縄県地域環境センター</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39589811"/>
                  </a:ext>
                </a:extLst>
              </a:tr>
              <a:tr h="204362">
                <a:tc>
                  <a:txBody>
                    <a:bodyPr/>
                    <a:lstStyle/>
                    <a:p>
                      <a:pPr marL="3810" indent="-3810" algn="just" fontAlgn="auto">
                        <a:lnSpc>
                          <a:spcPct val="150000"/>
                        </a:lnSpc>
                        <a:spcBef>
                          <a:spcPts val="600"/>
                        </a:spcBef>
                        <a:spcAft>
                          <a:spcPts val="600"/>
                        </a:spcAft>
                        <a:tabLst>
                          <a:tab pos="1070610" algn="l"/>
                        </a:tabLst>
                      </a:pPr>
                      <a:r>
                        <a:rPr lang="ja-JP" altLang="en-US" sz="1000" kern="100" dirty="0">
                          <a:effectLst/>
                          <a:latin typeface="BIZ UDPゴシック" panose="020B0400000000000000" pitchFamily="50" charset="-128"/>
                          <a:ea typeface="BIZ UDPゴシック" panose="020B0400000000000000" pitchFamily="50" charset="-128"/>
                        </a:rPr>
                        <a:t>●</a:t>
                      </a:r>
                      <a:r>
                        <a:rPr lang="ja-JP" sz="1000" kern="100" dirty="0">
                          <a:effectLst/>
                          <a:latin typeface="BIZ UDPゴシック" panose="020B0400000000000000" pitchFamily="50" charset="-128"/>
                          <a:ea typeface="BIZ UDPゴシック" panose="020B0400000000000000" pitchFamily="50" charset="-128"/>
                        </a:rPr>
                        <a:t>事務局：</a:t>
                      </a:r>
                      <a:r>
                        <a:rPr lang="ja-JP" sz="1000" dirty="0">
                          <a:effectLst/>
                          <a:latin typeface="BIZ UDPゴシック" panose="020B0400000000000000" pitchFamily="50" charset="-128"/>
                          <a:ea typeface="BIZ UDPゴシック" panose="020B0400000000000000" pitchFamily="50" charset="-128"/>
                        </a:rPr>
                        <a:t>沖縄県　環境部　環境整備課</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065942645"/>
                  </a:ext>
                </a:extLst>
              </a:tr>
            </a:tbl>
          </a:graphicData>
        </a:graphic>
      </p:graphicFrame>
      <p:sp>
        <p:nvSpPr>
          <p:cNvPr id="5" name="コンテンツ プレースホルダー 1">
            <a:extLst>
              <a:ext uri="{FF2B5EF4-FFF2-40B4-BE49-F238E27FC236}">
                <a16:creationId xmlns:a16="http://schemas.microsoft.com/office/drawing/2014/main" id="{DE10D7EF-AE89-DB7A-1275-720E31ED9545}"/>
              </a:ext>
            </a:extLst>
          </p:cNvPr>
          <p:cNvSpPr txBox="1">
            <a:spLocks/>
          </p:cNvSpPr>
          <p:nvPr/>
        </p:nvSpPr>
        <p:spPr>
          <a:xfrm>
            <a:off x="35496" y="1932783"/>
            <a:ext cx="4536504" cy="344089"/>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100" dirty="0"/>
              <a:t>【</a:t>
            </a:r>
            <a:r>
              <a:rPr lang="ja-JP" altLang="en-US" sz="1100" dirty="0"/>
              <a:t>海岸漂着物の発生抑制対策ワーキンググループの構成（</a:t>
            </a:r>
            <a:r>
              <a:rPr lang="en-US" altLang="ja-JP" sz="1100" dirty="0"/>
              <a:t>2024</a:t>
            </a:r>
            <a:r>
              <a:rPr lang="ja-JP" altLang="en-US" sz="1100" dirty="0"/>
              <a:t>年）</a:t>
            </a:r>
            <a:r>
              <a:rPr lang="en-US" altLang="ja-JP" sz="1100" dirty="0"/>
              <a:t>】</a:t>
            </a:r>
            <a:endParaRPr lang="ja-JP" altLang="en-US" sz="1100" dirty="0"/>
          </a:p>
        </p:txBody>
      </p:sp>
      <p:sp>
        <p:nvSpPr>
          <p:cNvPr id="6" name="コンテンツ プレースホルダー 1">
            <a:extLst>
              <a:ext uri="{FF2B5EF4-FFF2-40B4-BE49-F238E27FC236}">
                <a16:creationId xmlns:a16="http://schemas.microsoft.com/office/drawing/2014/main" id="{DECD85BD-CB31-4DE7-7A6B-4D2A0DFC92B4}"/>
              </a:ext>
            </a:extLst>
          </p:cNvPr>
          <p:cNvSpPr txBox="1">
            <a:spLocks/>
          </p:cNvSpPr>
          <p:nvPr/>
        </p:nvSpPr>
        <p:spPr>
          <a:xfrm>
            <a:off x="4139952" y="2276872"/>
            <a:ext cx="4788024" cy="2866118"/>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左記のメンバーにより、毎年度</a:t>
            </a:r>
            <a:r>
              <a:rPr lang="en-US" altLang="ja-JP" sz="1100" dirty="0"/>
              <a:t>1</a:t>
            </a:r>
            <a:r>
              <a:rPr lang="ja-JP" altLang="en-US" sz="1100" dirty="0"/>
              <a:t>～</a:t>
            </a:r>
            <a:r>
              <a:rPr lang="en-US" altLang="ja-JP" sz="1100" dirty="0"/>
              <a:t>3</a:t>
            </a:r>
            <a:r>
              <a:rPr lang="ja-JP" altLang="en-US" sz="1100" dirty="0"/>
              <a:t>回、那覇市内でワーキング（会議）を行っており、主に以下の議題について協議しています。</a:t>
            </a:r>
          </a:p>
          <a:p>
            <a:pPr marL="0" indent="0">
              <a:buFont typeface="Arial" panose="020B0604020202020204" pitchFamily="34" charset="0"/>
              <a:buNone/>
            </a:pPr>
            <a:r>
              <a:rPr lang="ja-JP" altLang="en-US" sz="1100" dirty="0"/>
              <a:t>・昨年度までの沖縄県主催の海岸漂着物発生抑制対策の成果の確認</a:t>
            </a:r>
          </a:p>
          <a:p>
            <a:pPr marL="0" indent="0">
              <a:buFont typeface="Arial" panose="020B0604020202020204" pitchFamily="34" charset="0"/>
              <a:buNone/>
            </a:pPr>
            <a:r>
              <a:rPr lang="ja-JP" altLang="en-US" sz="1100" dirty="0"/>
              <a:t>・当該年度の取組計画・内容の協議</a:t>
            </a:r>
          </a:p>
          <a:p>
            <a:pPr marL="0" indent="0">
              <a:buFont typeface="Arial" panose="020B0604020202020204" pitchFamily="34" charset="0"/>
              <a:buNone/>
            </a:pPr>
            <a:r>
              <a:rPr lang="ja-JP" altLang="en-US" sz="1100" dirty="0"/>
              <a:t>・当該年度の取組結果の評価、課題抽出（年度末）</a:t>
            </a:r>
          </a:p>
          <a:p>
            <a:pPr marL="0" indent="0">
              <a:buFont typeface="Arial" panose="020B0604020202020204" pitchFamily="34" charset="0"/>
              <a:buNone/>
            </a:pPr>
            <a:r>
              <a:rPr lang="ja-JP" altLang="en-US" sz="1100" dirty="0"/>
              <a:t>・翌年度以降の県内における発生抑制対策の方針検討</a:t>
            </a:r>
            <a:endParaRPr lang="en-US" altLang="ja-JP" sz="1100" dirty="0"/>
          </a:p>
          <a:p>
            <a:pPr marL="0" indent="0">
              <a:buFont typeface="Arial" panose="020B0604020202020204" pitchFamily="34" charset="0"/>
              <a:buNone/>
            </a:pPr>
            <a:endParaRPr lang="en-US" altLang="ja-JP" sz="1100" dirty="0"/>
          </a:p>
          <a:p>
            <a:pPr marL="0" indent="0">
              <a:buFont typeface="Arial" panose="020B0604020202020204" pitchFamily="34" charset="0"/>
              <a:buNone/>
            </a:pPr>
            <a:r>
              <a:rPr lang="ja-JP" altLang="en-US" sz="1100" dirty="0"/>
              <a:t>現在までに実施してきた</a:t>
            </a:r>
            <a:r>
              <a:rPr lang="en-US" altLang="ja-JP" sz="1100" dirty="0"/>
              <a:t>WG</a:t>
            </a:r>
            <a:r>
              <a:rPr lang="ja-JP" altLang="en-US" sz="1100" dirty="0"/>
              <a:t>を通じた代表的な取組としては以下のものがあります。</a:t>
            </a:r>
            <a:endParaRPr lang="en-US" altLang="ja-JP" sz="1100" dirty="0"/>
          </a:p>
          <a:p>
            <a:pPr marL="0" indent="0">
              <a:buFont typeface="Arial" panose="020B0604020202020204" pitchFamily="34" charset="0"/>
              <a:buNone/>
            </a:pPr>
            <a:r>
              <a:rPr lang="ja-JP" altLang="en-US" sz="1100" dirty="0"/>
              <a:t>・普及啓発教材の作成</a:t>
            </a:r>
            <a:endParaRPr lang="en-US" altLang="ja-JP" sz="1100" dirty="0"/>
          </a:p>
          <a:p>
            <a:pPr marL="0" indent="0">
              <a:buFont typeface="Arial" panose="020B0604020202020204" pitchFamily="34" charset="0"/>
              <a:buNone/>
            </a:pPr>
            <a:r>
              <a:rPr lang="ja-JP" altLang="en-US" sz="1100" dirty="0"/>
              <a:t>・発生抑制対策に係るワークショップ開催</a:t>
            </a:r>
            <a:endParaRPr lang="en-US" altLang="ja-JP" sz="1100" dirty="0"/>
          </a:p>
          <a:p>
            <a:pPr marL="0" indent="0">
              <a:buFont typeface="Arial" panose="020B0604020202020204" pitchFamily="34" charset="0"/>
              <a:buNone/>
            </a:pPr>
            <a:r>
              <a:rPr lang="ja-JP" altLang="en-US" sz="1100" dirty="0"/>
              <a:t>・東アジア地域漂着ごみ対策交流事業</a:t>
            </a:r>
          </a:p>
          <a:p>
            <a:endParaRPr lang="ja-JP" altLang="en-US" sz="1100" dirty="0"/>
          </a:p>
        </p:txBody>
      </p:sp>
      <p:pic>
        <p:nvPicPr>
          <p:cNvPr id="7" name="図 6">
            <a:extLst>
              <a:ext uri="{FF2B5EF4-FFF2-40B4-BE49-F238E27FC236}">
                <a16:creationId xmlns:a16="http://schemas.microsoft.com/office/drawing/2014/main" id="{74644FD8-4159-0A21-C2F2-F62273E5C639}"/>
              </a:ext>
            </a:extLst>
          </p:cNvPr>
          <p:cNvPicPr>
            <a:picLocks noChangeAspect="1"/>
          </p:cNvPicPr>
          <p:nvPr/>
        </p:nvPicPr>
        <p:blipFill>
          <a:blip r:embed="rId2"/>
          <a:stretch>
            <a:fillRect/>
          </a:stretch>
        </p:blipFill>
        <p:spPr>
          <a:xfrm>
            <a:off x="6804248" y="4975645"/>
            <a:ext cx="2168208" cy="1627292"/>
          </a:xfrm>
          <a:prstGeom prst="rect">
            <a:avLst/>
          </a:prstGeom>
        </p:spPr>
      </p:pic>
    </p:spTree>
    <p:extLst>
      <p:ext uri="{BB962C8B-B14F-4D97-AF65-F5344CB8AC3E}">
        <p14:creationId xmlns:p14="http://schemas.microsoft.com/office/powerpoint/2010/main" val="138004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1FA7-86A1-DF21-4D8D-3C6332CACA2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655FC76-4297-E0B7-5B5D-58B2E8014D6A}"/>
              </a:ext>
            </a:extLst>
          </p:cNvPr>
          <p:cNvSpPr>
            <a:spLocks noGrp="1"/>
          </p:cNvSpPr>
          <p:nvPr>
            <p:ph type="title"/>
          </p:nvPr>
        </p:nvSpPr>
        <p:spPr>
          <a:xfrm>
            <a:off x="251520" y="108743"/>
            <a:ext cx="7344816" cy="555376"/>
          </a:xfrm>
        </p:spPr>
        <p:txBody>
          <a:bodyPr>
            <a:normAutofit fontScale="90000"/>
          </a:bodyPr>
          <a:lstStyle/>
          <a:p>
            <a:r>
              <a:rPr kumimoji="1" lang="en-US" altLang="ja-JP" dirty="0"/>
              <a:t>1</a:t>
            </a:r>
            <a:r>
              <a:rPr kumimoji="1" lang="ja-JP" altLang="en-US" dirty="0"/>
              <a:t>．県内の主な取組　</a:t>
            </a:r>
            <a:r>
              <a:rPr kumimoji="1" lang="en-US" altLang="ja-JP" dirty="0"/>
              <a:t>(2)</a:t>
            </a:r>
            <a:r>
              <a:rPr kumimoji="1" lang="ja-JP" altLang="en-US" dirty="0"/>
              <a:t>発生抑制対策　　①沖縄県による取組</a:t>
            </a:r>
            <a:r>
              <a:rPr kumimoji="1" lang="en-US" altLang="ja-JP" dirty="0"/>
              <a:t>-2</a:t>
            </a:r>
            <a:endParaRPr kumimoji="1" lang="ja-JP" altLang="en-US" dirty="0"/>
          </a:p>
        </p:txBody>
      </p:sp>
      <p:sp>
        <p:nvSpPr>
          <p:cNvPr id="10" name="角丸四角形 4">
            <a:extLst>
              <a:ext uri="{FF2B5EF4-FFF2-40B4-BE49-F238E27FC236}">
                <a16:creationId xmlns:a16="http://schemas.microsoft.com/office/drawing/2014/main" id="{D1557812-D241-C62E-03CB-2E4A51B08471}"/>
              </a:ext>
            </a:extLst>
          </p:cNvPr>
          <p:cNvSpPr/>
          <p:nvPr/>
        </p:nvSpPr>
        <p:spPr>
          <a:xfrm>
            <a:off x="179512" y="1052736"/>
            <a:ext cx="4320000" cy="5472608"/>
          </a:xfrm>
          <a:prstGeom prst="roundRect">
            <a:avLst>
              <a:gd name="adj" fmla="val 2975"/>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 name="コンテンツ プレースホルダー 1">
            <a:extLst>
              <a:ext uri="{FF2B5EF4-FFF2-40B4-BE49-F238E27FC236}">
                <a16:creationId xmlns:a16="http://schemas.microsoft.com/office/drawing/2014/main" id="{522622FA-2F5B-7494-E5F4-7C95466E6E15}"/>
              </a:ext>
            </a:extLst>
          </p:cNvPr>
          <p:cNvSpPr>
            <a:spLocks noGrp="1"/>
          </p:cNvSpPr>
          <p:nvPr>
            <p:ph idx="1"/>
          </p:nvPr>
        </p:nvSpPr>
        <p:spPr>
          <a:xfrm>
            <a:off x="827344" y="836712"/>
            <a:ext cx="3024336" cy="360040"/>
          </a:xfrm>
          <a:solidFill>
            <a:schemeClr val="bg1"/>
          </a:solidFill>
        </p:spPr>
        <p:txBody>
          <a:bodyPr>
            <a:normAutofit/>
          </a:bodyPr>
          <a:lstStyle/>
          <a:p>
            <a:pPr marL="0" indent="0" algn="ctr">
              <a:buFont typeface="Arial" panose="020B0604020202020204" pitchFamily="34" charset="0"/>
              <a:buNone/>
            </a:pPr>
            <a:r>
              <a:rPr lang="ja-JP" altLang="en-US" sz="1400" b="1" dirty="0">
                <a:latin typeface="BIZ UDPGothic" panose="020B0400000000000000" pitchFamily="34" charset="-128"/>
                <a:ea typeface="BIZ UDPGothic" panose="020B0400000000000000" pitchFamily="34" charset="-128"/>
              </a:rPr>
              <a:t>普及啓発教材の作成</a:t>
            </a:r>
            <a:endParaRPr lang="ja-JP" altLang="en-US" sz="1400" dirty="0">
              <a:latin typeface="BIZ UDPGothic" panose="020B0400000000000000" pitchFamily="34" charset="-128"/>
              <a:ea typeface="BIZ UDPGothic" panose="020B0400000000000000" pitchFamily="34" charset="-128"/>
            </a:endParaRPr>
          </a:p>
        </p:txBody>
      </p:sp>
      <p:sp>
        <p:nvSpPr>
          <p:cNvPr id="12" name="角丸四角形 4">
            <a:extLst>
              <a:ext uri="{FF2B5EF4-FFF2-40B4-BE49-F238E27FC236}">
                <a16:creationId xmlns:a16="http://schemas.microsoft.com/office/drawing/2014/main" id="{54320FE7-9774-E17C-FAA7-48876C55042C}"/>
              </a:ext>
            </a:extLst>
          </p:cNvPr>
          <p:cNvSpPr/>
          <p:nvPr/>
        </p:nvSpPr>
        <p:spPr>
          <a:xfrm>
            <a:off x="4644488" y="1052736"/>
            <a:ext cx="4320000" cy="5472608"/>
          </a:xfrm>
          <a:prstGeom prst="roundRect">
            <a:avLst>
              <a:gd name="adj" fmla="val 2975"/>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 name="コンテンツ プレースホルダー 1">
            <a:extLst>
              <a:ext uri="{FF2B5EF4-FFF2-40B4-BE49-F238E27FC236}">
                <a16:creationId xmlns:a16="http://schemas.microsoft.com/office/drawing/2014/main" id="{2944CB95-E909-26DD-726D-88BED93022A0}"/>
              </a:ext>
            </a:extLst>
          </p:cNvPr>
          <p:cNvSpPr txBox="1">
            <a:spLocks/>
          </p:cNvSpPr>
          <p:nvPr/>
        </p:nvSpPr>
        <p:spPr>
          <a:xfrm>
            <a:off x="5292320" y="836712"/>
            <a:ext cx="3024336" cy="360040"/>
          </a:xfrm>
          <a:prstGeom prst="rect">
            <a:avLst/>
          </a:prstGeom>
          <a:solidFill>
            <a:schemeClr val="bg1"/>
          </a:solidFill>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400" b="1" dirty="0">
                <a:latin typeface="BIZ UDPGothic" panose="020B0400000000000000" pitchFamily="34" charset="-128"/>
                <a:ea typeface="BIZ UDPGothic" panose="020B0400000000000000" pitchFamily="34" charset="-128"/>
              </a:rPr>
              <a:t>ワークショップ開催</a:t>
            </a:r>
            <a:endParaRPr lang="ja-JP" altLang="en-US" sz="1400" dirty="0">
              <a:latin typeface="BIZ UDPGothic" panose="020B0400000000000000" pitchFamily="34" charset="-128"/>
              <a:ea typeface="BIZ UDPGothic" panose="020B0400000000000000" pitchFamily="34" charset="-128"/>
            </a:endParaRPr>
          </a:p>
        </p:txBody>
      </p:sp>
      <p:sp>
        <p:nvSpPr>
          <p:cNvPr id="22" name="正方形/長方形 21">
            <a:extLst>
              <a:ext uri="{FF2B5EF4-FFF2-40B4-BE49-F238E27FC236}">
                <a16:creationId xmlns:a16="http://schemas.microsoft.com/office/drawing/2014/main" id="{A16E7F6C-D0F4-6A14-A627-4B3B45A63561}"/>
              </a:ext>
            </a:extLst>
          </p:cNvPr>
          <p:cNvSpPr/>
          <p:nvPr/>
        </p:nvSpPr>
        <p:spPr>
          <a:xfrm>
            <a:off x="258631" y="1052736"/>
            <a:ext cx="4169353" cy="646331"/>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●海ごみ１５（</a:t>
            </a:r>
            <a:r>
              <a:rPr lang="en-US" altLang="ja-JP" sz="1200" dirty="0">
                <a:latin typeface="BIZ UDPゴシック" panose="020B0400000000000000" pitchFamily="50" charset="-128"/>
                <a:ea typeface="BIZ UDPゴシック" panose="020B0400000000000000" pitchFamily="50" charset="-128"/>
              </a:rPr>
              <a:t>2010</a:t>
            </a:r>
            <a:r>
              <a:rPr lang="ja-JP" altLang="en-US" sz="1200" dirty="0">
                <a:latin typeface="BIZ UDPゴシック" panose="020B0400000000000000" pitchFamily="50" charset="-128"/>
                <a:ea typeface="BIZ UDPゴシック" panose="020B0400000000000000" pitchFamily="50" charset="-128"/>
              </a:rPr>
              <a:t>年度作成）</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沖縄県内の海岸漂着物問題や発生抑制等を学ぶ</a:t>
            </a:r>
            <a:r>
              <a:rPr lang="en-US" altLang="ja-JP" sz="1200" dirty="0">
                <a:latin typeface="BIZ UDPゴシック" panose="020B0400000000000000" pitchFamily="50" charset="-128"/>
                <a:ea typeface="BIZ UDPゴシック" panose="020B0400000000000000" pitchFamily="50" charset="-128"/>
              </a:rPr>
              <a:t>15</a:t>
            </a:r>
            <a:r>
              <a:rPr lang="ja-JP" altLang="en-US" sz="1200" dirty="0">
                <a:latin typeface="BIZ UDPゴシック" panose="020B0400000000000000" pitchFamily="50" charset="-128"/>
                <a:ea typeface="BIZ UDPゴシック" panose="020B0400000000000000" pitchFamily="50" charset="-128"/>
              </a:rPr>
              <a:t>のテーマを学習する</a:t>
            </a:r>
            <a:r>
              <a:rPr lang="ja-JP" altLang="en-US" sz="1100" dirty="0">
                <a:latin typeface="BIZ UDPゴシック" panose="020B0400000000000000" pitchFamily="50" charset="-128"/>
                <a:ea typeface="BIZ UDPゴシック" panose="020B0400000000000000" pitchFamily="50" charset="-128"/>
              </a:rPr>
              <a:t>プレゼン</a:t>
            </a:r>
            <a:r>
              <a:rPr lang="ja-JP" altLang="en-US" sz="1200" dirty="0">
                <a:latin typeface="BIZ UDPゴシック" panose="020B0400000000000000" pitchFamily="50" charset="-128"/>
                <a:ea typeface="BIZ UDPゴシック" panose="020B0400000000000000" pitchFamily="50" charset="-128"/>
              </a:rPr>
              <a:t>形式の教材。</a:t>
            </a:r>
            <a:endParaRPr lang="en-US" altLang="ja-JP" sz="1200" dirty="0">
              <a:latin typeface="BIZ UDPゴシック" panose="020B0400000000000000" pitchFamily="50" charset="-128"/>
              <a:ea typeface="BIZ UDPゴシック" panose="020B0400000000000000" pitchFamily="50" charset="-128"/>
            </a:endParaRPr>
          </a:p>
        </p:txBody>
      </p:sp>
      <p:pic>
        <p:nvPicPr>
          <p:cNvPr id="23" name="Picture 2">
            <a:extLst>
              <a:ext uri="{FF2B5EF4-FFF2-40B4-BE49-F238E27FC236}">
                <a16:creationId xmlns:a16="http://schemas.microsoft.com/office/drawing/2014/main" id="{1A9D273C-AEC5-A111-A42C-438F8ABF7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85" y="1719145"/>
            <a:ext cx="1395199" cy="98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a:extLst>
              <a:ext uri="{FF2B5EF4-FFF2-40B4-BE49-F238E27FC236}">
                <a16:creationId xmlns:a16="http://schemas.microsoft.com/office/drawing/2014/main" id="{F94DF9C5-2D63-573D-8868-6702ED1E8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21674"/>
            <a:ext cx="1395199" cy="98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a:extLst>
              <a:ext uri="{FF2B5EF4-FFF2-40B4-BE49-F238E27FC236}">
                <a16:creationId xmlns:a16="http://schemas.microsoft.com/office/drawing/2014/main" id="{D18D198C-3517-F428-8699-A8E33D791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716827"/>
            <a:ext cx="1376840" cy="9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ABE9EFB2-8972-22FC-44B3-D7A7EDCE9F0D}"/>
              </a:ext>
            </a:extLst>
          </p:cNvPr>
          <p:cNvSpPr/>
          <p:nvPr/>
        </p:nvSpPr>
        <p:spPr>
          <a:xfrm>
            <a:off x="3604256" y="1483707"/>
            <a:ext cx="760408" cy="246221"/>
          </a:xfrm>
          <a:prstGeom prst="rect">
            <a:avLst/>
          </a:prstGeom>
        </p:spPr>
        <p:txBody>
          <a:bodyPr wrap="square">
            <a:spAutoFit/>
          </a:bodyPr>
          <a:lstStyle/>
          <a:p>
            <a:pPr>
              <a:spcBef>
                <a:spcPts val="600"/>
              </a:spcBef>
              <a:spcAft>
                <a:spcPts val="600"/>
              </a:spcAft>
            </a:pP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抜粋例</a:t>
            </a:r>
            <a:r>
              <a:rPr lang="en-US" altLang="ja-JP" sz="1000" dirty="0">
                <a:latin typeface="BIZ UDPゴシック" panose="020B0400000000000000" pitchFamily="50" charset="-128"/>
                <a:ea typeface="BIZ UDPゴシック" panose="020B0400000000000000" pitchFamily="50" charset="-128"/>
              </a:rPr>
              <a:t>】</a:t>
            </a:r>
          </a:p>
        </p:txBody>
      </p:sp>
      <p:sp>
        <p:nvSpPr>
          <p:cNvPr id="27" name="正方形/長方形 26">
            <a:extLst>
              <a:ext uri="{FF2B5EF4-FFF2-40B4-BE49-F238E27FC236}">
                <a16:creationId xmlns:a16="http://schemas.microsoft.com/office/drawing/2014/main" id="{F76F9553-2420-171D-CB43-E38B0C610E00}"/>
              </a:ext>
            </a:extLst>
          </p:cNvPr>
          <p:cNvSpPr/>
          <p:nvPr/>
        </p:nvSpPr>
        <p:spPr>
          <a:xfrm>
            <a:off x="251520" y="2751311"/>
            <a:ext cx="4169353" cy="646331"/>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●パンフレット（</a:t>
            </a:r>
            <a:r>
              <a:rPr lang="en-US" altLang="ja-JP" sz="1200" dirty="0">
                <a:latin typeface="BIZ UDPゴシック" panose="020B0400000000000000" pitchFamily="50" charset="-128"/>
                <a:ea typeface="BIZ UDPゴシック" panose="020B0400000000000000" pitchFamily="50" charset="-128"/>
              </a:rPr>
              <a:t>2014</a:t>
            </a:r>
            <a:r>
              <a:rPr lang="ja-JP" altLang="en-US" sz="1200" dirty="0">
                <a:latin typeface="BIZ UDPゴシック" panose="020B0400000000000000" pitchFamily="50" charset="-128"/>
                <a:ea typeface="BIZ UDPゴシック" panose="020B0400000000000000" pitchFamily="50" charset="-128"/>
              </a:rPr>
              <a:t>年度作成）</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沖縄県内の海岸漂着物の状況や発生抑制として取組むこと等を解説と漫画を交えながら学ぶパンフレット形式の教材</a:t>
            </a:r>
            <a:endParaRPr lang="en-US" altLang="ja-JP" sz="1200" dirty="0">
              <a:latin typeface="BIZ UDPゴシック" panose="020B0400000000000000" pitchFamily="50" charset="-128"/>
              <a:ea typeface="BIZ UDPゴシック" panose="020B0400000000000000" pitchFamily="50" charset="-128"/>
            </a:endParaRPr>
          </a:p>
        </p:txBody>
      </p:sp>
      <p:pic>
        <p:nvPicPr>
          <p:cNvPr id="28" name="Picture 2">
            <a:extLst>
              <a:ext uri="{FF2B5EF4-FFF2-40B4-BE49-F238E27FC236}">
                <a16:creationId xmlns:a16="http://schemas.microsoft.com/office/drawing/2014/main" id="{4F63DFF3-F80A-77B0-83C7-B42698522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435986"/>
            <a:ext cx="1496102" cy="10653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
            <a:extLst>
              <a:ext uri="{FF2B5EF4-FFF2-40B4-BE49-F238E27FC236}">
                <a16:creationId xmlns:a16="http://schemas.microsoft.com/office/drawing/2014/main" id="{CA733938-3F18-56F2-FDD1-3A2E762E5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3429000"/>
            <a:ext cx="1496101" cy="1062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A5434F98-32F3-C736-9FC0-307743B31E10}"/>
              </a:ext>
            </a:extLst>
          </p:cNvPr>
          <p:cNvSpPr/>
          <p:nvPr/>
        </p:nvSpPr>
        <p:spPr>
          <a:xfrm>
            <a:off x="3491880" y="4262899"/>
            <a:ext cx="760408" cy="246221"/>
          </a:xfrm>
          <a:prstGeom prst="rect">
            <a:avLst/>
          </a:prstGeom>
        </p:spPr>
        <p:txBody>
          <a:bodyPr wrap="square">
            <a:spAutoFit/>
          </a:bodyPr>
          <a:lstStyle/>
          <a:p>
            <a:pPr>
              <a:spcBef>
                <a:spcPts val="600"/>
              </a:spcBef>
              <a:spcAft>
                <a:spcPts val="600"/>
              </a:spcAft>
            </a:pP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抜粋例</a:t>
            </a:r>
            <a:r>
              <a:rPr lang="en-US" altLang="ja-JP" sz="1000" dirty="0">
                <a:latin typeface="BIZ UDPゴシック" panose="020B0400000000000000" pitchFamily="50" charset="-128"/>
                <a:ea typeface="BIZ UDPゴシック" panose="020B0400000000000000" pitchFamily="50" charset="-128"/>
              </a:rPr>
              <a:t>】</a:t>
            </a:r>
          </a:p>
        </p:txBody>
      </p:sp>
      <p:sp>
        <p:nvSpPr>
          <p:cNvPr id="31" name="正方形/長方形 30">
            <a:extLst>
              <a:ext uri="{FF2B5EF4-FFF2-40B4-BE49-F238E27FC236}">
                <a16:creationId xmlns:a16="http://schemas.microsoft.com/office/drawing/2014/main" id="{F811BF98-F304-328B-15EC-255266F2BAB0}"/>
              </a:ext>
            </a:extLst>
          </p:cNvPr>
          <p:cNvSpPr/>
          <p:nvPr/>
        </p:nvSpPr>
        <p:spPr>
          <a:xfrm>
            <a:off x="251520" y="4581128"/>
            <a:ext cx="4247992" cy="646331"/>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●海ごみ環境教育のためのイラスト素材集（</a:t>
            </a:r>
            <a:r>
              <a:rPr lang="en-US" altLang="ja-JP" sz="1200" dirty="0">
                <a:latin typeface="BIZ UDPゴシック" panose="020B0400000000000000" pitchFamily="50" charset="-128"/>
                <a:ea typeface="BIZ UDPゴシック" panose="020B0400000000000000" pitchFamily="50" charset="-128"/>
              </a:rPr>
              <a:t>2020</a:t>
            </a:r>
            <a:r>
              <a:rPr lang="ja-JP" altLang="en-US" sz="1200" dirty="0">
                <a:latin typeface="BIZ UDPゴシック" panose="020B0400000000000000" pitchFamily="50" charset="-128"/>
                <a:ea typeface="BIZ UDPゴシック" panose="020B0400000000000000" pitchFamily="50" charset="-128"/>
              </a:rPr>
              <a:t>年度作成）　</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県内の海岸漂着物問題に係る教材作成や、既存の教材に組合わせて利用可能な</a:t>
            </a:r>
            <a:r>
              <a:rPr lang="en-US" altLang="ja-JP" sz="1200" dirty="0">
                <a:latin typeface="BIZ UDPゴシック" panose="020B0400000000000000" pitchFamily="50" charset="-128"/>
                <a:ea typeface="BIZ UDPゴシック" panose="020B0400000000000000" pitchFamily="50" charset="-128"/>
              </a:rPr>
              <a:t>211</a:t>
            </a:r>
            <a:r>
              <a:rPr lang="ja-JP" altLang="en-US" sz="1200" dirty="0">
                <a:latin typeface="BIZ UDPゴシック" panose="020B0400000000000000" pitchFamily="50" charset="-128"/>
                <a:ea typeface="BIZ UDPゴシック" panose="020B0400000000000000" pitchFamily="50" charset="-128"/>
              </a:rPr>
              <a:t>点の素材集</a:t>
            </a:r>
            <a:endParaRPr lang="en-US" altLang="ja-JP" sz="1200" dirty="0">
              <a:latin typeface="BIZ UDPゴシック" panose="020B0400000000000000" pitchFamily="50" charset="-128"/>
              <a:ea typeface="BIZ UDPゴシック" panose="020B0400000000000000" pitchFamily="50" charset="-128"/>
            </a:endParaRPr>
          </a:p>
        </p:txBody>
      </p:sp>
      <p:pic>
        <p:nvPicPr>
          <p:cNvPr id="32" name="Picture 2">
            <a:extLst>
              <a:ext uri="{FF2B5EF4-FFF2-40B4-BE49-F238E27FC236}">
                <a16:creationId xmlns:a16="http://schemas.microsoft.com/office/drawing/2014/main" id="{55662C47-BF33-7952-7AA1-CCA6A21517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5229129"/>
            <a:ext cx="874692" cy="1240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3">
            <a:extLst>
              <a:ext uri="{FF2B5EF4-FFF2-40B4-BE49-F238E27FC236}">
                <a16:creationId xmlns:a16="http://schemas.microsoft.com/office/drawing/2014/main" id="{4A7E2B93-DF64-F81F-7230-72A3CBF619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5229200"/>
            <a:ext cx="874692" cy="12314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0B1C456C-164C-07A7-CC46-324A54E28ED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736" y="5229200"/>
            <a:ext cx="874692" cy="12408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吹き出し: 角を丸めた四角形 35">
            <a:extLst>
              <a:ext uri="{FF2B5EF4-FFF2-40B4-BE49-F238E27FC236}">
                <a16:creationId xmlns:a16="http://schemas.microsoft.com/office/drawing/2014/main" id="{786F47A9-B4F7-06A1-4380-BA87A928AF99}"/>
              </a:ext>
            </a:extLst>
          </p:cNvPr>
          <p:cNvSpPr/>
          <p:nvPr/>
        </p:nvSpPr>
        <p:spPr>
          <a:xfrm>
            <a:off x="3131840" y="5096217"/>
            <a:ext cx="1335884" cy="1387573"/>
          </a:xfrm>
          <a:prstGeom prst="wedgeRoundRectCallout">
            <a:avLst>
              <a:gd name="adj1" fmla="val -36967"/>
              <a:gd name="adj2" fmla="val -55830"/>
              <a:gd name="adj3" fmla="val 166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BIZ UDPゴシック" panose="020B0400000000000000" pitchFamily="50" charset="-128"/>
                <a:ea typeface="BIZ UDPゴシック" panose="020B0400000000000000" pitchFamily="50" charset="-128"/>
              </a:rPr>
              <a:t>これらの他にも現在までに作成された様々な普及啓発教材が沖縄県の</a:t>
            </a:r>
            <a:r>
              <a:rPr lang="en-US" altLang="ja-JP" sz="700" dirty="0">
                <a:solidFill>
                  <a:schemeClr val="tx1"/>
                </a:solidFill>
                <a:latin typeface="BIZ UDPゴシック" panose="020B0400000000000000" pitchFamily="50" charset="-128"/>
                <a:ea typeface="BIZ UDPゴシック" panose="020B0400000000000000" pitchFamily="50" charset="-128"/>
              </a:rPr>
              <a:t>HP</a:t>
            </a:r>
            <a:r>
              <a:rPr lang="ja-JP" altLang="en-US" sz="700" dirty="0">
                <a:solidFill>
                  <a:schemeClr val="tx1"/>
                </a:solidFill>
                <a:latin typeface="BIZ UDPゴシック" panose="020B0400000000000000" pitchFamily="50" charset="-128"/>
                <a:ea typeface="BIZ UDPゴシック" panose="020B0400000000000000" pitchFamily="50" charset="-128"/>
              </a:rPr>
              <a:t>で公開されています。</a:t>
            </a:r>
            <a:br>
              <a:rPr lang="en-US" altLang="ja-JP" sz="700" dirty="0">
                <a:solidFill>
                  <a:schemeClr val="tx1"/>
                </a:solidFill>
                <a:latin typeface="BIZ UDPゴシック" panose="020B0400000000000000" pitchFamily="50" charset="-128"/>
                <a:ea typeface="BIZ UDPゴシック" panose="020B0400000000000000" pitchFamily="50" charset="-128"/>
              </a:rPr>
            </a:br>
            <a:r>
              <a:rPr lang="en-US" altLang="ja-JP" sz="700" dirty="0">
                <a:solidFill>
                  <a:schemeClr val="tx1"/>
                </a:solidFill>
                <a:latin typeface="BIZ UDPゴシック" panose="020B0400000000000000" pitchFamily="50" charset="-128"/>
                <a:ea typeface="BIZ UDPゴシック" panose="020B0400000000000000" pitchFamily="50" charset="-128"/>
              </a:rPr>
              <a:t>https://www.pref.okinawa.jp/kurashikankyo/kankyo/1004212/1022383/1022384/1022385/1004217.html</a:t>
            </a:r>
          </a:p>
          <a:p>
            <a:endParaRPr lang="en-US" altLang="ja-JP" sz="7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700" dirty="0">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3B325DB3-8EBE-12F8-DC79-08A5E9B433B5}"/>
              </a:ext>
            </a:extLst>
          </p:cNvPr>
          <p:cNvSpPr/>
          <p:nvPr/>
        </p:nvSpPr>
        <p:spPr>
          <a:xfrm>
            <a:off x="4723127" y="1124744"/>
            <a:ext cx="4169353" cy="1538883"/>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●オンラインワークショップ（</a:t>
            </a:r>
            <a:r>
              <a:rPr lang="en-US" altLang="ja-JP" sz="1200" dirty="0">
                <a:latin typeface="BIZ UDPゴシック" panose="020B0400000000000000" pitchFamily="50" charset="-128"/>
                <a:ea typeface="BIZ UDPゴシック" panose="020B0400000000000000" pitchFamily="50" charset="-128"/>
              </a:rPr>
              <a:t>2022</a:t>
            </a:r>
            <a:r>
              <a:rPr lang="ja-JP" altLang="en-US" sz="1200" dirty="0">
                <a:latin typeface="BIZ UDPゴシック" panose="020B0400000000000000" pitchFamily="50" charset="-128"/>
                <a:ea typeface="BIZ UDPゴシック" panose="020B0400000000000000" pitchFamily="50" charset="-128"/>
              </a:rPr>
              <a:t>年～）</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自治体や民間団体など参加者間の交流、活動の工夫、課題の共有、情報交換などを目的として開催。</a:t>
            </a: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主な開催内容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沖縄県の取組、県内民間団体の活動、台湾民間団体の活動紹介、参加者全員によるグループ討議（ビーチクリーンお悩み相談、活動の継続と広げ方、環境教育、海にごみを出さない工夫など）。</a:t>
            </a:r>
            <a:endParaRPr lang="en-US" altLang="ja-JP" sz="1200" dirty="0">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F8F12894-3BE3-418B-B5D2-277F78B50980}"/>
              </a:ext>
            </a:extLst>
          </p:cNvPr>
          <p:cNvPicPr>
            <a:picLocks noChangeAspect="1"/>
          </p:cNvPicPr>
          <p:nvPr/>
        </p:nvPicPr>
        <p:blipFill>
          <a:blip r:embed="rId10"/>
          <a:stretch>
            <a:fillRect/>
          </a:stretch>
        </p:blipFill>
        <p:spPr>
          <a:xfrm>
            <a:off x="5004048" y="2657465"/>
            <a:ext cx="1881834" cy="1059567"/>
          </a:xfrm>
          <a:prstGeom prst="rect">
            <a:avLst/>
          </a:prstGeom>
        </p:spPr>
      </p:pic>
      <p:pic>
        <p:nvPicPr>
          <p:cNvPr id="39" name="図 38">
            <a:extLst>
              <a:ext uri="{FF2B5EF4-FFF2-40B4-BE49-F238E27FC236}">
                <a16:creationId xmlns:a16="http://schemas.microsoft.com/office/drawing/2014/main" id="{10AB62F8-B17A-3FE2-B251-79A5E89E3BA3}"/>
              </a:ext>
            </a:extLst>
          </p:cNvPr>
          <p:cNvPicPr>
            <a:picLocks noChangeAspect="1"/>
          </p:cNvPicPr>
          <p:nvPr/>
        </p:nvPicPr>
        <p:blipFill>
          <a:blip r:embed="rId11"/>
          <a:stretch>
            <a:fillRect/>
          </a:stretch>
        </p:blipFill>
        <p:spPr>
          <a:xfrm>
            <a:off x="6924094" y="2668502"/>
            <a:ext cx="1672129" cy="1048530"/>
          </a:xfrm>
          <a:prstGeom prst="rect">
            <a:avLst/>
          </a:prstGeom>
        </p:spPr>
      </p:pic>
      <p:sp>
        <p:nvSpPr>
          <p:cNvPr id="40" name="正方形/長方形 39">
            <a:extLst>
              <a:ext uri="{FF2B5EF4-FFF2-40B4-BE49-F238E27FC236}">
                <a16:creationId xmlns:a16="http://schemas.microsoft.com/office/drawing/2014/main" id="{8205925E-2172-7D6B-791C-46B33E543346}"/>
              </a:ext>
            </a:extLst>
          </p:cNvPr>
          <p:cNvSpPr/>
          <p:nvPr/>
        </p:nvSpPr>
        <p:spPr>
          <a:xfrm>
            <a:off x="4719811" y="3789040"/>
            <a:ext cx="4169353" cy="1723549"/>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●地域交流ワークショップ（</a:t>
            </a:r>
            <a:r>
              <a:rPr lang="en-US" altLang="ja-JP" sz="1200" dirty="0">
                <a:latin typeface="BIZ UDPゴシック" panose="020B0400000000000000" pitchFamily="50" charset="-128"/>
                <a:ea typeface="BIZ UDPゴシック" panose="020B0400000000000000" pitchFamily="50" charset="-128"/>
              </a:rPr>
              <a:t>2024</a:t>
            </a:r>
            <a:r>
              <a:rPr lang="ja-JP" altLang="en-US" sz="1200" dirty="0">
                <a:latin typeface="BIZ UDPゴシック" panose="020B0400000000000000" pitchFamily="50" charset="-128"/>
                <a:ea typeface="BIZ UDPゴシック" panose="020B0400000000000000" pitchFamily="50" charset="-128"/>
              </a:rPr>
              <a:t>年～）</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沖縄県が実施してきた発生抑制対策の取組みの中で、県内各地域において、情報共有や今後の活動のための意見交換の場が有効であるとの課題が整理されたことから開催。</a:t>
            </a:r>
            <a:r>
              <a:rPr lang="en-US" altLang="ja-JP" sz="1200" dirty="0">
                <a:latin typeface="BIZ UDPゴシック" panose="020B0400000000000000" pitchFamily="50" charset="-128"/>
                <a:ea typeface="BIZ UDPゴシック" panose="020B0400000000000000" pitchFamily="50" charset="-128"/>
              </a:rPr>
              <a:t> 2024</a:t>
            </a:r>
            <a:r>
              <a:rPr lang="ja-JP" altLang="en-US" sz="1200" dirty="0">
                <a:latin typeface="BIZ UDPゴシック" panose="020B0400000000000000" pitchFamily="50" charset="-128"/>
                <a:ea typeface="BIZ UDPゴシック" panose="020B0400000000000000" pitchFamily="50" charset="-128"/>
              </a:rPr>
              <a:t>年は本部町、宮古島市で開催。</a:t>
            </a: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主な開催内容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県内の海岸漂着物対策の取組紹介、参加者全員によるテーマ別グループ討議（活動の工夫、課題、今後の展開など）。</a:t>
            </a:r>
            <a:endParaRPr lang="en-US" altLang="ja-JP" sz="1200" dirty="0">
              <a:latin typeface="BIZ UDPゴシック" panose="020B0400000000000000" pitchFamily="50" charset="-128"/>
              <a:ea typeface="BIZ UDPゴシック" panose="020B0400000000000000" pitchFamily="50" charset="-128"/>
            </a:endParaRPr>
          </a:p>
        </p:txBody>
      </p:sp>
      <p:pic>
        <p:nvPicPr>
          <p:cNvPr id="41" name="図 40">
            <a:extLst>
              <a:ext uri="{FF2B5EF4-FFF2-40B4-BE49-F238E27FC236}">
                <a16:creationId xmlns:a16="http://schemas.microsoft.com/office/drawing/2014/main" id="{2C3EE388-3110-0C20-AF91-852EF1EF7160}"/>
              </a:ext>
            </a:extLst>
          </p:cNvPr>
          <p:cNvPicPr>
            <a:picLocks noChangeAspect="1"/>
          </p:cNvPicPr>
          <p:nvPr/>
        </p:nvPicPr>
        <p:blipFill>
          <a:blip r:embed="rId12"/>
          <a:stretch>
            <a:fillRect/>
          </a:stretch>
        </p:blipFill>
        <p:spPr>
          <a:xfrm>
            <a:off x="5765828" y="5301208"/>
            <a:ext cx="1614484" cy="1210863"/>
          </a:xfrm>
          <a:prstGeom prst="rect">
            <a:avLst/>
          </a:prstGeom>
        </p:spPr>
      </p:pic>
      <p:pic>
        <p:nvPicPr>
          <p:cNvPr id="42" name="図 41">
            <a:extLst>
              <a:ext uri="{FF2B5EF4-FFF2-40B4-BE49-F238E27FC236}">
                <a16:creationId xmlns:a16="http://schemas.microsoft.com/office/drawing/2014/main" id="{AF0F42C7-01E6-1026-51E3-C4BE794D3FA9}"/>
              </a:ext>
            </a:extLst>
          </p:cNvPr>
          <p:cNvPicPr>
            <a:picLocks noChangeAspect="1"/>
          </p:cNvPicPr>
          <p:nvPr/>
        </p:nvPicPr>
        <p:blipFill>
          <a:blip r:embed="rId13"/>
          <a:stretch>
            <a:fillRect/>
          </a:stretch>
        </p:blipFill>
        <p:spPr>
          <a:xfrm>
            <a:off x="7422012" y="5301208"/>
            <a:ext cx="1614484" cy="1206428"/>
          </a:xfrm>
          <a:prstGeom prst="rect">
            <a:avLst/>
          </a:prstGeom>
        </p:spPr>
      </p:pic>
    </p:spTree>
    <p:extLst>
      <p:ext uri="{BB962C8B-B14F-4D97-AF65-F5344CB8AC3E}">
        <p14:creationId xmlns:p14="http://schemas.microsoft.com/office/powerpoint/2010/main" val="101737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4DB0-9D98-DAAD-47B6-00D03A624046}"/>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343E85F6-C011-3C79-EB33-8B345345B404}"/>
              </a:ext>
            </a:extLst>
          </p:cNvPr>
          <p:cNvPicPr>
            <a:picLocks noChangeAspect="1"/>
          </p:cNvPicPr>
          <p:nvPr/>
        </p:nvPicPr>
        <p:blipFill>
          <a:blip r:embed="rId2"/>
          <a:stretch>
            <a:fillRect/>
          </a:stretch>
        </p:blipFill>
        <p:spPr>
          <a:xfrm>
            <a:off x="4788024" y="1089728"/>
            <a:ext cx="4300252" cy="2987344"/>
          </a:xfrm>
          <a:prstGeom prst="rect">
            <a:avLst/>
          </a:prstGeom>
        </p:spPr>
      </p:pic>
      <p:sp>
        <p:nvSpPr>
          <p:cNvPr id="3" name="タイトル 2">
            <a:extLst>
              <a:ext uri="{FF2B5EF4-FFF2-40B4-BE49-F238E27FC236}">
                <a16:creationId xmlns:a16="http://schemas.microsoft.com/office/drawing/2014/main" id="{E95D7031-72EE-DE2E-EB2C-9239CDE7FBD9}"/>
              </a:ext>
            </a:extLst>
          </p:cNvPr>
          <p:cNvSpPr>
            <a:spLocks noGrp="1"/>
          </p:cNvSpPr>
          <p:nvPr>
            <p:ph type="title"/>
          </p:nvPr>
        </p:nvSpPr>
        <p:spPr>
          <a:xfrm>
            <a:off x="251520" y="108743"/>
            <a:ext cx="7344816" cy="555376"/>
          </a:xfrm>
        </p:spPr>
        <p:txBody>
          <a:bodyPr>
            <a:normAutofit fontScale="90000"/>
          </a:bodyPr>
          <a:lstStyle/>
          <a:p>
            <a:r>
              <a:rPr kumimoji="1" lang="en-US" altLang="ja-JP" dirty="0"/>
              <a:t>1</a:t>
            </a:r>
            <a:r>
              <a:rPr kumimoji="1" lang="ja-JP" altLang="en-US" dirty="0"/>
              <a:t>．県内の主な取組　</a:t>
            </a:r>
            <a:r>
              <a:rPr kumimoji="1" lang="en-US" altLang="ja-JP" dirty="0"/>
              <a:t>(2)</a:t>
            </a:r>
            <a:r>
              <a:rPr kumimoji="1" lang="ja-JP" altLang="en-US" dirty="0"/>
              <a:t>発生抑制対策　　①沖縄県による取組</a:t>
            </a:r>
            <a:r>
              <a:rPr kumimoji="1" lang="en-US" altLang="ja-JP" dirty="0"/>
              <a:t>-3</a:t>
            </a:r>
            <a:endParaRPr kumimoji="1" lang="ja-JP" altLang="en-US" dirty="0"/>
          </a:p>
        </p:txBody>
      </p:sp>
      <p:pic>
        <p:nvPicPr>
          <p:cNvPr id="4" name="図 3">
            <a:extLst>
              <a:ext uri="{FF2B5EF4-FFF2-40B4-BE49-F238E27FC236}">
                <a16:creationId xmlns:a16="http://schemas.microsoft.com/office/drawing/2014/main" id="{CDCBEAF3-A86D-0D0B-A6B3-CABC2FF6A74E}"/>
              </a:ext>
            </a:extLst>
          </p:cNvPr>
          <p:cNvPicPr>
            <a:picLocks noChangeAspect="1"/>
          </p:cNvPicPr>
          <p:nvPr/>
        </p:nvPicPr>
        <p:blipFill>
          <a:blip r:embed="rId3"/>
          <a:stretch>
            <a:fillRect/>
          </a:stretch>
        </p:blipFill>
        <p:spPr>
          <a:xfrm>
            <a:off x="251520" y="764704"/>
            <a:ext cx="648072" cy="650048"/>
          </a:xfrm>
          <a:prstGeom prst="rect">
            <a:avLst/>
          </a:prstGeom>
        </p:spPr>
      </p:pic>
      <p:sp>
        <p:nvSpPr>
          <p:cNvPr id="5" name="正方形/長方形 4">
            <a:extLst>
              <a:ext uri="{FF2B5EF4-FFF2-40B4-BE49-F238E27FC236}">
                <a16:creationId xmlns:a16="http://schemas.microsoft.com/office/drawing/2014/main" id="{2296BC5C-9AAB-B59A-38A9-0A1685485683}"/>
              </a:ext>
            </a:extLst>
          </p:cNvPr>
          <p:cNvSpPr/>
          <p:nvPr/>
        </p:nvSpPr>
        <p:spPr>
          <a:xfrm>
            <a:off x="860359" y="812315"/>
            <a:ext cx="3469398" cy="338554"/>
          </a:xfrm>
          <a:prstGeom prst="rect">
            <a:avLst/>
          </a:prstGeom>
        </p:spPr>
        <p:txBody>
          <a:bodyPr wrap="square">
            <a:spAutoFit/>
          </a:bodyPr>
          <a:lstStyle/>
          <a:p>
            <a:r>
              <a:rPr lang="ja-JP" altLang="en-US" sz="1600" dirty="0">
                <a:solidFill>
                  <a:srgbClr val="2308E8"/>
                </a:solidFill>
                <a:latin typeface="BIZ UDPゴシック" panose="020B0400000000000000" pitchFamily="50" charset="-128"/>
                <a:ea typeface="BIZ UDPゴシック" panose="020B0400000000000000" pitchFamily="50" charset="-128"/>
              </a:rPr>
              <a:t>東アジア地域漂着ごみ対策交流事業</a:t>
            </a:r>
            <a:endParaRPr lang="en-US" altLang="ja-JP" sz="1600" dirty="0">
              <a:solidFill>
                <a:srgbClr val="2308E8"/>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C1F02912-45AD-A8CB-5482-36C43F484A71}"/>
              </a:ext>
            </a:extLst>
          </p:cNvPr>
          <p:cNvSpPr/>
          <p:nvPr/>
        </p:nvSpPr>
        <p:spPr>
          <a:xfrm>
            <a:off x="827584" y="1113852"/>
            <a:ext cx="3469398" cy="246221"/>
          </a:xfrm>
          <a:prstGeom prst="rect">
            <a:avLst/>
          </a:prstGeom>
        </p:spPr>
        <p:txBody>
          <a:bodyPr wrap="square">
            <a:spAutoFit/>
          </a:bodyPr>
          <a:lstStyle/>
          <a:p>
            <a:pPr algn="ctr"/>
            <a:r>
              <a:rPr lang="en-US" altLang="ja-JP" sz="1000" dirty="0">
                <a:solidFill>
                  <a:srgbClr val="2308E8"/>
                </a:solidFill>
                <a:latin typeface="BIZ UDPゴシック" panose="020B0400000000000000" pitchFamily="50" charset="-128"/>
                <a:ea typeface="BIZ UDPゴシック" panose="020B0400000000000000" pitchFamily="50" charset="-128"/>
              </a:rPr>
              <a:t>East Asia Exchange Program On Marine Litter</a:t>
            </a:r>
          </a:p>
        </p:txBody>
      </p:sp>
      <p:sp>
        <p:nvSpPr>
          <p:cNvPr id="7" name="テキスト ボックス 6">
            <a:extLst>
              <a:ext uri="{FF2B5EF4-FFF2-40B4-BE49-F238E27FC236}">
                <a16:creationId xmlns:a16="http://schemas.microsoft.com/office/drawing/2014/main" id="{4F34F29E-25D4-B970-9CBC-9BEF5B2AAD84}"/>
              </a:ext>
            </a:extLst>
          </p:cNvPr>
          <p:cNvSpPr txBox="1"/>
          <p:nvPr/>
        </p:nvSpPr>
        <p:spPr>
          <a:xfrm>
            <a:off x="35496" y="1427292"/>
            <a:ext cx="4680520" cy="1569660"/>
          </a:xfrm>
          <a:prstGeom prst="rect">
            <a:avLst/>
          </a:prstGeom>
          <a:noFill/>
        </p:spPr>
        <p:txBody>
          <a:bodyPr wrap="square">
            <a:spAutoFit/>
          </a:bodyPr>
          <a:lstStyle/>
          <a:p>
            <a:r>
              <a:rPr lang="en-US"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開催の背景と目的</a:t>
            </a:r>
            <a:r>
              <a:rPr lang="en-US"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a:t>
            </a:r>
          </a:p>
          <a:p>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沖縄県内で見られる</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海岸漂着物</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は、多くが海外由来である</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が、</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特に人口の多い地域では地元から発生したごみの割合が高くなる</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ことから、海岸漂着物</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の発生抑制対策</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には、</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普及啓発・環境教育</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、人材育成、</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近隣諸国との連携</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が必要である。</a:t>
            </a:r>
            <a:endParaRPr lang="en-US" altLang="ja-JP" sz="1200" dirty="0">
              <a:latin typeface="BIZ UDPゴシック" panose="020B0400000000000000" pitchFamily="50" charset="-128"/>
              <a:ea typeface="BIZ UDPゴシック" panose="020B0400000000000000" pitchFamily="50" charset="-128"/>
              <a:cs typeface="ＭＳ 明朝" panose="02020609040205080304" pitchFamily="17" charset="-128"/>
            </a:endParaRPr>
          </a:p>
          <a:p>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　これらのことから沖縄県は、</a:t>
            </a:r>
            <a:r>
              <a:rPr lang="en-US"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2014</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年</a:t>
            </a:r>
            <a:r>
              <a:rPr lang="ja-JP" altLang="en-US" sz="1200" dirty="0">
                <a:latin typeface="BIZ UDPゴシック" panose="020B0400000000000000" pitchFamily="50" charset="-128"/>
                <a:ea typeface="BIZ UDPゴシック" panose="020B0400000000000000" pitchFamily="50" charset="-128"/>
                <a:cs typeface="ＭＳ 明朝" panose="02020609040205080304" pitchFamily="17" charset="-128"/>
              </a:rPr>
              <a:t>から</a:t>
            </a:r>
            <a:r>
              <a:rPr lang="en-US" altLang="ja-JP" sz="1200" dirty="0">
                <a:latin typeface="BIZ UDPゴシック" panose="020B0400000000000000" pitchFamily="50" charset="-128"/>
                <a:ea typeface="BIZ UDPゴシック" panose="020B0400000000000000" pitchFamily="50" charset="-128"/>
                <a:cs typeface="ＭＳ 明朝" panose="02020609040205080304" pitchFamily="17" charset="-128"/>
              </a:rPr>
              <a:t>2022</a:t>
            </a:r>
            <a:r>
              <a:rPr lang="ja-JP" altLang="en-US" sz="1200" dirty="0">
                <a:latin typeface="BIZ UDPゴシック" panose="020B0400000000000000" pitchFamily="50" charset="-128"/>
                <a:ea typeface="BIZ UDPゴシック" panose="020B0400000000000000" pitchFamily="50" charset="-128"/>
                <a:cs typeface="ＭＳ 明朝" panose="02020609040205080304" pitchFamily="17" charset="-128"/>
              </a:rPr>
              <a:t>年まで</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、台湾、中国の行政及び民間団体と連携し、海岸漂着物の発生抑制対策に取組むための「東アジア地域漂着ごみ対策交流事業」を実施。</a:t>
            </a:r>
            <a:endParaRPr lang="en-US"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p:txBody>
      </p:sp>
      <p:graphicFrame>
        <p:nvGraphicFramePr>
          <p:cNvPr id="8" name="表 3">
            <a:extLst>
              <a:ext uri="{FF2B5EF4-FFF2-40B4-BE49-F238E27FC236}">
                <a16:creationId xmlns:a16="http://schemas.microsoft.com/office/drawing/2014/main" id="{A7BB1895-FEB3-5FD2-ED9C-1B778B8CAA13}"/>
              </a:ext>
            </a:extLst>
          </p:cNvPr>
          <p:cNvGraphicFramePr>
            <a:graphicFrameLocks noGrp="1"/>
          </p:cNvGraphicFramePr>
          <p:nvPr/>
        </p:nvGraphicFramePr>
        <p:xfrm>
          <a:off x="107504" y="3422591"/>
          <a:ext cx="5112568" cy="3092217"/>
        </p:xfrm>
        <a:graphic>
          <a:graphicData uri="http://schemas.openxmlformats.org/drawingml/2006/table">
            <a:tbl>
              <a:tblPr firstRow="1" bandRow="1">
                <a:tableStyleId>{00A15C55-8517-42AA-B614-E9B94910E393}</a:tableStyleId>
              </a:tblPr>
              <a:tblGrid>
                <a:gridCol w="648072">
                  <a:extLst>
                    <a:ext uri="{9D8B030D-6E8A-4147-A177-3AD203B41FA5}">
                      <a16:colId xmlns:a16="http://schemas.microsoft.com/office/drawing/2014/main" val="2409484986"/>
                    </a:ext>
                  </a:extLst>
                </a:gridCol>
                <a:gridCol w="1800200">
                  <a:extLst>
                    <a:ext uri="{9D8B030D-6E8A-4147-A177-3AD203B41FA5}">
                      <a16:colId xmlns:a16="http://schemas.microsoft.com/office/drawing/2014/main" val="2861869469"/>
                    </a:ext>
                  </a:extLst>
                </a:gridCol>
                <a:gridCol w="1584176">
                  <a:extLst>
                    <a:ext uri="{9D8B030D-6E8A-4147-A177-3AD203B41FA5}">
                      <a16:colId xmlns:a16="http://schemas.microsoft.com/office/drawing/2014/main" val="3467782339"/>
                    </a:ext>
                  </a:extLst>
                </a:gridCol>
                <a:gridCol w="1080120">
                  <a:extLst>
                    <a:ext uri="{9D8B030D-6E8A-4147-A177-3AD203B41FA5}">
                      <a16:colId xmlns:a16="http://schemas.microsoft.com/office/drawing/2014/main" val="3970381187"/>
                    </a:ext>
                  </a:extLst>
                </a:gridCol>
              </a:tblGrid>
              <a:tr h="228329">
                <a:tc>
                  <a:txBody>
                    <a:bodyPr/>
                    <a:lstStyle/>
                    <a:p>
                      <a:r>
                        <a:rPr kumimoji="1" lang="ja-JP" altLang="en-US" sz="900" dirty="0">
                          <a:latin typeface="BIZ UDPゴシック" panose="020B0400000000000000" pitchFamily="50" charset="-128"/>
                          <a:ea typeface="BIZ UDPゴシック" panose="020B0400000000000000" pitchFamily="50" charset="-128"/>
                        </a:rPr>
                        <a:t>区分</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沖縄</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台湾</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中国</a:t>
                      </a:r>
                    </a:p>
                  </a:txBody>
                  <a:tcPr/>
                </a:tc>
                <a:extLst>
                  <a:ext uri="{0D108BD9-81ED-4DB2-BD59-A6C34878D82A}">
                    <a16:rowId xmlns:a16="http://schemas.microsoft.com/office/drawing/2014/main" val="2963969745"/>
                  </a:ext>
                </a:extLst>
              </a:tr>
              <a:tr h="851937">
                <a:tc>
                  <a:txBody>
                    <a:bodyPr/>
                    <a:lstStyle/>
                    <a:p>
                      <a:r>
                        <a:rPr kumimoji="1" lang="ja-JP" altLang="en-US" sz="900">
                          <a:latin typeface="BIZ UDPゴシック" panose="020B0400000000000000" pitchFamily="50" charset="-128"/>
                          <a:ea typeface="BIZ UDPゴシック" panose="020B0400000000000000" pitchFamily="50" charset="-128"/>
                        </a:rPr>
                        <a:t>行政機関</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沖縄県環境部</a:t>
                      </a:r>
                    </a:p>
                  </a:txBody>
                  <a:tcPr/>
                </a:tc>
                <a:tc>
                  <a:txBody>
                    <a:bodyPr/>
                    <a:lstStyle/>
                    <a:p>
                      <a:r>
                        <a:rPr kumimoji="1" lang="zh-TW" altLang="en-US" sz="900">
                          <a:latin typeface="BIZ UDPゴシック" panose="020B0400000000000000" pitchFamily="50" charset="-128"/>
                          <a:ea typeface="BIZ UDPゴシック" panose="020B0400000000000000" pitchFamily="50" charset="-128"/>
                        </a:rPr>
                        <a:t>台湾環境保護署</a:t>
                      </a:r>
                    </a:p>
                    <a:p>
                      <a:r>
                        <a:rPr kumimoji="1" lang="zh-TW" altLang="en-US" sz="900">
                          <a:latin typeface="BIZ UDPゴシック" panose="020B0400000000000000" pitchFamily="50" charset="-128"/>
                          <a:ea typeface="BIZ UDPゴシック" panose="020B0400000000000000" pitchFamily="50" charset="-128"/>
                        </a:rPr>
                        <a:t>海洋保育署</a:t>
                      </a:r>
                    </a:p>
                    <a:p>
                      <a:r>
                        <a:rPr kumimoji="1" lang="zh-TW" altLang="en-US" sz="900">
                          <a:latin typeface="BIZ UDPゴシック" panose="020B0400000000000000" pitchFamily="50" charset="-128"/>
                          <a:ea typeface="BIZ UDPゴシック" panose="020B0400000000000000" pitchFamily="50" charset="-128"/>
                        </a:rPr>
                        <a:t>新北市環境保護局</a:t>
                      </a:r>
                    </a:p>
                    <a:p>
                      <a:r>
                        <a:rPr kumimoji="1" lang="zh-TW" altLang="en-US" sz="900">
                          <a:latin typeface="BIZ UDPゴシック" panose="020B0400000000000000" pitchFamily="50" charset="-128"/>
                          <a:ea typeface="BIZ UDPゴシック" panose="020B0400000000000000" pitchFamily="50" charset="-128"/>
                        </a:rPr>
                        <a:t>基隆市產業發展處</a:t>
                      </a:r>
                    </a:p>
                    <a:p>
                      <a:r>
                        <a:rPr kumimoji="1" lang="zh-TW" altLang="en-US" sz="900">
                          <a:latin typeface="BIZ UDPゴシック" panose="020B0400000000000000" pitchFamily="50" charset="-128"/>
                          <a:ea typeface="BIZ UDPゴシック" panose="020B0400000000000000" pitchFamily="50" charset="-128"/>
                        </a:rPr>
                        <a:t>花蓮縣環境保護局　</a:t>
                      </a:r>
                    </a:p>
                  </a:txBody>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007714"/>
                  </a:ext>
                </a:extLst>
              </a:tr>
              <a:tr h="1155516">
                <a:tc>
                  <a:txBody>
                    <a:bodyPr/>
                    <a:lstStyle/>
                    <a:p>
                      <a:r>
                        <a:rPr kumimoji="1" lang="ja-JP" altLang="en-US" sz="900">
                          <a:latin typeface="BIZ UDPゴシック" panose="020B0400000000000000" pitchFamily="50" charset="-128"/>
                          <a:ea typeface="BIZ UDPゴシック" panose="020B0400000000000000" pitchFamily="50" charset="-128"/>
                        </a:rPr>
                        <a:t>教育機関</a:t>
                      </a:r>
                      <a:endParaRPr kumimoji="1" lang="en-US" altLang="ja-JP" sz="900">
                        <a:latin typeface="BIZ UDPゴシック" panose="020B0400000000000000" pitchFamily="50" charset="-128"/>
                        <a:ea typeface="BIZ UDPゴシック" panose="020B0400000000000000" pitchFamily="50" charset="-128"/>
                      </a:endParaRPr>
                    </a:p>
                    <a:p>
                      <a:r>
                        <a:rPr kumimoji="1" lang="ja-JP" altLang="en-US" sz="900">
                          <a:latin typeface="BIZ UDPゴシック" panose="020B0400000000000000" pitchFamily="50" charset="-128"/>
                          <a:ea typeface="BIZ UDPゴシック" panose="020B0400000000000000" pitchFamily="50" charset="-128"/>
                        </a:rPr>
                        <a:t>企業</a:t>
                      </a:r>
                      <a:endParaRPr kumimoji="1" lang="en-US" altLang="ja-JP" sz="900">
                        <a:latin typeface="BIZ UDPゴシック" panose="020B0400000000000000" pitchFamily="50" charset="-128"/>
                        <a:ea typeface="BIZ UDPゴシック" panose="020B0400000000000000" pitchFamily="50" charset="-128"/>
                      </a:endParaRPr>
                    </a:p>
                    <a:p>
                      <a:r>
                        <a:rPr kumimoji="1" lang="ja-JP" altLang="en-US" sz="900">
                          <a:latin typeface="BIZ UDPゴシック" panose="020B0400000000000000" pitchFamily="50" charset="-128"/>
                          <a:ea typeface="BIZ UDPゴシック" panose="020B0400000000000000" pitchFamily="50" charset="-128"/>
                        </a:rPr>
                        <a:t>民間団体</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沖縄県立芸術大学</a:t>
                      </a:r>
                    </a:p>
                    <a:p>
                      <a:r>
                        <a:rPr kumimoji="1" lang="ja-JP" altLang="en-US" sz="900" dirty="0">
                          <a:latin typeface="BIZ UDPゴシック" panose="020B0400000000000000" pitchFamily="50" charset="-128"/>
                          <a:ea typeface="BIZ UDPゴシック" panose="020B0400000000000000" pitchFamily="50" charset="-128"/>
                        </a:rPr>
                        <a:t>沖縄こどもの国</a:t>
                      </a:r>
                    </a:p>
                    <a:p>
                      <a:r>
                        <a:rPr kumimoji="1" lang="en-US" altLang="ja-JP" sz="900" dirty="0">
                          <a:latin typeface="BIZ UDPゴシック" panose="020B0400000000000000" pitchFamily="50" charset="-128"/>
                          <a:ea typeface="BIZ UDPゴシック" panose="020B0400000000000000" pitchFamily="50" charset="-128"/>
                        </a:rPr>
                        <a:t>JEAN</a:t>
                      </a:r>
                    </a:p>
                    <a:p>
                      <a:r>
                        <a:rPr kumimoji="1" lang="ja-JP" altLang="en-US" sz="900" dirty="0">
                          <a:latin typeface="BIZ UDPゴシック" panose="020B0400000000000000" pitchFamily="50" charset="-128"/>
                          <a:ea typeface="BIZ UDPゴシック" panose="020B0400000000000000" pitchFamily="50" charset="-128"/>
                        </a:rPr>
                        <a:t>那覇クリーンビーチクラブ</a:t>
                      </a:r>
                    </a:p>
                    <a:p>
                      <a:r>
                        <a:rPr kumimoji="1" lang="ja-JP" altLang="en-US" sz="900" dirty="0">
                          <a:latin typeface="BIZ UDPゴシック" panose="020B0400000000000000" pitchFamily="50" charset="-128"/>
                          <a:ea typeface="BIZ UDPゴシック" panose="020B0400000000000000" pitchFamily="50" charset="-128"/>
                        </a:rPr>
                        <a:t>しかたに自然案内</a:t>
                      </a:r>
                    </a:p>
                    <a:p>
                      <a:r>
                        <a:rPr kumimoji="1" lang="ja-JP" altLang="en-US" sz="900" dirty="0">
                          <a:latin typeface="BIZ UDPゴシック" panose="020B0400000000000000" pitchFamily="50" charset="-128"/>
                          <a:ea typeface="BIZ UDPゴシック" panose="020B0400000000000000" pitchFamily="50" charset="-128"/>
                        </a:rPr>
                        <a:t>久米島ホタルの会</a:t>
                      </a:r>
                    </a:p>
                    <a:p>
                      <a:r>
                        <a:rPr kumimoji="1" lang="ja-JP" altLang="en-US" sz="900" dirty="0">
                          <a:latin typeface="BIZ UDPゴシック" panose="020B0400000000000000" pitchFamily="50" charset="-128"/>
                          <a:ea typeface="BIZ UDPゴシック" panose="020B0400000000000000" pitchFamily="50" charset="-128"/>
                        </a:rPr>
                        <a:t>漫湖水鳥・湿地センター</a:t>
                      </a:r>
                    </a:p>
                    <a:p>
                      <a:r>
                        <a:rPr kumimoji="1" lang="ja-JP" altLang="en-US" sz="900" dirty="0">
                          <a:latin typeface="BIZ UDPゴシック" panose="020B0400000000000000" pitchFamily="50" charset="-128"/>
                          <a:ea typeface="BIZ UDPゴシック" panose="020B0400000000000000" pitchFamily="50" charset="-128"/>
                        </a:rPr>
                        <a:t>沖縄リサイクル運動市民の会</a:t>
                      </a:r>
                    </a:p>
                    <a:p>
                      <a:r>
                        <a:rPr kumimoji="1" lang="ja-JP" altLang="en-US" sz="900" dirty="0">
                          <a:latin typeface="BIZ UDPゴシック" panose="020B0400000000000000" pitchFamily="50" charset="-128"/>
                          <a:ea typeface="BIZ UDPゴシック" panose="020B0400000000000000" pitchFamily="50" charset="-128"/>
                        </a:rPr>
                        <a:t>株式会社　マナティ</a:t>
                      </a:r>
                    </a:p>
                    <a:p>
                      <a:r>
                        <a:rPr kumimoji="1" lang="ja-JP" altLang="en-US" sz="900" dirty="0">
                          <a:latin typeface="BIZ UDPゴシック" panose="020B0400000000000000" pitchFamily="50" charset="-128"/>
                          <a:ea typeface="BIZ UDPゴシック" panose="020B0400000000000000" pitchFamily="50" charset="-128"/>
                        </a:rPr>
                        <a:t>宮古島　海の環境ネットワーク</a:t>
                      </a:r>
                    </a:p>
                    <a:p>
                      <a:r>
                        <a:rPr kumimoji="1" lang="ja-JP" altLang="en-US" sz="900" dirty="0">
                          <a:latin typeface="BIZ UDPゴシック" panose="020B0400000000000000" pitchFamily="50" charset="-128"/>
                          <a:ea typeface="BIZ UDPゴシック" panose="020B0400000000000000" pitchFamily="50" charset="-128"/>
                        </a:rPr>
                        <a:t>石垣島アウトフィッターユニオン</a:t>
                      </a:r>
                    </a:p>
                    <a:p>
                      <a:r>
                        <a:rPr kumimoji="1" lang="ja-JP" altLang="en-US" sz="900" dirty="0">
                          <a:latin typeface="BIZ UDPゴシック" panose="020B0400000000000000" pitchFamily="50" charset="-128"/>
                          <a:ea typeface="BIZ UDPゴシック" panose="020B0400000000000000" pitchFamily="50" charset="-128"/>
                        </a:rPr>
                        <a:t>サステナブルアイランド石垣島</a:t>
                      </a:r>
                    </a:p>
                    <a:p>
                      <a:r>
                        <a:rPr kumimoji="1" lang="ja-JP" altLang="en-US" sz="900" dirty="0">
                          <a:latin typeface="BIZ UDPゴシック" panose="020B0400000000000000" pitchFamily="50" charset="-128"/>
                          <a:ea typeface="BIZ UDPゴシック" panose="020B0400000000000000" pitchFamily="50" charset="-128"/>
                        </a:rPr>
                        <a:t>西表島エコツーリズム協会</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財団法人西表財団</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900" dirty="0">
                          <a:latin typeface="BIZ UDPゴシック" panose="020B0400000000000000" pitchFamily="50" charset="-128"/>
                          <a:ea typeface="BIZ UDPゴシック" panose="020B0400000000000000" pitchFamily="50" charset="-128"/>
                        </a:rPr>
                        <a:t>國立海洋科技博物館</a:t>
                      </a:r>
                      <a:endParaRPr kumimoji="1" lang="ja-JP" altLang="en-US" sz="900" dirty="0">
                        <a:latin typeface="BIZ UDPゴシック" panose="020B0400000000000000" pitchFamily="50" charset="-128"/>
                        <a:ea typeface="BIZ UDPゴシック" panose="020B0400000000000000" pitchFamily="50" charset="-128"/>
                      </a:endParaRPr>
                    </a:p>
                    <a:p>
                      <a:r>
                        <a:rPr kumimoji="1" lang="zh-TW" altLang="en-US" sz="900" dirty="0">
                          <a:latin typeface="BIZ UDPゴシック" panose="020B0400000000000000" pitchFamily="50" charset="-128"/>
                          <a:ea typeface="BIZ UDPゴシック" panose="020B0400000000000000" pitchFamily="50" charset="-128"/>
                        </a:rPr>
                        <a:t>澄洋環境顧問有限公司</a:t>
                      </a:r>
                    </a:p>
                    <a:p>
                      <a:r>
                        <a:rPr kumimoji="1" lang="zh-TW" altLang="en-US" sz="900" dirty="0">
                          <a:latin typeface="BIZ UDPゴシック" panose="020B0400000000000000" pitchFamily="50" charset="-128"/>
                          <a:ea typeface="BIZ UDPゴシック" panose="020B0400000000000000" pitchFamily="50" charset="-128"/>
                        </a:rPr>
                        <a:t>環境友善種子有限公司</a:t>
                      </a:r>
                    </a:p>
                    <a:p>
                      <a:r>
                        <a:rPr kumimoji="1" lang="zh-TW" altLang="en-US" sz="900" dirty="0">
                          <a:latin typeface="BIZ UDPゴシック" panose="020B0400000000000000" pitchFamily="50" charset="-128"/>
                          <a:ea typeface="BIZ UDPゴシック" panose="020B0400000000000000" pitchFamily="50" charset="-128"/>
                        </a:rPr>
                        <a:t>台灣環境資訊協會</a:t>
                      </a:r>
                    </a:p>
                    <a:p>
                      <a:r>
                        <a:rPr kumimoji="1" lang="zh-TW" altLang="en-US" sz="900" dirty="0">
                          <a:latin typeface="BIZ UDPゴシック" panose="020B0400000000000000" pitchFamily="50" charset="-128"/>
                          <a:ea typeface="BIZ UDPゴシック" panose="020B0400000000000000" pitchFamily="50" charset="-128"/>
                        </a:rPr>
                        <a:t>中華民國荒野保護協會</a:t>
                      </a:r>
                    </a:p>
                    <a:p>
                      <a:r>
                        <a:rPr kumimoji="1" lang="zh-TW" altLang="en-US" sz="900" dirty="0">
                          <a:latin typeface="BIZ UDPゴシック" panose="020B0400000000000000" pitchFamily="50" charset="-128"/>
                          <a:ea typeface="BIZ UDPゴシック" panose="020B0400000000000000" pitchFamily="50" charset="-128"/>
                        </a:rPr>
                        <a:t>台灣重新思考環境教育協會</a:t>
                      </a:r>
                      <a:endParaRPr kumimoji="1" lang="en-US" altLang="zh-TW" sz="900" dirty="0">
                        <a:latin typeface="BIZ UDPゴシック" panose="020B0400000000000000" pitchFamily="50" charset="-128"/>
                        <a:ea typeface="BIZ UDPゴシック" panose="020B0400000000000000" pitchFamily="50" charset="-128"/>
                      </a:endParaRPr>
                    </a:p>
                    <a:p>
                      <a:r>
                        <a:rPr kumimoji="1" lang="zh-TW" altLang="en-US" sz="900" dirty="0">
                          <a:latin typeface="BIZ UDPゴシック" panose="020B0400000000000000" pitchFamily="50" charset="-128"/>
                          <a:ea typeface="BIZ UDPゴシック" panose="020B0400000000000000" pitchFamily="50" charset="-128"/>
                        </a:rPr>
                        <a:t>黑潮海洋文教基金會</a:t>
                      </a:r>
                    </a:p>
                    <a:p>
                      <a:r>
                        <a:rPr kumimoji="1" lang="zh-TW" altLang="en-US" sz="900" dirty="0">
                          <a:latin typeface="BIZ UDPゴシック" panose="020B0400000000000000" pitchFamily="50" charset="-128"/>
                          <a:ea typeface="BIZ UDPゴシック" panose="020B0400000000000000" pitchFamily="50" charset="-128"/>
                        </a:rPr>
                        <a:t>慈心有機農業發展基金會</a:t>
                      </a:r>
                    </a:p>
                    <a:p>
                      <a:r>
                        <a:rPr kumimoji="1" lang="zh-TW" altLang="en-US" sz="900" dirty="0">
                          <a:latin typeface="BIZ UDPゴシック" panose="020B0400000000000000" pitchFamily="50" charset="-128"/>
                          <a:ea typeface="BIZ UDPゴシック" panose="020B0400000000000000" pitchFamily="50" charset="-128"/>
                        </a:rPr>
                        <a:t>海洋公民基金會</a:t>
                      </a:r>
                    </a:p>
                    <a:p>
                      <a:r>
                        <a:rPr kumimoji="1" lang="zh-TW" altLang="en-US" sz="900" dirty="0">
                          <a:latin typeface="BIZ UDPゴシック" panose="020B0400000000000000" pitchFamily="50" charset="-128"/>
                          <a:ea typeface="BIZ UDPゴシック" panose="020B0400000000000000" pitchFamily="50" charset="-128"/>
                        </a:rPr>
                        <a:t>社團法人湛藍海洋聯盟</a:t>
                      </a:r>
                    </a:p>
                    <a:p>
                      <a:r>
                        <a:rPr kumimoji="1" lang="zh-TW" altLang="en-US" sz="900" dirty="0">
                          <a:latin typeface="BIZ UDPゴシック" panose="020B0400000000000000" pitchFamily="50" charset="-128"/>
                          <a:ea typeface="BIZ UDPゴシック" panose="020B0400000000000000" pitchFamily="50" charset="-128"/>
                        </a:rPr>
                        <a:t>海湧工作室</a:t>
                      </a:r>
                    </a:p>
                    <a:p>
                      <a:r>
                        <a:rPr kumimoji="1" lang="en-US" altLang="zh-TW" sz="900" dirty="0">
                          <a:latin typeface="BIZ UDPゴシック" panose="020B0400000000000000" pitchFamily="50" charset="-128"/>
                          <a:ea typeface="BIZ UDPゴシック" panose="020B0400000000000000" pitchFamily="50" charset="-128"/>
                        </a:rPr>
                        <a:t>O2 Lab</a:t>
                      </a:r>
                      <a:endParaRPr kumimoji="1" lang="ja-JP" altLang="en-US" sz="900" dirty="0">
                        <a:latin typeface="BIZ UDPゴシック" panose="020B0400000000000000" pitchFamily="50" charset="-128"/>
                        <a:ea typeface="BIZ UDPゴシック" panose="020B0400000000000000" pitchFamily="50" charset="-128"/>
                      </a:endParaRPr>
                    </a:p>
                  </a:txBody>
                  <a:tcPr/>
                </a:tc>
                <a:tc>
                  <a:txBody>
                    <a:bodyPr/>
                    <a:lstStyle/>
                    <a:p>
                      <a:r>
                        <a:rPr kumimoji="1" lang="zh-CN" altLang="en-US" sz="900" dirty="0">
                          <a:latin typeface="BIZ UDPゴシック" panose="020B0400000000000000" pitchFamily="50" charset="-128"/>
                          <a:ea typeface="BIZ UDPゴシック" panose="020B0400000000000000" pitchFamily="50" charset="-128"/>
                        </a:rPr>
                        <a:t>上海仁渡海洋公益发展中心</a:t>
                      </a:r>
                      <a:endParaRPr kumimoji="1" lang="en-US" altLang="zh-CN" sz="900" dirty="0">
                        <a:latin typeface="BIZ UDPゴシック" panose="020B0400000000000000" pitchFamily="50" charset="-128"/>
                        <a:ea typeface="BIZ UDPゴシック" panose="020B0400000000000000" pitchFamily="50" charset="-128"/>
                      </a:endParaRPr>
                    </a:p>
                    <a:p>
                      <a:endParaRPr kumimoji="1" lang="en-US" altLang="zh-CN" sz="900" dirty="0">
                        <a:latin typeface="BIZ UDPゴシック" panose="020B0400000000000000" pitchFamily="50" charset="-128"/>
                        <a:ea typeface="BIZ UDPゴシック" panose="020B0400000000000000" pitchFamily="50" charset="-128"/>
                      </a:endParaRPr>
                    </a:p>
                    <a:p>
                      <a:r>
                        <a:rPr kumimoji="1" lang="zh-CN" altLang="en-US" sz="900" dirty="0">
                          <a:latin typeface="BIZ UDPゴシック" panose="020B0400000000000000" pitchFamily="50" charset="-128"/>
                          <a:ea typeface="BIZ UDPゴシック" panose="020B0400000000000000" pitchFamily="50" charset="-128"/>
                        </a:rPr>
                        <a:t>福建省环保志愿者协会</a:t>
                      </a:r>
                      <a:endParaRPr kumimoji="1" lang="ja-JP" altLang="en-US" sz="9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60951555"/>
                  </a:ext>
                </a:extLst>
              </a:tr>
            </a:tbl>
          </a:graphicData>
        </a:graphic>
      </p:graphicFrame>
      <p:sp>
        <p:nvSpPr>
          <p:cNvPr id="9" name="正方形/長方形 8">
            <a:extLst>
              <a:ext uri="{FF2B5EF4-FFF2-40B4-BE49-F238E27FC236}">
                <a16:creationId xmlns:a16="http://schemas.microsoft.com/office/drawing/2014/main" id="{89CDF60C-1AA9-5CEC-772B-A50D28442CBE}"/>
              </a:ext>
            </a:extLst>
          </p:cNvPr>
          <p:cNvSpPr/>
          <p:nvPr/>
        </p:nvSpPr>
        <p:spPr>
          <a:xfrm>
            <a:off x="107504" y="3140968"/>
            <a:ext cx="1114690" cy="276999"/>
          </a:xfrm>
          <a:prstGeom prst="rect">
            <a:avLst/>
          </a:prstGeom>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主な参加者</a:t>
            </a:r>
            <a:r>
              <a:rPr lang="en-US" altLang="ja-JP" sz="1200" dirty="0">
                <a:latin typeface="BIZ UDPゴシック" panose="020B0400000000000000" pitchFamily="50" charset="-128"/>
                <a:ea typeface="BIZ UDPゴシック" panose="020B0400000000000000" pitchFamily="50" charset="-128"/>
              </a:rPr>
              <a:t>】</a:t>
            </a:r>
          </a:p>
        </p:txBody>
      </p:sp>
      <p:sp>
        <p:nvSpPr>
          <p:cNvPr id="15" name="正方形/長方形 14">
            <a:extLst>
              <a:ext uri="{FF2B5EF4-FFF2-40B4-BE49-F238E27FC236}">
                <a16:creationId xmlns:a16="http://schemas.microsoft.com/office/drawing/2014/main" id="{18DD35FB-D4F7-437B-FA31-87C6BCA7C9A5}"/>
              </a:ext>
            </a:extLst>
          </p:cNvPr>
          <p:cNvSpPr/>
          <p:nvPr/>
        </p:nvSpPr>
        <p:spPr>
          <a:xfrm>
            <a:off x="4788024" y="812729"/>
            <a:ext cx="2016224" cy="276999"/>
          </a:xfrm>
          <a:prstGeom prst="rect">
            <a:avLst/>
          </a:prstGeom>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交流事業の実施内容</a:t>
            </a:r>
            <a:r>
              <a:rPr lang="en-US" altLang="ja-JP" sz="1200" dirty="0">
                <a:latin typeface="BIZ UDPゴシック" panose="020B0400000000000000" pitchFamily="50" charset="-128"/>
                <a:ea typeface="BIZ UDPゴシック" panose="020B0400000000000000" pitchFamily="50" charset="-128"/>
              </a:rPr>
              <a:t>】</a:t>
            </a:r>
          </a:p>
        </p:txBody>
      </p:sp>
      <p:pic>
        <p:nvPicPr>
          <p:cNvPr id="16" name="図 15">
            <a:extLst>
              <a:ext uri="{FF2B5EF4-FFF2-40B4-BE49-F238E27FC236}">
                <a16:creationId xmlns:a16="http://schemas.microsoft.com/office/drawing/2014/main" id="{BC8ECCAF-C9F6-E17C-FF3C-AC8A3FC587EB}"/>
              </a:ext>
            </a:extLst>
          </p:cNvPr>
          <p:cNvPicPr>
            <a:picLocks noChangeAspect="1"/>
          </p:cNvPicPr>
          <p:nvPr/>
        </p:nvPicPr>
        <p:blipFill>
          <a:blip r:embed="rId4"/>
          <a:stretch>
            <a:fillRect/>
          </a:stretch>
        </p:blipFill>
        <p:spPr>
          <a:xfrm>
            <a:off x="5292080" y="3284984"/>
            <a:ext cx="1584176" cy="1048283"/>
          </a:xfrm>
          <a:prstGeom prst="rect">
            <a:avLst/>
          </a:prstGeom>
        </p:spPr>
      </p:pic>
      <p:pic>
        <p:nvPicPr>
          <p:cNvPr id="17" name="図 16">
            <a:extLst>
              <a:ext uri="{FF2B5EF4-FFF2-40B4-BE49-F238E27FC236}">
                <a16:creationId xmlns:a16="http://schemas.microsoft.com/office/drawing/2014/main" id="{656D69B7-64B1-7C3E-DD40-FFBC2BCC8BB0}"/>
              </a:ext>
            </a:extLst>
          </p:cNvPr>
          <p:cNvPicPr>
            <a:picLocks noChangeAspect="1"/>
          </p:cNvPicPr>
          <p:nvPr/>
        </p:nvPicPr>
        <p:blipFill>
          <a:blip r:embed="rId5"/>
          <a:stretch>
            <a:fillRect/>
          </a:stretch>
        </p:blipFill>
        <p:spPr>
          <a:xfrm>
            <a:off x="5292081" y="4396941"/>
            <a:ext cx="1590192" cy="1048283"/>
          </a:xfrm>
          <a:prstGeom prst="rect">
            <a:avLst/>
          </a:prstGeom>
        </p:spPr>
      </p:pic>
      <p:pic>
        <p:nvPicPr>
          <p:cNvPr id="18" name="図 17">
            <a:extLst>
              <a:ext uri="{FF2B5EF4-FFF2-40B4-BE49-F238E27FC236}">
                <a16:creationId xmlns:a16="http://schemas.microsoft.com/office/drawing/2014/main" id="{9B4F4E60-87CE-A9D3-DA01-28FE02F23DCE}"/>
              </a:ext>
            </a:extLst>
          </p:cNvPr>
          <p:cNvPicPr>
            <a:picLocks noChangeAspect="1"/>
          </p:cNvPicPr>
          <p:nvPr/>
        </p:nvPicPr>
        <p:blipFill>
          <a:blip r:embed="rId6"/>
          <a:stretch>
            <a:fillRect/>
          </a:stretch>
        </p:blipFill>
        <p:spPr>
          <a:xfrm>
            <a:off x="5292080" y="5517232"/>
            <a:ext cx="1581533" cy="1187567"/>
          </a:xfrm>
          <a:prstGeom prst="rect">
            <a:avLst/>
          </a:prstGeom>
        </p:spPr>
      </p:pic>
      <p:pic>
        <p:nvPicPr>
          <p:cNvPr id="19" name="図 18">
            <a:extLst>
              <a:ext uri="{FF2B5EF4-FFF2-40B4-BE49-F238E27FC236}">
                <a16:creationId xmlns:a16="http://schemas.microsoft.com/office/drawing/2014/main" id="{D1EC0F8A-0837-6E4D-E125-E3245FDE75B6}"/>
              </a:ext>
            </a:extLst>
          </p:cNvPr>
          <p:cNvPicPr>
            <a:picLocks noChangeAspect="1"/>
          </p:cNvPicPr>
          <p:nvPr/>
        </p:nvPicPr>
        <p:blipFill>
          <a:blip r:embed="rId7"/>
          <a:stretch>
            <a:fillRect/>
          </a:stretch>
        </p:blipFill>
        <p:spPr>
          <a:xfrm>
            <a:off x="7020272" y="5517231"/>
            <a:ext cx="1796773" cy="1187567"/>
          </a:xfrm>
          <a:prstGeom prst="rect">
            <a:avLst/>
          </a:prstGeom>
        </p:spPr>
      </p:pic>
      <p:pic>
        <p:nvPicPr>
          <p:cNvPr id="20" name="図 19">
            <a:extLst>
              <a:ext uri="{FF2B5EF4-FFF2-40B4-BE49-F238E27FC236}">
                <a16:creationId xmlns:a16="http://schemas.microsoft.com/office/drawing/2014/main" id="{92DBEB57-E818-B4BA-4B1E-5668C71F291B}"/>
              </a:ext>
            </a:extLst>
          </p:cNvPr>
          <p:cNvPicPr>
            <a:picLocks noChangeAspect="1"/>
          </p:cNvPicPr>
          <p:nvPr/>
        </p:nvPicPr>
        <p:blipFill>
          <a:blip r:embed="rId8"/>
          <a:stretch>
            <a:fillRect/>
          </a:stretch>
        </p:blipFill>
        <p:spPr>
          <a:xfrm>
            <a:off x="7600543" y="4797152"/>
            <a:ext cx="1435953" cy="1074138"/>
          </a:xfrm>
          <a:prstGeom prst="rect">
            <a:avLst/>
          </a:prstGeom>
        </p:spPr>
      </p:pic>
      <p:pic>
        <p:nvPicPr>
          <p:cNvPr id="21" name="図 20">
            <a:extLst>
              <a:ext uri="{FF2B5EF4-FFF2-40B4-BE49-F238E27FC236}">
                <a16:creationId xmlns:a16="http://schemas.microsoft.com/office/drawing/2014/main" id="{104A4E33-14DF-8B29-9CC9-2DEA2B4D6431}"/>
              </a:ext>
            </a:extLst>
          </p:cNvPr>
          <p:cNvPicPr>
            <a:picLocks noChangeAspect="1"/>
          </p:cNvPicPr>
          <p:nvPr/>
        </p:nvPicPr>
        <p:blipFill>
          <a:blip r:embed="rId9"/>
          <a:stretch>
            <a:fillRect/>
          </a:stretch>
        </p:blipFill>
        <p:spPr>
          <a:xfrm>
            <a:off x="6948264" y="4097427"/>
            <a:ext cx="1498476" cy="992324"/>
          </a:xfrm>
          <a:prstGeom prst="rect">
            <a:avLst/>
          </a:prstGeom>
        </p:spPr>
      </p:pic>
    </p:spTree>
    <p:extLst>
      <p:ext uri="{BB962C8B-B14F-4D97-AF65-F5344CB8AC3E}">
        <p14:creationId xmlns:p14="http://schemas.microsoft.com/office/powerpoint/2010/main" val="8631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5B66C-7C68-CA78-0019-997FDCE7E08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BC10B06-41A9-ED1A-E5E7-4F42BBBD891F}"/>
              </a:ext>
            </a:extLst>
          </p:cNvPr>
          <p:cNvSpPr>
            <a:spLocks noGrp="1"/>
          </p:cNvSpPr>
          <p:nvPr>
            <p:ph idx="1"/>
          </p:nvPr>
        </p:nvSpPr>
        <p:spPr>
          <a:xfrm>
            <a:off x="467544" y="764704"/>
            <a:ext cx="8568952" cy="1141576"/>
          </a:xfrm>
        </p:spPr>
        <p:txBody>
          <a:bodyPr>
            <a:normAutofit/>
          </a:bodyPr>
          <a:lstStyle/>
          <a:p>
            <a:pPr marL="0" indent="0">
              <a:buNone/>
            </a:pPr>
            <a:r>
              <a:rPr kumimoji="1" lang="ja-JP" altLang="en-US" sz="1400" dirty="0"/>
              <a:t>　県内の多くの離島地域では、海岸漂着物は海外由来が主体であるものの、地元由来のものも含まれています。県内のいくつかの離島市町村ではこの点に着目し、海岸漂着物について継続的に発生源の調査を実施しつつ（後述の「</a:t>
            </a:r>
            <a:r>
              <a:rPr kumimoji="1" lang="en-US" altLang="ja-JP" sz="1400" dirty="0"/>
              <a:t>1</a:t>
            </a:r>
            <a:r>
              <a:rPr kumimoji="1" lang="ja-JP" altLang="en-US" sz="1400" dirty="0"/>
              <a:t>．県内の主な取組　</a:t>
            </a:r>
            <a:r>
              <a:rPr kumimoji="1" lang="en-US" altLang="ja-JP" sz="1400" dirty="0"/>
              <a:t>(3)</a:t>
            </a:r>
            <a:r>
              <a:rPr kumimoji="1" lang="ja-JP" altLang="en-US" sz="1400" dirty="0"/>
              <a:t>実態把握のための調査」参照）、併せて地元由来の海岸漂着物の削減を目的に島民や小中学校生を対象に継続的な普及啓発・環境教育を実施しています。</a:t>
            </a:r>
          </a:p>
        </p:txBody>
      </p:sp>
      <p:sp>
        <p:nvSpPr>
          <p:cNvPr id="3" name="タイトル 2">
            <a:extLst>
              <a:ext uri="{FF2B5EF4-FFF2-40B4-BE49-F238E27FC236}">
                <a16:creationId xmlns:a16="http://schemas.microsoft.com/office/drawing/2014/main" id="{EC7207F6-D5C0-7132-3012-9C850032F707}"/>
              </a:ext>
            </a:extLst>
          </p:cNvPr>
          <p:cNvSpPr>
            <a:spLocks noGrp="1"/>
          </p:cNvSpPr>
          <p:nvPr>
            <p:ph type="title"/>
          </p:nvPr>
        </p:nvSpPr>
        <p:spPr>
          <a:xfrm>
            <a:off x="251520" y="108743"/>
            <a:ext cx="7200800" cy="555376"/>
          </a:xfrm>
        </p:spPr>
        <p:txBody>
          <a:bodyPr>
            <a:normAutofit fontScale="90000"/>
          </a:bodyPr>
          <a:lstStyle/>
          <a:p>
            <a:r>
              <a:rPr kumimoji="1" lang="en-US" altLang="ja-JP" dirty="0"/>
              <a:t>1</a:t>
            </a:r>
            <a:r>
              <a:rPr kumimoji="1" lang="ja-JP" altLang="en-US" dirty="0"/>
              <a:t>．県内の主な取組　</a:t>
            </a:r>
            <a:r>
              <a:rPr kumimoji="1" lang="en-US" altLang="ja-JP" dirty="0"/>
              <a:t>(2)</a:t>
            </a:r>
            <a:r>
              <a:rPr kumimoji="1" lang="ja-JP" altLang="en-US" dirty="0"/>
              <a:t>発生抑制対策　　②市町村による取組</a:t>
            </a:r>
          </a:p>
        </p:txBody>
      </p:sp>
      <p:sp>
        <p:nvSpPr>
          <p:cNvPr id="4" name="テキスト ボックス 4">
            <a:extLst>
              <a:ext uri="{FF2B5EF4-FFF2-40B4-BE49-F238E27FC236}">
                <a16:creationId xmlns:a16="http://schemas.microsoft.com/office/drawing/2014/main" id="{A57A8555-DEE5-B73E-5C4C-89958028575C}"/>
              </a:ext>
            </a:extLst>
          </p:cNvPr>
          <p:cNvSpPr txBox="1"/>
          <p:nvPr/>
        </p:nvSpPr>
        <p:spPr>
          <a:xfrm>
            <a:off x="179512" y="2154077"/>
            <a:ext cx="4320480" cy="1778979"/>
          </a:xfrm>
          <a:prstGeom prst="rect">
            <a:avLst/>
          </a:prstGeom>
          <a:solidFill>
            <a:srgbClr val="F7FFAB"/>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ts val="1600"/>
              </a:lnSpc>
              <a:buFont typeface="+mj-ea"/>
              <a:buAutoNum type="circleNumDbPlain"/>
            </a:pP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自分たちが住んでいる島の</a:t>
            </a: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環境</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、自然の特徴</a:t>
            </a:r>
            <a:endPar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土地利用と生活の移り変わり</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海岸漂着物にはどんなものがあるか</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海ごみの様々な問題</a:t>
            </a:r>
            <a:br>
              <a:rPr lang="en-US"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（ごみの性質、発生のしくみ、</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沖縄県から</a:t>
            </a: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流出したごみの行方）</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マイクロプラスチックとは？</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沖縄</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県内</a:t>
            </a: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の海ごみの状況（漂着ごみの種類・量・発生源など）</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海ごみを</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減らす</a:t>
            </a: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ためにできることを考え</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る</a:t>
            </a:r>
            <a:endPar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コンテンツ プレースホルダー 1">
            <a:extLst>
              <a:ext uri="{FF2B5EF4-FFF2-40B4-BE49-F238E27FC236}">
                <a16:creationId xmlns:a16="http://schemas.microsoft.com/office/drawing/2014/main" id="{83FA48D2-C876-182C-49EC-F3E432C97722}"/>
              </a:ext>
            </a:extLst>
          </p:cNvPr>
          <p:cNvSpPr txBox="1">
            <a:spLocks/>
          </p:cNvSpPr>
          <p:nvPr/>
        </p:nvSpPr>
        <p:spPr>
          <a:xfrm>
            <a:off x="35496" y="1916832"/>
            <a:ext cx="4752528"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100" dirty="0"/>
              <a:t>【</a:t>
            </a:r>
            <a:r>
              <a:rPr lang="ja-JP" altLang="en-US" sz="1100" dirty="0"/>
              <a:t>海ごみ環境教育のプログラム構成例　</a:t>
            </a:r>
            <a:r>
              <a:rPr lang="en-US"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情報提供：しかたに自然案内</a:t>
            </a:r>
            <a:r>
              <a:rPr lang="en-US" altLang="ja-JP" sz="1100" dirty="0"/>
              <a:t>】</a:t>
            </a:r>
            <a:endParaRPr lang="ja-JP" altLang="en-US" sz="1100" dirty="0"/>
          </a:p>
        </p:txBody>
      </p:sp>
      <p:sp>
        <p:nvSpPr>
          <p:cNvPr id="6" name="コンテンツ プレースホルダー 1">
            <a:extLst>
              <a:ext uri="{FF2B5EF4-FFF2-40B4-BE49-F238E27FC236}">
                <a16:creationId xmlns:a16="http://schemas.microsoft.com/office/drawing/2014/main" id="{0D8834DA-1B5D-E0AB-4A87-C1DFDA596CDB}"/>
              </a:ext>
            </a:extLst>
          </p:cNvPr>
          <p:cNvSpPr txBox="1">
            <a:spLocks/>
          </p:cNvSpPr>
          <p:nvPr/>
        </p:nvSpPr>
        <p:spPr>
          <a:xfrm>
            <a:off x="35496" y="4005064"/>
            <a:ext cx="4824536"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100" dirty="0"/>
              <a:t>【SDGs</a:t>
            </a:r>
            <a:r>
              <a:rPr lang="ja-JP" altLang="en-US" sz="1100" dirty="0"/>
              <a:t>を学べる教材例　</a:t>
            </a:r>
            <a:r>
              <a:rPr lang="en-US" altLang="ja-JP" sz="1100" dirty="0"/>
              <a:t>Get The Point </a:t>
            </a:r>
            <a:r>
              <a:rPr lang="ja-JP" altLang="en-US" sz="1100" dirty="0"/>
              <a:t>八重山諸島版（ボードゲーム）</a:t>
            </a:r>
            <a:r>
              <a:rPr lang="en-US" altLang="ja-JP" sz="1100" dirty="0"/>
              <a:t>】</a:t>
            </a:r>
            <a:br>
              <a:rPr lang="en-US" altLang="ja-JP" sz="1100" dirty="0"/>
            </a:br>
            <a:r>
              <a:rPr lang="ja-JP" altLang="en-US" sz="900" dirty="0"/>
              <a:t>このゲームで</a:t>
            </a:r>
            <a:r>
              <a:rPr lang="en-US" altLang="ja-JP" sz="900" dirty="0"/>
              <a:t>SDGs</a:t>
            </a:r>
            <a:r>
              <a:rPr lang="ja-JP" altLang="en-US" sz="900" dirty="0"/>
              <a:t>を学びつつ、更に</a:t>
            </a:r>
            <a:r>
              <a:rPr lang="en-US" altLang="ja-JP" sz="900" dirty="0"/>
              <a:t>SDGs</a:t>
            </a:r>
            <a:r>
              <a:rPr lang="ja-JP" altLang="en-US" sz="900" dirty="0"/>
              <a:t>と海ごみ問題の関係を学ぶ環境教育プログラムが実施されている。</a:t>
            </a:r>
            <a:endParaRPr lang="en-US" altLang="ja-JP" sz="900" dirty="0"/>
          </a:p>
        </p:txBody>
      </p:sp>
      <p:sp>
        <p:nvSpPr>
          <p:cNvPr id="7" name="正方形/長方形 6">
            <a:extLst>
              <a:ext uri="{FF2B5EF4-FFF2-40B4-BE49-F238E27FC236}">
                <a16:creationId xmlns:a16="http://schemas.microsoft.com/office/drawing/2014/main" id="{EF5CD315-E0D7-DC02-F406-F1175A0C3311}"/>
              </a:ext>
            </a:extLst>
          </p:cNvPr>
          <p:cNvSpPr/>
          <p:nvPr/>
        </p:nvSpPr>
        <p:spPr>
          <a:xfrm>
            <a:off x="179512" y="4509120"/>
            <a:ext cx="4320480" cy="21041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694195E0-5177-13EF-CE3C-8E2C10EB6519}"/>
              </a:ext>
            </a:extLst>
          </p:cNvPr>
          <p:cNvPicPr>
            <a:picLocks noChangeAspect="1"/>
          </p:cNvPicPr>
          <p:nvPr/>
        </p:nvPicPr>
        <p:blipFill>
          <a:blip r:embed="rId2"/>
          <a:stretch>
            <a:fillRect/>
          </a:stretch>
        </p:blipFill>
        <p:spPr>
          <a:xfrm>
            <a:off x="280912" y="4576215"/>
            <a:ext cx="1410768" cy="1969991"/>
          </a:xfrm>
          <a:prstGeom prst="rect">
            <a:avLst/>
          </a:prstGeom>
          <a:ln w="6350">
            <a:solidFill>
              <a:schemeClr val="tx1"/>
            </a:solidFill>
          </a:ln>
        </p:spPr>
      </p:pic>
      <p:pic>
        <p:nvPicPr>
          <p:cNvPr id="11" name="図 10">
            <a:extLst>
              <a:ext uri="{FF2B5EF4-FFF2-40B4-BE49-F238E27FC236}">
                <a16:creationId xmlns:a16="http://schemas.microsoft.com/office/drawing/2014/main" id="{4CB2CC48-6D3A-0261-8CFD-DE008F8AE2C2}"/>
              </a:ext>
            </a:extLst>
          </p:cNvPr>
          <p:cNvPicPr>
            <a:picLocks noChangeAspect="1"/>
          </p:cNvPicPr>
          <p:nvPr/>
        </p:nvPicPr>
        <p:blipFill>
          <a:blip r:embed="rId3"/>
          <a:stretch>
            <a:fillRect/>
          </a:stretch>
        </p:blipFill>
        <p:spPr>
          <a:xfrm>
            <a:off x="1723298" y="4550189"/>
            <a:ext cx="2704686" cy="2017782"/>
          </a:xfrm>
          <a:prstGeom prst="rect">
            <a:avLst/>
          </a:prstGeom>
        </p:spPr>
      </p:pic>
      <p:pic>
        <p:nvPicPr>
          <p:cNvPr id="17" name="図 16">
            <a:extLst>
              <a:ext uri="{FF2B5EF4-FFF2-40B4-BE49-F238E27FC236}">
                <a16:creationId xmlns:a16="http://schemas.microsoft.com/office/drawing/2014/main" id="{DB9F3E48-386C-1870-6F24-D789371EAF9F}"/>
              </a:ext>
            </a:extLst>
          </p:cNvPr>
          <p:cNvPicPr>
            <a:picLocks noChangeAspect="1"/>
          </p:cNvPicPr>
          <p:nvPr/>
        </p:nvPicPr>
        <p:blipFill>
          <a:blip r:embed="rId4"/>
          <a:stretch>
            <a:fillRect/>
          </a:stretch>
        </p:blipFill>
        <p:spPr>
          <a:xfrm>
            <a:off x="6907166" y="2216796"/>
            <a:ext cx="2129330" cy="1595004"/>
          </a:xfrm>
          <a:prstGeom prst="rect">
            <a:avLst/>
          </a:prstGeom>
        </p:spPr>
      </p:pic>
      <p:pic>
        <p:nvPicPr>
          <p:cNvPr id="14" name="図 13">
            <a:extLst>
              <a:ext uri="{FF2B5EF4-FFF2-40B4-BE49-F238E27FC236}">
                <a16:creationId xmlns:a16="http://schemas.microsoft.com/office/drawing/2014/main" id="{C5EFF297-D1A5-40B2-7C14-039523458A33}"/>
              </a:ext>
            </a:extLst>
          </p:cNvPr>
          <p:cNvPicPr>
            <a:picLocks noChangeAspect="1"/>
          </p:cNvPicPr>
          <p:nvPr/>
        </p:nvPicPr>
        <p:blipFill>
          <a:blip r:embed="rId5"/>
          <a:stretch>
            <a:fillRect/>
          </a:stretch>
        </p:blipFill>
        <p:spPr>
          <a:xfrm>
            <a:off x="4746926" y="2204864"/>
            <a:ext cx="2129330" cy="1595004"/>
          </a:xfrm>
          <a:prstGeom prst="rect">
            <a:avLst/>
          </a:prstGeom>
        </p:spPr>
      </p:pic>
      <p:sp>
        <p:nvSpPr>
          <p:cNvPr id="18" name="コンテンツ プレースホルダー 1">
            <a:extLst>
              <a:ext uri="{FF2B5EF4-FFF2-40B4-BE49-F238E27FC236}">
                <a16:creationId xmlns:a16="http://schemas.microsoft.com/office/drawing/2014/main" id="{6CCD75FE-0F99-0D4B-9B0F-8221BC6D1986}"/>
              </a:ext>
            </a:extLst>
          </p:cNvPr>
          <p:cNvSpPr txBox="1">
            <a:spLocks/>
          </p:cNvSpPr>
          <p:nvPr/>
        </p:nvSpPr>
        <p:spPr>
          <a:xfrm>
            <a:off x="5220072" y="3831494"/>
            <a:ext cx="3312368" cy="235026"/>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900" dirty="0"/>
              <a:t>スライドや漂着物サンプルを活用した海ごみ環境学習の様子</a:t>
            </a:r>
          </a:p>
        </p:txBody>
      </p:sp>
      <p:pic>
        <p:nvPicPr>
          <p:cNvPr id="22" name="図 21">
            <a:extLst>
              <a:ext uri="{FF2B5EF4-FFF2-40B4-BE49-F238E27FC236}">
                <a16:creationId xmlns:a16="http://schemas.microsoft.com/office/drawing/2014/main" id="{B6F419A4-EE9C-1B4B-7A7A-C68C55B784BC}"/>
              </a:ext>
            </a:extLst>
          </p:cNvPr>
          <p:cNvPicPr>
            <a:picLocks noChangeAspect="1"/>
          </p:cNvPicPr>
          <p:nvPr/>
        </p:nvPicPr>
        <p:blipFill>
          <a:blip r:embed="rId6"/>
          <a:stretch>
            <a:fillRect/>
          </a:stretch>
        </p:blipFill>
        <p:spPr>
          <a:xfrm>
            <a:off x="6914447" y="4365104"/>
            <a:ext cx="2122049" cy="1595004"/>
          </a:xfrm>
          <a:prstGeom prst="rect">
            <a:avLst/>
          </a:prstGeom>
        </p:spPr>
      </p:pic>
      <p:pic>
        <p:nvPicPr>
          <p:cNvPr id="25" name="図 24">
            <a:extLst>
              <a:ext uri="{FF2B5EF4-FFF2-40B4-BE49-F238E27FC236}">
                <a16:creationId xmlns:a16="http://schemas.microsoft.com/office/drawing/2014/main" id="{7C3A1AC8-5136-DCC7-4983-47914CB664C6}"/>
              </a:ext>
            </a:extLst>
          </p:cNvPr>
          <p:cNvPicPr>
            <a:picLocks noChangeAspect="1"/>
          </p:cNvPicPr>
          <p:nvPr/>
        </p:nvPicPr>
        <p:blipFill>
          <a:blip r:embed="rId7"/>
          <a:stretch>
            <a:fillRect/>
          </a:stretch>
        </p:blipFill>
        <p:spPr>
          <a:xfrm>
            <a:off x="4746926" y="4365104"/>
            <a:ext cx="2122047" cy="1595003"/>
          </a:xfrm>
          <a:prstGeom prst="rect">
            <a:avLst/>
          </a:prstGeom>
        </p:spPr>
      </p:pic>
      <p:pic>
        <p:nvPicPr>
          <p:cNvPr id="28" name="図 27">
            <a:extLst>
              <a:ext uri="{FF2B5EF4-FFF2-40B4-BE49-F238E27FC236}">
                <a16:creationId xmlns:a16="http://schemas.microsoft.com/office/drawing/2014/main" id="{BFF1803F-0B98-47D5-E35D-2C5BAEC22C7F}"/>
              </a:ext>
            </a:extLst>
          </p:cNvPr>
          <p:cNvPicPr>
            <a:picLocks noChangeAspect="1"/>
          </p:cNvPicPr>
          <p:nvPr/>
        </p:nvPicPr>
        <p:blipFill>
          <a:blip r:embed="rId8"/>
          <a:stretch>
            <a:fillRect/>
          </a:stretch>
        </p:blipFill>
        <p:spPr>
          <a:xfrm>
            <a:off x="5168450" y="5107378"/>
            <a:ext cx="1947457" cy="1460593"/>
          </a:xfrm>
          <a:prstGeom prst="rect">
            <a:avLst/>
          </a:prstGeom>
        </p:spPr>
      </p:pic>
      <p:sp>
        <p:nvSpPr>
          <p:cNvPr id="29" name="コンテンツ プレースホルダー 1">
            <a:extLst>
              <a:ext uri="{FF2B5EF4-FFF2-40B4-BE49-F238E27FC236}">
                <a16:creationId xmlns:a16="http://schemas.microsoft.com/office/drawing/2014/main" id="{65A5F08F-0B77-946D-DB6F-034E284247C6}"/>
              </a:ext>
            </a:extLst>
          </p:cNvPr>
          <p:cNvSpPr txBox="1">
            <a:spLocks/>
          </p:cNvSpPr>
          <p:nvPr/>
        </p:nvSpPr>
        <p:spPr>
          <a:xfrm>
            <a:off x="7115907" y="6029013"/>
            <a:ext cx="1920589" cy="235026"/>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900" dirty="0"/>
              <a:t>Get The Point</a:t>
            </a:r>
            <a:r>
              <a:rPr lang="ja-JP" altLang="en-US" sz="900" dirty="0"/>
              <a:t> 八重山諸島版の</a:t>
            </a:r>
            <a:br>
              <a:rPr lang="en-US" altLang="ja-JP" sz="900" dirty="0"/>
            </a:br>
            <a:r>
              <a:rPr lang="ja-JP" altLang="en-US" sz="900" dirty="0"/>
              <a:t>実施の様子</a:t>
            </a:r>
          </a:p>
        </p:txBody>
      </p:sp>
    </p:spTree>
    <p:extLst>
      <p:ext uri="{BB962C8B-B14F-4D97-AF65-F5344CB8AC3E}">
        <p14:creationId xmlns:p14="http://schemas.microsoft.com/office/powerpoint/2010/main" val="107892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AC931DC7-628E-5467-59D6-37A9B2369E6E}"/>
              </a:ext>
            </a:extLst>
          </p:cNvPr>
          <p:cNvGraphicFramePr>
            <a:graphicFrameLocks noGrp="1"/>
          </p:cNvGraphicFramePr>
          <p:nvPr>
            <p:ph idx="1"/>
            <p:extLst>
              <p:ext uri="{D42A27DB-BD31-4B8C-83A1-F6EECF244321}">
                <p14:modId xmlns:p14="http://schemas.microsoft.com/office/powerpoint/2010/main" val="3475567086"/>
              </p:ext>
            </p:extLst>
          </p:nvPr>
        </p:nvGraphicFramePr>
        <p:xfrm>
          <a:off x="35496" y="764705"/>
          <a:ext cx="4608512" cy="5887517"/>
        </p:xfrm>
        <a:graphic>
          <a:graphicData uri="http://schemas.openxmlformats.org/drawingml/2006/table">
            <a:tbl>
              <a:tblPr firstRow="1" firstCol="1" bandRow="1">
                <a:tableStyleId>{72833802-FEF1-4C79-8D5D-14CF1EAF98D9}</a:tableStyleId>
              </a:tblPr>
              <a:tblGrid>
                <a:gridCol w="637122">
                  <a:extLst>
                    <a:ext uri="{9D8B030D-6E8A-4147-A177-3AD203B41FA5}">
                      <a16:colId xmlns:a16="http://schemas.microsoft.com/office/drawing/2014/main" val="1549752155"/>
                    </a:ext>
                  </a:extLst>
                </a:gridCol>
                <a:gridCol w="3971390">
                  <a:extLst>
                    <a:ext uri="{9D8B030D-6E8A-4147-A177-3AD203B41FA5}">
                      <a16:colId xmlns:a16="http://schemas.microsoft.com/office/drawing/2014/main" val="755574537"/>
                    </a:ext>
                  </a:extLst>
                </a:gridCol>
              </a:tblGrid>
              <a:tr h="188684">
                <a:tc>
                  <a:txBody>
                    <a:bodyPr/>
                    <a:lstStyle/>
                    <a:p>
                      <a:pPr marL="63500" indent="63500" algn="ctr">
                        <a:lnSpc>
                          <a:spcPts val="1800"/>
                        </a:lnSpc>
                        <a:spcBef>
                          <a:spcPts val="240"/>
                        </a:spcBef>
                        <a:spcAft>
                          <a:spcPts val="240"/>
                        </a:spcAft>
                      </a:pPr>
                      <a:r>
                        <a:rPr lang="ja-JP" sz="1050" kern="100" dirty="0">
                          <a:effectLst/>
                          <a:latin typeface="BIZ UDPゴシック" panose="020B0400000000000000" pitchFamily="50" charset="-128"/>
                          <a:ea typeface="BIZ UDPゴシック" panose="020B0400000000000000" pitchFamily="50" charset="-128"/>
                        </a:rPr>
                        <a:t>項目</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ctr">
                        <a:lnSpc>
                          <a:spcPts val="1800"/>
                        </a:lnSpc>
                        <a:spcBef>
                          <a:spcPts val="240"/>
                        </a:spcBef>
                        <a:spcAft>
                          <a:spcPts val="240"/>
                        </a:spcAft>
                      </a:pP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1214990308"/>
                  </a:ext>
                </a:extLst>
              </a:tr>
              <a:tr h="505130">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本資料の利用にあたって</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留意事項・・・・・・・・・・・・・・・・・・・・・・・・・・・・・・・・・・・・・・・・・・・・・３</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本資料作成の意義と狙い・・・・・・・・・・・・・・・・・・・・・・・・・・・・・・・４</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2018200732"/>
                  </a:ext>
                </a:extLst>
              </a:tr>
              <a:tr h="3280910">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１．</a:t>
                      </a:r>
                      <a:r>
                        <a:rPr lang="ja-JP" sz="1050" kern="100" dirty="0">
                          <a:effectLst/>
                          <a:latin typeface="BIZ UDPゴシック" panose="020B0400000000000000" pitchFamily="50" charset="-128"/>
                          <a:ea typeface="BIZ UDPゴシック" panose="020B0400000000000000" pitchFamily="50" charset="-128"/>
                        </a:rPr>
                        <a:t>県内の主な取組</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（１）回収処理　解説・・・・・・・・・・・・・・・・・・・・・・・・・・・・・・・・・・・・・５</a:t>
                      </a:r>
                      <a:endParaRPr lang="en-US" altLang="ja-JP" sz="1050" kern="100" dirty="0">
                        <a:effectLst/>
                        <a:latin typeface="BIZ UDPゴシック" panose="020B0400000000000000" pitchFamily="50" charset="-128"/>
                        <a:ea typeface="BIZ UDPゴシック" panose="020B0400000000000000" pitchFamily="50" charset="-128"/>
                      </a:endParaRPr>
                    </a:p>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（１）回収処理　①沖縄県・市町村による取組・・・・・・・・・・・・・・・・８</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（１）回収処理　②市町村による清掃活動支援・・・・・・・・・・・・・・・</a:t>
                      </a:r>
                      <a:r>
                        <a:rPr lang="en-US" altLang="ja-JP" sz="1050" kern="100" dirty="0">
                          <a:effectLst/>
                          <a:latin typeface="BIZ UDPゴシック" panose="020B0400000000000000" pitchFamily="50" charset="-128"/>
                          <a:ea typeface="BIZ UDPゴシック" panose="020B0400000000000000" pitchFamily="50" charset="-128"/>
                        </a:rPr>
                        <a:t>10</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（１）回収処理　③ボランティア清掃の拡がり・・・・・・・・・・・・・・・・</a:t>
                      </a:r>
                      <a:r>
                        <a:rPr lang="en-US" altLang="ja-JP" sz="1050" kern="100" dirty="0">
                          <a:effectLst/>
                          <a:latin typeface="BIZ UDPゴシック" panose="020B0400000000000000" pitchFamily="50" charset="-128"/>
                          <a:ea typeface="BIZ UDPゴシック" panose="020B0400000000000000" pitchFamily="50" charset="-128"/>
                        </a:rPr>
                        <a:t>11</a:t>
                      </a:r>
                    </a:p>
                    <a:p>
                      <a:pPr marL="63500" marR="0" lvl="0" indent="63500" algn="l" defTabSz="685783" rtl="0" eaLnBrk="1" fontAlgn="auto" latinLnBrk="0" hangingPunct="1">
                        <a:lnSpc>
                          <a:spcPct val="100000"/>
                        </a:lnSpc>
                        <a:spcBef>
                          <a:spcPts val="240"/>
                        </a:spcBef>
                        <a:spcAft>
                          <a:spcPts val="120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（１）回収処理　④参考資料・・・・・・・・・・・・・・・・・・・・・・・・・・・・・・・</a:t>
                      </a:r>
                      <a:r>
                        <a:rPr lang="en-US" altLang="ja-JP" sz="1050" kern="100" dirty="0">
                          <a:effectLst/>
                          <a:latin typeface="BIZ UDPゴシック" panose="020B0400000000000000" pitchFamily="50" charset="-128"/>
                          <a:ea typeface="BIZ UDPゴシック" panose="020B0400000000000000" pitchFamily="50" charset="-128"/>
                        </a:rPr>
                        <a:t>12</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解説・・・・・・・・・・・・・・・・・・・・・・・・・・・・・・・・</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①沖縄県による取組・・・・・・・・・・・・・・・・・・</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②市町村による取組・・・・・・・・・・・・・・・・・・</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17</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③民間による取組・・・・・・・・・・・・・・・・・・・・</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a:t>
                      </a:r>
                    </a:p>
                    <a:p>
                      <a:pPr marL="63500" marR="0" lvl="0" indent="63500" algn="l" defTabSz="685783" rtl="0" eaLnBrk="1" fontAlgn="auto" latinLnBrk="0" hangingPunct="1">
                        <a:lnSpc>
                          <a:spcPct val="100000"/>
                        </a:lnSpc>
                        <a:spcBef>
                          <a:spcPts val="240"/>
                        </a:spcBef>
                        <a:spcAft>
                          <a:spcPts val="120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参考</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台湾の主な取組み・・・・・・・・・・・・・・</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（３）実態把握のための調査方法　解説・・・・・・・・・・・・・・・・・・・・</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21</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（３）実態把握のための調査方法　①海岸漂着物調査方法・・・・</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22</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（３）実態把握のための調査方法　②マイクロプラスチック・・・・</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４</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 marR="0" lvl="0" indent="63500" algn="l" defTabSz="685783" rtl="0" eaLnBrk="1" fontAlgn="auto" latinLnBrk="0" hangingPunct="1">
                        <a:lnSpc>
                          <a:spcPct val="100000"/>
                        </a:lnSpc>
                        <a:spcBef>
                          <a:spcPts val="240"/>
                        </a:spcBef>
                        <a:spcAft>
                          <a:spcPts val="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（３）実態把握のための調査方法　③海底ごみ調査方法・・・・・・</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 marR="0" lvl="0" indent="63500" algn="l" defTabSz="685783"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977457451"/>
                  </a:ext>
                </a:extLst>
              </a:tr>
              <a:tr h="1857925">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２．</a:t>
                      </a:r>
                      <a:r>
                        <a:rPr lang="ja-JP" sz="1050" kern="100" dirty="0">
                          <a:effectLst/>
                          <a:latin typeface="BIZ UDPゴシック" panose="020B0400000000000000" pitchFamily="50" charset="-128"/>
                          <a:ea typeface="BIZ UDPゴシック" panose="020B0400000000000000" pitchFamily="50" charset="-128"/>
                        </a:rPr>
                        <a:t>海岸漂着物の状況</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（１）漂着状況　①海岸漂着物の組成・・・・・・・・・・・・・・・・・・・・・・</a:t>
                      </a:r>
                      <a:r>
                        <a:rPr lang="en-US" altLang="ja-JP" sz="1050" kern="100" dirty="0">
                          <a:effectLst/>
                          <a:latin typeface="BIZ UDPゴシック" panose="020B0400000000000000" pitchFamily="50" charset="-128"/>
                          <a:ea typeface="BIZ UDPゴシック" panose="020B0400000000000000" pitchFamily="50" charset="-128"/>
                        </a:rPr>
                        <a:t>2</a:t>
                      </a:r>
                      <a:r>
                        <a:rPr lang="ja-JP" altLang="en-US" sz="1050" kern="100" dirty="0">
                          <a:effectLst/>
                          <a:latin typeface="BIZ UDPゴシック" panose="020B0400000000000000" pitchFamily="50" charset="-128"/>
                          <a:ea typeface="BIZ UDPゴシック" panose="020B0400000000000000" pitchFamily="50" charset="-128"/>
                        </a:rPr>
                        <a:t>６</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②現存量・・・・・・・・・・・・・・・・・・・・・・・・・・・・・・・・</a:t>
                      </a:r>
                      <a:r>
                        <a:rPr lang="en-US" altLang="ja-JP" sz="1050" kern="100" dirty="0">
                          <a:effectLst/>
                          <a:latin typeface="BIZ UDPゴシック" panose="020B0400000000000000" pitchFamily="50" charset="-128"/>
                          <a:ea typeface="BIZ UDPゴシック" panose="020B0400000000000000" pitchFamily="50" charset="-128"/>
                        </a:rPr>
                        <a:t>2</a:t>
                      </a:r>
                      <a:r>
                        <a:rPr lang="ja-JP" altLang="en-US" sz="1050" kern="100" dirty="0">
                          <a:effectLst/>
                          <a:latin typeface="BIZ UDPゴシック" panose="020B0400000000000000" pitchFamily="50" charset="-128"/>
                          <a:ea typeface="BIZ UDPゴシック" panose="020B0400000000000000" pitchFamily="50" charset="-128"/>
                        </a:rPr>
                        <a:t>８</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③年間漂着量・・・・・・・・・・・・・・・・・・・・・・・・・・・・</a:t>
                      </a:r>
                      <a:r>
                        <a:rPr lang="en-US" altLang="ja-JP" sz="1050" kern="100" dirty="0">
                          <a:effectLst/>
                          <a:latin typeface="BIZ UDPゴシック" panose="020B0400000000000000" pitchFamily="50" charset="-128"/>
                          <a:ea typeface="BIZ UDPゴシック" panose="020B0400000000000000" pitchFamily="50" charset="-128"/>
                        </a:rPr>
                        <a:t>2</a:t>
                      </a:r>
                      <a:r>
                        <a:rPr lang="ja-JP" altLang="en-US" sz="1050" kern="100" dirty="0">
                          <a:effectLst/>
                          <a:latin typeface="BIZ UDPゴシック" panose="020B0400000000000000" pitchFamily="50" charset="-128"/>
                          <a:ea typeface="BIZ UDPゴシック" panose="020B0400000000000000" pitchFamily="50" charset="-128"/>
                        </a:rPr>
                        <a:t>９</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④海岸漂着物の発生国・・・・・・・・・・・・・・・・・・・・３０</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a:t>
                      </a:r>
                      <a:r>
                        <a:rPr lang="en-US" altLang="ja-JP" sz="1050" kern="100" dirty="0">
                          <a:effectLst/>
                          <a:latin typeface="BIZ UDPゴシック" panose="020B0400000000000000" pitchFamily="50" charset="-128"/>
                          <a:ea typeface="BIZ UDPゴシック" panose="020B0400000000000000" pitchFamily="50" charset="-128"/>
                        </a:rPr>
                        <a:t>【</a:t>
                      </a:r>
                      <a:r>
                        <a:rPr lang="ja-JP" altLang="en-US" sz="1050" kern="100" dirty="0">
                          <a:effectLst/>
                          <a:latin typeface="BIZ UDPゴシック" panose="020B0400000000000000" pitchFamily="50" charset="-128"/>
                          <a:ea typeface="BIZ UDPゴシック" panose="020B0400000000000000" pitchFamily="50" charset="-128"/>
                        </a:rPr>
                        <a:t>参考①</a:t>
                      </a:r>
                      <a:r>
                        <a:rPr lang="en-US" altLang="ja-JP" sz="1050" kern="100" dirty="0">
                          <a:effectLst/>
                          <a:latin typeface="BIZ UDPゴシック" panose="020B0400000000000000" pitchFamily="50" charset="-128"/>
                          <a:ea typeface="BIZ UDPゴシック" panose="020B0400000000000000" pitchFamily="50" charset="-128"/>
                        </a:rPr>
                        <a:t>】</a:t>
                      </a:r>
                      <a:r>
                        <a:rPr lang="ja-JP" altLang="en-US" sz="1050" kern="100" dirty="0">
                          <a:effectLst/>
                          <a:latin typeface="BIZ UDPゴシック" panose="020B0400000000000000" pitchFamily="50" charset="-128"/>
                          <a:ea typeface="BIZ UDPゴシック" panose="020B0400000000000000" pitchFamily="50" charset="-128"/>
                        </a:rPr>
                        <a:t>市街地のごみ・・・・・・・・・・・・・・・・・・・・</a:t>
                      </a:r>
                      <a:r>
                        <a:rPr lang="en-US" altLang="ja-JP" sz="1050" kern="100" dirty="0">
                          <a:effectLst/>
                          <a:latin typeface="BIZ UDPゴシック" panose="020B0400000000000000" pitchFamily="50" charset="-128"/>
                          <a:ea typeface="BIZ UDPゴシック" panose="020B0400000000000000" pitchFamily="50" charset="-128"/>
                        </a:rPr>
                        <a:t>3</a:t>
                      </a:r>
                      <a:r>
                        <a:rPr lang="ja-JP" altLang="en-US" sz="1050" kern="100" dirty="0">
                          <a:effectLst/>
                          <a:latin typeface="BIZ UDPゴシック" panose="020B0400000000000000" pitchFamily="50" charset="-128"/>
                          <a:ea typeface="BIZ UDPゴシック" panose="020B0400000000000000" pitchFamily="50" charset="-128"/>
                        </a:rPr>
                        <a:t>３</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120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a:t>
                      </a:r>
                      <a:r>
                        <a:rPr lang="en-US" altLang="ja-JP" sz="1050" kern="100" dirty="0">
                          <a:effectLst/>
                          <a:latin typeface="BIZ UDPゴシック" panose="020B0400000000000000" pitchFamily="50" charset="-128"/>
                          <a:ea typeface="BIZ UDPゴシック" panose="020B0400000000000000" pitchFamily="50" charset="-128"/>
                        </a:rPr>
                        <a:t>【</a:t>
                      </a:r>
                      <a:r>
                        <a:rPr lang="ja-JP" altLang="en-US" sz="1050" kern="100" dirty="0">
                          <a:effectLst/>
                          <a:latin typeface="BIZ UDPゴシック" panose="020B0400000000000000" pitchFamily="50" charset="-128"/>
                          <a:ea typeface="BIZ UDPゴシック" panose="020B0400000000000000" pitchFamily="50" charset="-128"/>
                        </a:rPr>
                        <a:t>参考②</a:t>
                      </a:r>
                      <a:r>
                        <a:rPr lang="en-US" altLang="ja-JP" sz="1050" kern="100" dirty="0">
                          <a:effectLst/>
                          <a:latin typeface="BIZ UDPゴシック" panose="020B0400000000000000" pitchFamily="50" charset="-128"/>
                          <a:ea typeface="BIZ UDPゴシック" panose="020B0400000000000000" pitchFamily="50" charset="-128"/>
                        </a:rPr>
                        <a:t>】</a:t>
                      </a:r>
                      <a:r>
                        <a:rPr lang="ja-JP" altLang="en-US" sz="1050" kern="100" dirty="0">
                          <a:effectLst/>
                          <a:latin typeface="BIZ UDPゴシック" panose="020B0400000000000000" pitchFamily="50" charset="-128"/>
                          <a:ea typeface="BIZ UDPゴシック" panose="020B0400000000000000" pitchFamily="50" charset="-128"/>
                        </a:rPr>
                        <a:t>県内河川のごみ・・・・・・・・・・・・・・・・・・</a:t>
                      </a:r>
                      <a:r>
                        <a:rPr lang="en-US" altLang="ja-JP" sz="1050" kern="100" dirty="0">
                          <a:effectLst/>
                          <a:latin typeface="BIZ UDPゴシック" panose="020B0400000000000000" pitchFamily="50" charset="-128"/>
                          <a:ea typeface="BIZ UDPゴシック" panose="020B0400000000000000" pitchFamily="50" charset="-128"/>
                        </a:rPr>
                        <a:t>3</a:t>
                      </a:r>
                      <a:r>
                        <a:rPr lang="ja-JP" altLang="en-US" sz="1050" kern="100" dirty="0">
                          <a:effectLst/>
                          <a:latin typeface="BIZ UDPゴシック" panose="020B0400000000000000" pitchFamily="50" charset="-128"/>
                          <a:ea typeface="BIZ UDPゴシック" panose="020B0400000000000000" pitchFamily="50" charset="-128"/>
                        </a:rPr>
                        <a:t>４</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（２）マイクロプラスチック　①マイクロプラスチックとは・・・・・・３５</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（２）マイクロプラスチック　②分布状況・・・・・・・・・・・・・・・・・・・・３６</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ts val="700"/>
                        </a:lnSpc>
                        <a:spcBef>
                          <a:spcPts val="0"/>
                        </a:spcBef>
                        <a:spcAft>
                          <a:spcPts val="0"/>
                        </a:spcAft>
                        <a:buClrTx/>
                        <a:buSzTx/>
                        <a:buFontTx/>
                        <a:buNone/>
                        <a:tabLst/>
                        <a:defRPr/>
                      </a:pPr>
                      <a:endParaRPr lang="en-US" altLang="ja-JP" sz="1050" kern="100" dirty="0">
                        <a:effectLst/>
                        <a:latin typeface="BIZ UDPゴシック" panose="020B0400000000000000" pitchFamily="50" charset="-128"/>
                        <a:ea typeface="BIZ UDPゴシック" panose="020B0400000000000000" pitchFamily="50" charset="-128"/>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516221891"/>
                  </a:ext>
                </a:extLst>
              </a:tr>
            </a:tbl>
          </a:graphicData>
        </a:graphic>
      </p:graphicFrame>
      <p:sp>
        <p:nvSpPr>
          <p:cNvPr id="3" name="タイトル 2">
            <a:extLst>
              <a:ext uri="{FF2B5EF4-FFF2-40B4-BE49-F238E27FC236}">
                <a16:creationId xmlns:a16="http://schemas.microsoft.com/office/drawing/2014/main" id="{53A28D86-58AF-38AD-6A02-F9FE21DB525D}"/>
              </a:ext>
            </a:extLst>
          </p:cNvPr>
          <p:cNvSpPr>
            <a:spLocks noGrp="1"/>
          </p:cNvSpPr>
          <p:nvPr>
            <p:ph type="title"/>
          </p:nvPr>
        </p:nvSpPr>
        <p:spPr/>
        <p:txBody>
          <a:bodyPr/>
          <a:lstStyle/>
          <a:p>
            <a:r>
              <a:rPr lang="ja-JP" altLang="en-US" dirty="0"/>
              <a:t>目次</a:t>
            </a:r>
            <a:endParaRPr kumimoji="1" lang="ja-JP" altLang="en-US" dirty="0"/>
          </a:p>
        </p:txBody>
      </p:sp>
      <p:graphicFrame>
        <p:nvGraphicFramePr>
          <p:cNvPr id="2" name="コンテンツ プレースホルダー 3">
            <a:extLst>
              <a:ext uri="{FF2B5EF4-FFF2-40B4-BE49-F238E27FC236}">
                <a16:creationId xmlns:a16="http://schemas.microsoft.com/office/drawing/2014/main" id="{8637EDE5-3EFF-A934-3557-AFCBCA84E65C}"/>
              </a:ext>
            </a:extLst>
          </p:cNvPr>
          <p:cNvGraphicFramePr>
            <a:graphicFrameLocks/>
          </p:cNvGraphicFramePr>
          <p:nvPr>
            <p:extLst>
              <p:ext uri="{D42A27DB-BD31-4B8C-83A1-F6EECF244321}">
                <p14:modId xmlns:p14="http://schemas.microsoft.com/office/powerpoint/2010/main" val="844902763"/>
              </p:ext>
            </p:extLst>
          </p:nvPr>
        </p:nvGraphicFramePr>
        <p:xfrm>
          <a:off x="4788024" y="764704"/>
          <a:ext cx="4176464" cy="3656412"/>
        </p:xfrm>
        <a:graphic>
          <a:graphicData uri="http://schemas.openxmlformats.org/drawingml/2006/table">
            <a:tbl>
              <a:tblPr firstRow="1" firstCol="1" bandRow="1">
                <a:tableStyleId>{72833802-FEF1-4C79-8D5D-14CF1EAF98D9}</a:tableStyleId>
              </a:tblPr>
              <a:tblGrid>
                <a:gridCol w="792088">
                  <a:extLst>
                    <a:ext uri="{9D8B030D-6E8A-4147-A177-3AD203B41FA5}">
                      <a16:colId xmlns:a16="http://schemas.microsoft.com/office/drawing/2014/main" val="1549752155"/>
                    </a:ext>
                  </a:extLst>
                </a:gridCol>
                <a:gridCol w="3384376">
                  <a:extLst>
                    <a:ext uri="{9D8B030D-6E8A-4147-A177-3AD203B41FA5}">
                      <a16:colId xmlns:a16="http://schemas.microsoft.com/office/drawing/2014/main" val="755574537"/>
                    </a:ext>
                  </a:extLst>
                </a:gridCol>
              </a:tblGrid>
              <a:tr h="209689">
                <a:tc>
                  <a:txBody>
                    <a:bodyPr/>
                    <a:lstStyle/>
                    <a:p>
                      <a:pPr marL="63500" indent="63500" algn="ctr">
                        <a:lnSpc>
                          <a:spcPts val="1800"/>
                        </a:lnSpc>
                        <a:spcBef>
                          <a:spcPts val="240"/>
                        </a:spcBef>
                        <a:spcAft>
                          <a:spcPts val="240"/>
                        </a:spcAft>
                      </a:pPr>
                      <a:r>
                        <a:rPr lang="ja-JP" sz="1050" kern="100" dirty="0">
                          <a:effectLst/>
                          <a:latin typeface="BIZ UDPゴシック" panose="020B0400000000000000" pitchFamily="50" charset="-128"/>
                          <a:ea typeface="BIZ UDPゴシック" panose="020B0400000000000000" pitchFamily="50" charset="-128"/>
                        </a:rPr>
                        <a:t>項目</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ctr">
                        <a:lnSpc>
                          <a:spcPts val="1800"/>
                        </a:lnSpc>
                        <a:spcBef>
                          <a:spcPts val="240"/>
                        </a:spcBef>
                        <a:spcAft>
                          <a:spcPts val="240"/>
                        </a:spcAft>
                      </a:pP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1214990308"/>
                  </a:ext>
                </a:extLst>
              </a:tr>
              <a:tr h="997452">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２．</a:t>
                      </a:r>
                      <a:r>
                        <a:rPr lang="ja-JP" sz="1050" kern="100" dirty="0">
                          <a:effectLst/>
                          <a:latin typeface="BIZ UDPゴシック" panose="020B0400000000000000" pitchFamily="50" charset="-128"/>
                          <a:ea typeface="BIZ UDPゴシック" panose="020B0400000000000000" pitchFamily="50" charset="-128"/>
                        </a:rPr>
                        <a:t>海岸漂着物の状況</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（３）海底ごみ　分布状況・・・・・・・・・・・・・・・・・・・・・・３７</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（４）危険な海岸漂着物　①代表的な種類・・・・・・・・</a:t>
                      </a:r>
                      <a:r>
                        <a:rPr lang="en-US" altLang="ja-JP" sz="1050" kern="100" dirty="0">
                          <a:effectLst/>
                          <a:latin typeface="BIZ UDPゴシック" panose="020B0400000000000000" pitchFamily="50" charset="-128"/>
                          <a:ea typeface="BIZ UDPゴシック" panose="020B0400000000000000" pitchFamily="50" charset="-128"/>
                        </a:rPr>
                        <a:t>3</a:t>
                      </a:r>
                      <a:r>
                        <a:rPr lang="ja-JP" altLang="en-US" sz="1050" kern="100" dirty="0">
                          <a:effectLst/>
                          <a:latin typeface="BIZ UDPゴシック" panose="020B0400000000000000" pitchFamily="50" charset="-128"/>
                          <a:ea typeface="BIZ UDPゴシック" panose="020B0400000000000000" pitchFamily="50" charset="-128"/>
                        </a:rPr>
                        <a:t>８</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（４）危険な海岸漂着物　②対処方法・・・・・・・・・・・・</a:t>
                      </a:r>
                      <a:r>
                        <a:rPr lang="en-US" altLang="ja-JP" sz="1050" kern="100" dirty="0">
                          <a:effectLst/>
                          <a:latin typeface="BIZ UDPゴシック" panose="020B0400000000000000" pitchFamily="50" charset="-128"/>
                          <a:ea typeface="BIZ UDPゴシック" panose="020B0400000000000000" pitchFamily="50" charset="-128"/>
                        </a:rPr>
                        <a:t>3</a:t>
                      </a:r>
                      <a:r>
                        <a:rPr lang="ja-JP" altLang="en-US" sz="1050" kern="100" dirty="0">
                          <a:effectLst/>
                          <a:latin typeface="BIZ UDPゴシック" panose="020B0400000000000000" pitchFamily="50" charset="-128"/>
                          <a:ea typeface="BIZ UDPゴシック" panose="020B0400000000000000" pitchFamily="50" charset="-128"/>
                        </a:rPr>
                        <a:t>９</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（５）優先的に回収するべき海岸漂着物・・・・・・・・・・４０</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ts val="700"/>
                        </a:lnSpc>
                        <a:spcBef>
                          <a:spcPts val="0"/>
                        </a:spcBef>
                        <a:spcAft>
                          <a:spcPts val="0"/>
                        </a:spcAft>
                        <a:buClrTx/>
                        <a:buSzTx/>
                        <a:buFontTx/>
                        <a:buNone/>
                        <a:tabLst/>
                        <a:defRPr/>
                      </a:pPr>
                      <a:endParaRPr lang="en-US" altLang="ja-JP" sz="1050" kern="100" dirty="0">
                        <a:effectLst/>
                        <a:latin typeface="BIZ UDPゴシック" panose="020B0400000000000000" pitchFamily="50" charset="-128"/>
                        <a:ea typeface="BIZ UDPゴシック" panose="020B0400000000000000" pitchFamily="50" charset="-128"/>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516221891"/>
                  </a:ext>
                </a:extLst>
              </a:tr>
              <a:tr h="809083">
                <a:tc>
                  <a:txBody>
                    <a:bodyPr/>
                    <a:lstStyle/>
                    <a:p>
                      <a:pPr marL="63500" indent="0" algn="l">
                        <a:lnSpc>
                          <a:spcPct val="100000"/>
                        </a:lnSpc>
                        <a:spcBef>
                          <a:spcPts val="240"/>
                        </a:spcBef>
                        <a:spcAft>
                          <a:spcPts val="240"/>
                        </a:spcAft>
                      </a:pPr>
                      <a:r>
                        <a:rPr lang="en-US" altLang="ja-JP" sz="1050" kern="100" dirty="0">
                          <a:effectLst/>
                          <a:latin typeface="BIZ UDPゴシック" panose="020B0400000000000000" pitchFamily="50" charset="-128"/>
                          <a:ea typeface="BIZ UDPゴシック" panose="020B0400000000000000" pitchFamily="50" charset="-128"/>
                        </a:rPr>
                        <a:t>3.</a:t>
                      </a:r>
                      <a:r>
                        <a:rPr lang="ja-JP" sz="1050" kern="100" dirty="0">
                          <a:effectLst/>
                          <a:latin typeface="BIZ UDPゴシック" panose="020B0400000000000000" pitchFamily="50" charset="-128"/>
                          <a:ea typeface="BIZ UDPゴシック" panose="020B0400000000000000" pitchFamily="50" charset="-128"/>
                        </a:rPr>
                        <a:t>海岸漂着物に係る様々な問題や課題点</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（１）離島地域における課題・・・・・・・・・・・・・・・・・・・・</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１</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（２）海岸漂着物の生物影響・・・・・・・・・・・・・・・・・・・・</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２</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（３）海洋プラスチックの問題・・・・・・・・・・・・・・・・・・・</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３</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184925066"/>
                  </a:ext>
                </a:extLst>
              </a:tr>
              <a:tr h="936104">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４．</a:t>
                      </a:r>
                      <a:r>
                        <a:rPr lang="ja-JP" sz="1050" kern="100" dirty="0">
                          <a:effectLst/>
                          <a:latin typeface="BIZ UDPゴシック" panose="020B0400000000000000" pitchFamily="50" charset="-128"/>
                          <a:ea typeface="BIZ UDPゴシック" panose="020B0400000000000000" pitchFamily="50" charset="-128"/>
                        </a:rPr>
                        <a:t>海岸漂着物の発生抑制対策・普及啓発</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（１）暮らしの中でできる取組・・・・・・・・・・・・・・・・・・・</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６</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（２）民間企業や団体等の取組・・・・・・・・・・・・・・・・・・</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７</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（３）</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参考</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近年の新たな考え方・・・・・・・・・・・・・・・・</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９</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（４）海洋ごみ問題の普及啓発に係る情報・・・・・・・・５０</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512644656"/>
                  </a:ext>
                </a:extLst>
              </a:tr>
              <a:tr h="704084">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５</a:t>
                      </a:r>
                      <a:r>
                        <a:rPr lang="en-US" altLang="ja-JP" sz="1050" kern="100" dirty="0">
                          <a:effectLst/>
                          <a:latin typeface="BIZ UDPゴシック" panose="020B0400000000000000" pitchFamily="50" charset="-128"/>
                          <a:ea typeface="BIZ UDPゴシック" panose="020B0400000000000000" pitchFamily="50" charset="-128"/>
                        </a:rPr>
                        <a:t>.</a:t>
                      </a:r>
                      <a:r>
                        <a:rPr lang="ja-JP" sz="1050" kern="100" dirty="0">
                          <a:effectLst/>
                          <a:latin typeface="BIZ UDPゴシック" panose="020B0400000000000000" pitchFamily="50" charset="-128"/>
                          <a:ea typeface="BIZ UDPゴシック" panose="020B0400000000000000" pitchFamily="50" charset="-128"/>
                        </a:rPr>
                        <a:t>資料作成の補助等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（１）教材資料作成の留意点・・・・・・・・・・・・・・・・・・・・</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5</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３</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（２）教材資料作成に活用できる素材等・・・・・・・・・・</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5</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６</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766143631"/>
                  </a:ext>
                </a:extLst>
              </a:tr>
            </a:tbl>
          </a:graphicData>
        </a:graphic>
      </p:graphicFrame>
    </p:spTree>
    <p:extLst>
      <p:ext uri="{BB962C8B-B14F-4D97-AF65-F5344CB8AC3E}">
        <p14:creationId xmlns:p14="http://schemas.microsoft.com/office/powerpoint/2010/main" val="145713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0B35DE-3366-1D7A-86BC-8E09F73DDD3D}"/>
              </a:ext>
            </a:extLst>
          </p:cNvPr>
          <p:cNvSpPr>
            <a:spLocks noGrp="1"/>
          </p:cNvSpPr>
          <p:nvPr>
            <p:ph type="title"/>
          </p:nvPr>
        </p:nvSpPr>
        <p:spPr/>
        <p:txBody>
          <a:bodyPr>
            <a:normAutofit/>
          </a:bodyPr>
          <a:lstStyle/>
          <a:p>
            <a:r>
              <a:rPr kumimoji="1" lang="ja-JP" altLang="en-US" sz="1800" dirty="0"/>
              <a:t>本資料の利用にあたって</a:t>
            </a:r>
          </a:p>
        </p:txBody>
      </p:sp>
      <p:sp>
        <p:nvSpPr>
          <p:cNvPr id="6" name="コンテンツ プレースホルダー 1">
            <a:extLst>
              <a:ext uri="{FF2B5EF4-FFF2-40B4-BE49-F238E27FC236}">
                <a16:creationId xmlns:a16="http://schemas.microsoft.com/office/drawing/2014/main" id="{AD8D6F67-6C36-CA09-1632-97D929D78898}"/>
              </a:ext>
            </a:extLst>
          </p:cNvPr>
          <p:cNvSpPr>
            <a:spLocks noGrp="1"/>
          </p:cNvSpPr>
          <p:nvPr>
            <p:ph idx="1"/>
          </p:nvPr>
        </p:nvSpPr>
        <p:spPr>
          <a:xfrm>
            <a:off x="251520" y="980728"/>
            <a:ext cx="8478942" cy="5544616"/>
          </a:xfrm>
        </p:spPr>
        <p:txBody>
          <a:bodyPr/>
          <a:lstStyle/>
          <a:p>
            <a:pPr marL="0" indent="0">
              <a:buFont typeface="Arial" panose="020B0604020202020204" pitchFamily="34" charset="0"/>
              <a:buNone/>
            </a:pPr>
            <a:r>
              <a:rPr lang="ja-JP" altLang="en-US" dirty="0">
                <a:latin typeface="+mn-ea"/>
              </a:rPr>
              <a:t>　この資料は、海の環境保全を目的として、非営利の個人・団体が主体となって行う海洋ごみ（海洋ごみとは、漂流・漂着・海底ごみ等の総称です）に関する普及啓発・環境教育・ビーチクリーン活動等において利用しやすい素材や関連する情報を幅広く提供することを目的としています。</a:t>
            </a:r>
            <a:endParaRPr lang="en-US" altLang="ja-JP" dirty="0">
              <a:latin typeface="+mn-ea"/>
            </a:endParaRPr>
          </a:p>
          <a:p>
            <a:pPr marL="0" indent="0">
              <a:buFont typeface="Arial" panose="020B0604020202020204" pitchFamily="34" charset="0"/>
              <a:buNone/>
            </a:pPr>
            <a:endParaRPr lang="en-US" altLang="ja-JP" dirty="0">
              <a:latin typeface="+mn-ea"/>
            </a:endParaRPr>
          </a:p>
          <a:p>
            <a:pPr marL="0" indent="0">
              <a:buFont typeface="Arial" panose="020B0604020202020204" pitchFamily="34" charset="0"/>
              <a:buNone/>
            </a:pPr>
            <a:r>
              <a:rPr lang="ja-JP" altLang="en-US" dirty="0">
                <a:latin typeface="+mn-ea"/>
              </a:rPr>
              <a:t>　実施する活動内容に合わせて、参考にしていただくことや、ある一枚のスライドを使用する、あるいは複数のスライドを組み合わせて使用するなど、スライドを取捨選択してご自由にご利用下さい。</a:t>
            </a:r>
            <a:endParaRPr lang="en-US" altLang="ja-JP" dirty="0">
              <a:latin typeface="+mn-ea"/>
            </a:endParaRPr>
          </a:p>
          <a:p>
            <a:pPr marL="0" indent="0">
              <a:buFont typeface="Arial" panose="020B0604020202020204" pitchFamily="34" charset="0"/>
              <a:buNone/>
            </a:pPr>
            <a:r>
              <a:rPr lang="ja-JP" altLang="en-US" dirty="0">
                <a:latin typeface="+mn-ea"/>
              </a:rPr>
              <a:t>　ただし、これら個人・団体であっても販売物品への使用はご遠慮ください。</a:t>
            </a:r>
            <a:endParaRPr lang="en-US" altLang="ja-JP" dirty="0">
              <a:latin typeface="+mn-ea"/>
            </a:endParaRPr>
          </a:p>
          <a:p>
            <a:pPr marL="0" indent="0">
              <a:buFont typeface="Arial" panose="020B0604020202020204" pitchFamily="34" charset="0"/>
              <a:buNone/>
            </a:pPr>
            <a:r>
              <a:rPr lang="ja-JP" altLang="en-US" dirty="0">
                <a:latin typeface="+mn-ea"/>
              </a:rPr>
              <a:t>　また企業等営利団体による商用利用は認めません。企業や各種団体等の助成を受けて、非営利の個人・団体が主体となって行う活動においては利用できます。</a:t>
            </a:r>
            <a:endParaRPr lang="en-US" altLang="ja-JP" dirty="0">
              <a:latin typeface="+mn-ea"/>
            </a:endParaRPr>
          </a:p>
          <a:p>
            <a:pPr marL="0" indent="0">
              <a:buFont typeface="Arial" panose="020B0604020202020204" pitchFamily="34" charset="0"/>
              <a:buNone/>
            </a:pPr>
            <a:endParaRPr lang="en-US" altLang="ja-JP" dirty="0">
              <a:latin typeface="+mn-ea"/>
            </a:endParaRPr>
          </a:p>
          <a:p>
            <a:pPr marL="0" indent="0">
              <a:buNone/>
            </a:pPr>
            <a:r>
              <a:rPr lang="ja-JP" altLang="en-US" dirty="0">
                <a:latin typeface="+mn-ea"/>
              </a:rPr>
              <a:t>　本資料のうち、既に本資料以外に公表されていない記載内容（引用元が示されていない記載内容）を抜粋して利用する際は、「令和６年度沖縄県海岸漂着物等地域対策推進事業 海洋ごみ対策教材・啓発用資料」と記載下さい。</a:t>
            </a:r>
            <a:endParaRPr lang="en-US" altLang="ja-JP" dirty="0">
              <a:latin typeface="+mn-ea"/>
            </a:endParaRPr>
          </a:p>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159771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FC3DF-1207-4D99-954C-6A721EA4746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6735614-1C7E-C9C7-7C0C-068C3F5D0196}"/>
              </a:ext>
            </a:extLst>
          </p:cNvPr>
          <p:cNvSpPr>
            <a:spLocks noGrp="1"/>
          </p:cNvSpPr>
          <p:nvPr>
            <p:ph idx="1"/>
          </p:nvPr>
        </p:nvSpPr>
        <p:spPr>
          <a:xfrm>
            <a:off x="179512" y="836712"/>
            <a:ext cx="8784976" cy="5760640"/>
          </a:xfrm>
        </p:spPr>
        <p:txBody>
          <a:bodyPr>
            <a:normAutofit fontScale="32500" lnSpcReduction="20000"/>
          </a:bodyPr>
          <a:lstStyle/>
          <a:p>
            <a:pPr marL="0" indent="0">
              <a:spcAft>
                <a:spcPts val="1000"/>
              </a:spcAft>
              <a:buNone/>
            </a:pPr>
            <a:r>
              <a:rPr kumimoji="1" lang="ja-JP" altLang="en-US" sz="5600" dirty="0"/>
              <a:t>本資料作成の意義と狙い</a:t>
            </a:r>
            <a:endParaRPr kumimoji="1" lang="en-US" altLang="ja-JP" sz="5600" dirty="0"/>
          </a:p>
          <a:p>
            <a:pPr marL="0" indent="0">
              <a:buNone/>
            </a:pPr>
            <a:r>
              <a:rPr kumimoji="1" lang="en-US" altLang="ja-JP" sz="5600" dirty="0"/>
              <a:t>(1)</a:t>
            </a:r>
            <a:r>
              <a:rPr kumimoji="1" lang="ja-JP" altLang="en-US" sz="5600" dirty="0"/>
              <a:t>総合的な情報提供による知識の共有</a:t>
            </a:r>
          </a:p>
          <a:p>
            <a:pPr marL="0" indent="0">
              <a:spcAft>
                <a:spcPts val="1200"/>
              </a:spcAft>
              <a:buNone/>
            </a:pPr>
            <a:r>
              <a:rPr kumimoji="1" lang="ja-JP" altLang="en-US" sz="5600" dirty="0"/>
              <a:t>　</a:t>
            </a:r>
            <a:r>
              <a:rPr lang="ja-JP" altLang="en-US" sz="5600" dirty="0"/>
              <a:t>５</a:t>
            </a:r>
            <a:r>
              <a:rPr kumimoji="1" lang="ja-JP" altLang="en-US" sz="5600" dirty="0"/>
              <a:t>項目にわたる情報を体系的に整理・提供することで、関係者が海洋ごみ問題について幅広く、深く理解できる基盤を作る。</a:t>
            </a:r>
            <a:endParaRPr kumimoji="1" lang="ja-JP" altLang="en-US" sz="5600" strike="sngStrike" dirty="0"/>
          </a:p>
          <a:p>
            <a:pPr marL="0" indent="0">
              <a:buNone/>
            </a:pPr>
            <a:r>
              <a:rPr kumimoji="1" lang="en-US" altLang="ja-JP" sz="5600" dirty="0"/>
              <a:t>(2)</a:t>
            </a:r>
            <a:r>
              <a:rPr kumimoji="1" lang="ja-JP" altLang="en-US" sz="5600" dirty="0"/>
              <a:t>啓発活動の質の向上</a:t>
            </a:r>
          </a:p>
          <a:p>
            <a:pPr marL="0" indent="0">
              <a:spcAft>
                <a:spcPts val="1200"/>
              </a:spcAft>
              <a:buNone/>
            </a:pPr>
            <a:r>
              <a:rPr kumimoji="1" lang="ja-JP" altLang="en-US" sz="5600" dirty="0"/>
              <a:t>　普及啓発を行う人材が必要とする情報を網羅的に整理し、信頼性の高いデータや事例を提供することで、環境教育の充実と普及啓発の質を向上させる。</a:t>
            </a:r>
          </a:p>
          <a:p>
            <a:pPr marL="0" indent="0">
              <a:buNone/>
            </a:pPr>
            <a:r>
              <a:rPr kumimoji="1" lang="en-US" altLang="ja-JP" sz="5600" dirty="0"/>
              <a:t>(3)</a:t>
            </a:r>
            <a:r>
              <a:rPr kumimoji="1" lang="ja-JP" altLang="en-US" sz="5600" dirty="0"/>
              <a:t>地域独自の課題解決に貢献</a:t>
            </a:r>
          </a:p>
          <a:p>
            <a:pPr marL="0" indent="0">
              <a:spcAft>
                <a:spcPts val="1200"/>
              </a:spcAft>
              <a:buNone/>
            </a:pPr>
            <a:r>
              <a:rPr kumimoji="1" lang="ja-JP" altLang="en-US" sz="5600" dirty="0"/>
              <a:t>　沖縄特有の海洋環境や地域性に即した情報を収集・整理することで、地域に根差した取り組みを推進する。</a:t>
            </a:r>
          </a:p>
          <a:p>
            <a:pPr marL="0" indent="0">
              <a:buNone/>
            </a:pPr>
            <a:r>
              <a:rPr kumimoji="1" lang="en-US" altLang="ja-JP" sz="5600" dirty="0"/>
              <a:t>(4)</a:t>
            </a:r>
            <a:r>
              <a:rPr kumimoji="1" lang="ja-JP" altLang="en-US" sz="5600" dirty="0"/>
              <a:t>実践活動の簡易化</a:t>
            </a:r>
          </a:p>
          <a:p>
            <a:pPr marL="0" indent="0">
              <a:buNone/>
            </a:pPr>
            <a:r>
              <a:rPr kumimoji="1" lang="ja-JP" altLang="en-US" sz="5600" dirty="0"/>
              <a:t>　資料作成や啓発活動に必要な情報やリソースを整理・提供することで、活動者の負担を軽減し、迅速な実行を可能にする。</a:t>
            </a:r>
          </a:p>
        </p:txBody>
      </p:sp>
      <p:sp>
        <p:nvSpPr>
          <p:cNvPr id="3" name="タイトル 2">
            <a:extLst>
              <a:ext uri="{FF2B5EF4-FFF2-40B4-BE49-F238E27FC236}">
                <a16:creationId xmlns:a16="http://schemas.microsoft.com/office/drawing/2014/main" id="{9C5568B7-BF89-F0D6-64B5-5F6FECADD1A3}"/>
              </a:ext>
            </a:extLst>
          </p:cNvPr>
          <p:cNvSpPr>
            <a:spLocks noGrp="1"/>
          </p:cNvSpPr>
          <p:nvPr>
            <p:ph type="title"/>
          </p:nvPr>
        </p:nvSpPr>
        <p:spPr/>
        <p:txBody>
          <a:bodyPr>
            <a:normAutofit/>
          </a:bodyPr>
          <a:lstStyle/>
          <a:p>
            <a:r>
              <a:rPr kumimoji="1" lang="ja-JP" altLang="en-US" sz="1800" dirty="0"/>
              <a:t>本資料の利用にあたって</a:t>
            </a:r>
          </a:p>
        </p:txBody>
      </p:sp>
    </p:spTree>
    <p:extLst>
      <p:ext uri="{BB962C8B-B14F-4D97-AF65-F5344CB8AC3E}">
        <p14:creationId xmlns:p14="http://schemas.microsoft.com/office/powerpoint/2010/main" val="113110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3BDB6-BA8F-90A0-03C4-5677D2AF43AF}"/>
              </a:ext>
            </a:extLst>
          </p:cNvPr>
          <p:cNvSpPr>
            <a:spLocks noGrp="1"/>
          </p:cNvSpPr>
          <p:nvPr>
            <p:ph type="title"/>
          </p:nvPr>
        </p:nvSpPr>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 回収処理　</a:t>
            </a:r>
            <a:r>
              <a:rPr kumimoji="1" lang="en-US" altLang="ja-JP" sz="1800" dirty="0">
                <a:solidFill>
                  <a:schemeClr val="tx1"/>
                </a:solidFill>
              </a:rPr>
              <a:t>【</a:t>
            </a:r>
            <a:r>
              <a:rPr kumimoji="1" lang="ja-JP" altLang="en-US" sz="1800" dirty="0">
                <a:solidFill>
                  <a:schemeClr val="tx1"/>
                </a:solidFill>
              </a:rPr>
              <a:t>解説</a:t>
            </a:r>
            <a:r>
              <a:rPr kumimoji="1" lang="en-US" altLang="ja-JP" sz="1800" dirty="0">
                <a:solidFill>
                  <a:schemeClr val="tx1"/>
                </a:solidFill>
              </a:rPr>
              <a:t>】-1</a:t>
            </a:r>
            <a:endParaRPr kumimoji="1" lang="ja-JP" altLang="en-US" sz="1800" dirty="0">
              <a:solidFill>
                <a:schemeClr val="tx1"/>
              </a:solidFill>
            </a:endParaRPr>
          </a:p>
        </p:txBody>
      </p:sp>
      <p:sp>
        <p:nvSpPr>
          <p:cNvPr id="6" name="コンテンツ プレースホルダー 1">
            <a:extLst>
              <a:ext uri="{FF2B5EF4-FFF2-40B4-BE49-F238E27FC236}">
                <a16:creationId xmlns:a16="http://schemas.microsoft.com/office/drawing/2014/main" id="{C0DAB84F-F640-400B-E511-232761EC6244}"/>
              </a:ext>
            </a:extLst>
          </p:cNvPr>
          <p:cNvSpPr txBox="1">
            <a:spLocks/>
          </p:cNvSpPr>
          <p:nvPr/>
        </p:nvSpPr>
        <p:spPr>
          <a:xfrm>
            <a:off x="251520" y="836712"/>
            <a:ext cx="8784976" cy="5688632"/>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ja-JP" altLang="en-US" dirty="0"/>
              <a:t>　</a:t>
            </a:r>
            <a:r>
              <a:rPr lang="en-US" altLang="ja-JP" dirty="0"/>
              <a:t>2009</a:t>
            </a:r>
            <a:r>
              <a:rPr lang="ja-JP" altLang="en-US" dirty="0"/>
              <a:t>年（平成</a:t>
            </a:r>
            <a:r>
              <a:rPr lang="en-US" altLang="ja-JP" dirty="0"/>
              <a:t>21</a:t>
            </a:r>
            <a:r>
              <a:rPr lang="ja-JP" altLang="en-US" dirty="0"/>
              <a:t>年度）に海岸漂着物に関する法律である「海岸漂着物処理推進法」が公布・施行され、国や地方公共団体、事業者及び国民の責務や海岸漂着物の円滑な処理等が規定されました。</a:t>
            </a:r>
            <a:endParaRPr lang="en-US" altLang="ja-JP" dirty="0"/>
          </a:p>
          <a:p>
            <a:pPr marL="0" indent="0">
              <a:buFont typeface="Arial" panose="020B0604020202020204" pitchFamily="34" charset="0"/>
              <a:buNone/>
            </a:pPr>
            <a:r>
              <a:rPr lang="ja-JP" altLang="en-US" dirty="0"/>
              <a:t>　沖縄県では、海岸漂着物処理推進法や平成</a:t>
            </a:r>
            <a:r>
              <a:rPr lang="en-US" altLang="ja-JP" dirty="0"/>
              <a:t>21</a:t>
            </a:r>
            <a:r>
              <a:rPr lang="ja-JP" altLang="en-US" dirty="0"/>
              <a:t>年度に策定した「沖縄県海岸漂着物対策地域計画」に基づき、海岸管理者</a:t>
            </a:r>
            <a:r>
              <a:rPr lang="en-US" altLang="ja-JP" baseline="30000" dirty="0"/>
              <a:t>※1</a:t>
            </a:r>
            <a:r>
              <a:rPr lang="ja-JP" altLang="en-US" dirty="0"/>
              <a:t>による回収処理の実施だけでなく、市町村の協力も得ながら海岸漂着物対策を実施しています。</a:t>
            </a:r>
            <a:endParaRPr lang="en-US" altLang="ja-JP" dirty="0"/>
          </a:p>
          <a:p>
            <a:pPr marL="0" indent="0">
              <a:spcAft>
                <a:spcPts val="1200"/>
              </a:spcAft>
              <a:buFont typeface="Arial" panose="020B0604020202020204" pitchFamily="34" charset="0"/>
              <a:buNone/>
            </a:pPr>
            <a:r>
              <a:rPr lang="ja-JP" altLang="en-US" dirty="0"/>
              <a:t>　海岸漂着物対策については、国（環境省）の「地域環境保全対策費補助金（海岸漂着物等地域対策推進事業）」</a:t>
            </a:r>
            <a:r>
              <a:rPr lang="en-US" altLang="ja-JP" baseline="30000" dirty="0"/>
              <a:t>※2</a:t>
            </a:r>
            <a:r>
              <a:rPr lang="ja-JP" altLang="en-US" dirty="0"/>
              <a:t>や、各自治体の独自予算により回収処理を実施しており、その中で</a:t>
            </a:r>
            <a:r>
              <a:rPr kumimoji="1" lang="ja-JP" altLang="en-US" dirty="0"/>
              <a:t>ボランティア清掃活動への用具提供などの支援、回収された海岸漂着物の収集運搬処理などが行われています。</a:t>
            </a:r>
            <a:endParaRPr lang="en-US" altLang="ja-JP" dirty="0"/>
          </a:p>
          <a:p>
            <a:pPr marL="0" indent="0">
              <a:buFont typeface="Arial" panose="020B0604020202020204" pitchFamily="34" charset="0"/>
              <a:buNone/>
            </a:pPr>
            <a:r>
              <a:rPr lang="ja-JP" altLang="en-US" dirty="0"/>
              <a:t>　また、海岸漂着物処理推進法の公布以前より、ボランティア海岸清掃活動が県内各地で行われてきていますが、近年の環境意識の高まりもあり、</a:t>
            </a:r>
            <a:r>
              <a:rPr kumimoji="1" lang="ja-JP" altLang="en-US" dirty="0"/>
              <a:t>集落単位による清掃活動、有志団体による清掃活動、</a:t>
            </a:r>
            <a:r>
              <a:rPr kumimoji="1" lang="en-US" altLang="ja-JP" dirty="0"/>
              <a:t>NPO</a:t>
            </a:r>
            <a:r>
              <a:rPr kumimoji="1" lang="ja-JP" altLang="en-US" dirty="0"/>
              <a:t>等民間団体や企業が主催する清掃活動、官民が協力して開催する清掃イベントなど、積極的な活動が見受けられています。</a:t>
            </a:r>
            <a:endParaRPr lang="en-US" altLang="ja-JP" dirty="0"/>
          </a:p>
          <a:p>
            <a:pPr marL="0" indent="0">
              <a:buFont typeface="Arial" panose="020B0604020202020204" pitchFamily="34" charset="0"/>
              <a:buNone/>
            </a:pPr>
            <a:endParaRPr lang="en-US" altLang="ja-JP" dirty="0"/>
          </a:p>
          <a:p>
            <a:pPr marL="0" indent="0">
              <a:spcAft>
                <a:spcPts val="600"/>
              </a:spcAft>
              <a:buFont typeface="Arial" panose="020B0604020202020204" pitchFamily="34" charset="0"/>
              <a:buNone/>
            </a:pPr>
            <a:r>
              <a:rPr lang="en-US" altLang="ja-JP" sz="1200" dirty="0"/>
              <a:t>※1</a:t>
            </a:r>
            <a:r>
              <a:rPr lang="ja-JP" altLang="en-US" sz="1200" dirty="0"/>
              <a:t>：海岸管理者とは、海岸法等により定められている海岸の管理をする者で、本県では都道府県知事（県の土木建築部及び</a:t>
            </a:r>
            <a:br>
              <a:rPr lang="en-US" altLang="ja-JP" sz="1200" dirty="0"/>
            </a:br>
            <a:r>
              <a:rPr lang="ja-JP" altLang="en-US" sz="1200" dirty="0"/>
              <a:t>農林水産部）及び一部市町村長（恩納村・渡嘉敷村・宮古島市）となっている。</a:t>
            </a:r>
            <a:endParaRPr lang="en-US" altLang="ja-JP" sz="1200" dirty="0"/>
          </a:p>
          <a:p>
            <a:pPr marL="0" indent="0">
              <a:buFont typeface="Arial" panose="020B0604020202020204" pitchFamily="34" charset="0"/>
              <a:buNone/>
            </a:pPr>
            <a:r>
              <a:rPr lang="en-US" altLang="ja-JP" sz="1200" dirty="0"/>
              <a:t>※2</a:t>
            </a:r>
            <a:r>
              <a:rPr lang="ja-JP" altLang="en-US" sz="1200" dirty="0"/>
              <a:t>：地域環境保全対策費補助金（海岸漂着物等地域対策推進事業）とは、国が海岸漂着物対策を総合的かつ効果的に推進す</a:t>
            </a:r>
            <a:br>
              <a:rPr lang="en-US" altLang="ja-JP" sz="1200" dirty="0"/>
            </a:br>
            <a:r>
              <a:rPr lang="ja-JP" altLang="en-US" sz="1200" dirty="0"/>
              <a:t>　　 ることを目的に創設した補助金で、地方自治体（都道府県及び市町村）を交付対象としている。沖縄県は全国よりも補</a:t>
            </a:r>
            <a:br>
              <a:rPr lang="en-US" altLang="ja-JP" sz="1200" dirty="0"/>
            </a:br>
            <a:r>
              <a:rPr lang="ja-JP" altLang="en-US" sz="1200" dirty="0"/>
              <a:t>　　 助率がかさ上げされており、対象経費の９割が補助される内容となっている（通常は７割）。</a:t>
            </a:r>
            <a:endParaRPr lang="en-US" altLang="ja-JP" sz="1200" dirty="0"/>
          </a:p>
        </p:txBody>
      </p:sp>
    </p:spTree>
    <p:extLst>
      <p:ext uri="{BB962C8B-B14F-4D97-AF65-F5344CB8AC3E}">
        <p14:creationId xmlns:p14="http://schemas.microsoft.com/office/powerpoint/2010/main" val="364935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3BDB6-BA8F-90A0-03C4-5677D2AF43AF}"/>
              </a:ext>
            </a:extLst>
          </p:cNvPr>
          <p:cNvSpPr>
            <a:spLocks noGrp="1"/>
          </p:cNvSpPr>
          <p:nvPr>
            <p:ph type="title"/>
          </p:nvPr>
        </p:nvSpPr>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 回収処理　</a:t>
            </a:r>
            <a:r>
              <a:rPr kumimoji="1" lang="en-US" altLang="ja-JP" sz="1800" dirty="0">
                <a:solidFill>
                  <a:schemeClr val="tx1"/>
                </a:solidFill>
              </a:rPr>
              <a:t>【</a:t>
            </a:r>
            <a:r>
              <a:rPr kumimoji="1" lang="ja-JP" altLang="en-US" sz="1800" dirty="0">
                <a:solidFill>
                  <a:schemeClr val="tx1"/>
                </a:solidFill>
              </a:rPr>
              <a:t>解説</a:t>
            </a:r>
            <a:r>
              <a:rPr kumimoji="1" lang="en-US" altLang="ja-JP" sz="1800" dirty="0">
                <a:solidFill>
                  <a:schemeClr val="tx1"/>
                </a:solidFill>
              </a:rPr>
              <a:t>】-2</a:t>
            </a:r>
            <a:endParaRPr kumimoji="1" lang="ja-JP" altLang="en-US" sz="1800" dirty="0">
              <a:solidFill>
                <a:schemeClr val="tx1"/>
              </a:solidFill>
            </a:endParaRPr>
          </a:p>
        </p:txBody>
      </p:sp>
      <p:sp>
        <p:nvSpPr>
          <p:cNvPr id="6" name="コンテンツ プレースホルダー 1">
            <a:extLst>
              <a:ext uri="{FF2B5EF4-FFF2-40B4-BE49-F238E27FC236}">
                <a16:creationId xmlns:a16="http://schemas.microsoft.com/office/drawing/2014/main" id="{C0DAB84F-F640-400B-E511-232761EC6244}"/>
              </a:ext>
            </a:extLst>
          </p:cNvPr>
          <p:cNvSpPr txBox="1">
            <a:spLocks/>
          </p:cNvSpPr>
          <p:nvPr/>
        </p:nvSpPr>
        <p:spPr>
          <a:xfrm>
            <a:off x="251520" y="836712"/>
            <a:ext cx="8280920" cy="360040"/>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altLang="ja-JP" dirty="0"/>
              <a:t>【</a:t>
            </a:r>
            <a:r>
              <a:rPr lang="ja-JP" altLang="en-US" dirty="0"/>
              <a:t>海岸漂着物に関する各種法律・計画等</a:t>
            </a:r>
            <a:r>
              <a:rPr lang="en-US" altLang="ja-JP" dirty="0"/>
              <a:t>】</a:t>
            </a:r>
            <a:endParaRPr lang="en-US" altLang="ja-JP" sz="1200" dirty="0"/>
          </a:p>
        </p:txBody>
      </p:sp>
      <p:sp>
        <p:nvSpPr>
          <p:cNvPr id="2" name="テキスト ボックス 2">
            <a:extLst>
              <a:ext uri="{FF2B5EF4-FFF2-40B4-BE49-F238E27FC236}">
                <a16:creationId xmlns:a16="http://schemas.microsoft.com/office/drawing/2014/main" id="{5391F044-25C3-A1A2-2B18-B23B83F0F69E}"/>
              </a:ext>
            </a:extLst>
          </p:cNvPr>
          <p:cNvSpPr txBox="1">
            <a:spLocks noChangeArrowheads="1"/>
          </p:cNvSpPr>
          <p:nvPr/>
        </p:nvSpPr>
        <p:spPr bwMode="auto">
          <a:xfrm>
            <a:off x="661392" y="1324742"/>
            <a:ext cx="8231088" cy="19061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【国：海岸漂着物関係法律等】　　　　</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〇海岸漂着物処理推進法</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〇海岸漂着物対策を総合的かつ効果的に推進するための基本的な方針</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b="1" kern="100" dirty="0">
                <a:solidFill>
                  <a:srgbClr val="000000"/>
                </a:solidFill>
                <a:effectLst/>
                <a:highlight>
                  <a:srgbClr val="D9D9D9"/>
                </a:highlight>
                <a:latin typeface="游明朝" panose="02020400000000000000" pitchFamily="18" charset="-128"/>
                <a:ea typeface="ＭＳ Ｐゴシック" panose="020B0600070205080204" pitchFamily="50" charset="-128"/>
                <a:cs typeface="Times New Roman" panose="02020603050405020304" pitchFamily="18" charset="0"/>
              </a:rPr>
              <a:t>《体制》環境省（総合調整）、農水省・国交省（漂着物回収の推進）、外務省（国際協力の推進）</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79400">
              <a:lnSpc>
                <a:spcPct val="107000"/>
              </a:lnSpc>
              <a:spcAft>
                <a:spcPts val="800"/>
              </a:spcAft>
            </a:pPr>
            <a:r>
              <a:rPr lang="ja-JP" sz="1500" kern="100" dirty="0">
                <a:solidFill>
                  <a:srgbClr val="000000"/>
                </a:solidFill>
                <a:effectLst/>
                <a:highlight>
                  <a:srgbClr val="D9D9D9"/>
                </a:highlight>
                <a:latin typeface="游明朝" panose="02020400000000000000" pitchFamily="18" charset="-128"/>
                <a:ea typeface="ＭＳ Ｐゴシック" panose="020B0600070205080204" pitchFamily="50" charset="-128"/>
                <a:cs typeface="Times New Roman" panose="02020603050405020304" pitchFamily="18" charset="0"/>
              </a:rPr>
              <a:t>※地域環境保全対策費補助金（海岸漂着物等地域対策推進事業）（環境省）</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矢印: 下 3">
            <a:extLst>
              <a:ext uri="{FF2B5EF4-FFF2-40B4-BE49-F238E27FC236}">
                <a16:creationId xmlns:a16="http://schemas.microsoft.com/office/drawing/2014/main" id="{82274840-FAC7-E4A7-0E87-45BC6CB53057}"/>
              </a:ext>
            </a:extLst>
          </p:cNvPr>
          <p:cNvSpPr/>
          <p:nvPr/>
        </p:nvSpPr>
        <p:spPr>
          <a:xfrm>
            <a:off x="1475656" y="3307255"/>
            <a:ext cx="792088" cy="9528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テキスト ボックス 2">
            <a:extLst>
              <a:ext uri="{FF2B5EF4-FFF2-40B4-BE49-F238E27FC236}">
                <a16:creationId xmlns:a16="http://schemas.microsoft.com/office/drawing/2014/main" id="{938456EC-73E2-1F66-8EFF-2C774BE148D0}"/>
              </a:ext>
            </a:extLst>
          </p:cNvPr>
          <p:cNvSpPr txBox="1">
            <a:spLocks noChangeArrowheads="1"/>
          </p:cNvSpPr>
          <p:nvPr/>
        </p:nvSpPr>
        <p:spPr bwMode="auto">
          <a:xfrm>
            <a:off x="336103" y="4365104"/>
            <a:ext cx="3578722" cy="18375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【県：海岸漂着物関係計画等】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〇海岸漂着物地域計画</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b="1" kern="100" dirty="0">
                <a:solidFill>
                  <a:srgbClr val="000000"/>
                </a:solidFill>
                <a:effectLst/>
                <a:highlight>
                  <a:srgbClr val="D9D9D9"/>
                </a:highlight>
                <a:latin typeface="游明朝" panose="02020400000000000000" pitchFamily="18" charset="-128"/>
                <a:ea typeface="ＭＳ Ｐゴシック" panose="020B0600070205080204" pitchFamily="50" charset="-128"/>
                <a:cs typeface="Times New Roman" panose="02020603050405020304" pitchFamily="18" charset="0"/>
              </a:rPr>
              <a:t>（体制）海岸漂着物対策推進協議会　　　　</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学識者・環境省・県関係課・市町村・ボランティア団体</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2">
            <a:extLst>
              <a:ext uri="{FF2B5EF4-FFF2-40B4-BE49-F238E27FC236}">
                <a16:creationId xmlns:a16="http://schemas.microsoft.com/office/drawing/2014/main" id="{CC38ECD5-9615-93F7-8288-168047AEF7D0}"/>
              </a:ext>
            </a:extLst>
          </p:cNvPr>
          <p:cNvSpPr txBox="1">
            <a:spLocks noChangeArrowheads="1"/>
          </p:cNvSpPr>
          <p:nvPr/>
        </p:nvSpPr>
        <p:spPr bwMode="auto">
          <a:xfrm>
            <a:off x="5619700" y="3671165"/>
            <a:ext cx="3200772" cy="1177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【他関係法令等】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〇海岸法等：管理責務</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〇廃棄物処理法：廃棄物処理　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2">
            <a:extLst>
              <a:ext uri="{FF2B5EF4-FFF2-40B4-BE49-F238E27FC236}">
                <a16:creationId xmlns:a16="http://schemas.microsoft.com/office/drawing/2014/main" id="{06256D45-5D5A-7FAF-0151-2FC71439F340}"/>
              </a:ext>
            </a:extLst>
          </p:cNvPr>
          <p:cNvSpPr txBox="1">
            <a:spLocks noChangeArrowheads="1"/>
          </p:cNvSpPr>
          <p:nvPr/>
        </p:nvSpPr>
        <p:spPr bwMode="auto">
          <a:xfrm>
            <a:off x="5632275" y="5168751"/>
            <a:ext cx="3260205" cy="1177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【県関係計画等】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〇新・沖縄</a:t>
            </a:r>
            <a:r>
              <a:rPr 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21</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世紀ビジョン基本計画</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〇第３次沖縄県環境基本計画　　　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矢印: 左右 8">
            <a:extLst>
              <a:ext uri="{FF2B5EF4-FFF2-40B4-BE49-F238E27FC236}">
                <a16:creationId xmlns:a16="http://schemas.microsoft.com/office/drawing/2014/main" id="{6A304E66-F54B-F8A1-D9D9-0D6C63B8EC4D}"/>
              </a:ext>
            </a:extLst>
          </p:cNvPr>
          <p:cNvSpPr/>
          <p:nvPr/>
        </p:nvSpPr>
        <p:spPr>
          <a:xfrm>
            <a:off x="3995936" y="4413437"/>
            <a:ext cx="1542653" cy="87044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3770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3BDB6-BA8F-90A0-03C4-5677D2AF43AF}"/>
              </a:ext>
            </a:extLst>
          </p:cNvPr>
          <p:cNvSpPr>
            <a:spLocks noGrp="1"/>
          </p:cNvSpPr>
          <p:nvPr>
            <p:ph type="title"/>
          </p:nvPr>
        </p:nvSpPr>
        <p:spPr>
          <a:xfrm>
            <a:off x="251520" y="108743"/>
            <a:ext cx="7776864" cy="555376"/>
          </a:xfrm>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 回収処理　</a:t>
            </a:r>
            <a:r>
              <a:rPr kumimoji="1" lang="en-US" altLang="ja-JP" sz="1800" dirty="0">
                <a:solidFill>
                  <a:schemeClr val="tx1"/>
                </a:solidFill>
              </a:rPr>
              <a:t>【</a:t>
            </a:r>
            <a:r>
              <a:rPr kumimoji="1" lang="ja-JP" altLang="en-US" sz="1800" dirty="0">
                <a:solidFill>
                  <a:schemeClr val="tx1"/>
                </a:solidFill>
              </a:rPr>
              <a:t>解説</a:t>
            </a:r>
            <a:r>
              <a:rPr kumimoji="1" lang="en-US" altLang="ja-JP" sz="1800" dirty="0">
                <a:solidFill>
                  <a:schemeClr val="tx1"/>
                </a:solidFill>
              </a:rPr>
              <a:t>】-3</a:t>
            </a:r>
            <a:endParaRPr kumimoji="1" lang="ja-JP" altLang="en-US" sz="1800" dirty="0">
              <a:solidFill>
                <a:schemeClr val="tx1"/>
              </a:solidFill>
            </a:endParaRPr>
          </a:p>
        </p:txBody>
      </p:sp>
      <p:sp>
        <p:nvSpPr>
          <p:cNvPr id="6" name="コンテンツ プレースホルダー 1">
            <a:extLst>
              <a:ext uri="{FF2B5EF4-FFF2-40B4-BE49-F238E27FC236}">
                <a16:creationId xmlns:a16="http://schemas.microsoft.com/office/drawing/2014/main" id="{C0DAB84F-F640-400B-E511-232761EC6244}"/>
              </a:ext>
            </a:extLst>
          </p:cNvPr>
          <p:cNvSpPr txBox="1">
            <a:spLocks/>
          </p:cNvSpPr>
          <p:nvPr/>
        </p:nvSpPr>
        <p:spPr>
          <a:xfrm>
            <a:off x="-36512" y="764704"/>
            <a:ext cx="8280920" cy="360040"/>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altLang="ja-JP" dirty="0"/>
              <a:t>【</a:t>
            </a:r>
            <a:r>
              <a:rPr lang="ja-JP" altLang="en-US" dirty="0"/>
              <a:t>沖縄県における海岸漂着物対策推進体制</a:t>
            </a:r>
            <a:r>
              <a:rPr lang="en-US" altLang="ja-JP" dirty="0"/>
              <a:t>】</a:t>
            </a:r>
            <a:endParaRPr lang="en-US" altLang="ja-JP" sz="1200" dirty="0"/>
          </a:p>
        </p:txBody>
      </p:sp>
      <p:sp>
        <p:nvSpPr>
          <p:cNvPr id="4" name="矢印: 下 3">
            <a:extLst>
              <a:ext uri="{FF2B5EF4-FFF2-40B4-BE49-F238E27FC236}">
                <a16:creationId xmlns:a16="http://schemas.microsoft.com/office/drawing/2014/main" id="{82274840-FAC7-E4A7-0E87-45BC6CB53057}"/>
              </a:ext>
            </a:extLst>
          </p:cNvPr>
          <p:cNvSpPr/>
          <p:nvPr/>
        </p:nvSpPr>
        <p:spPr>
          <a:xfrm>
            <a:off x="1187624" y="2583179"/>
            <a:ext cx="432048" cy="5367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テキスト ボックス 2">
            <a:extLst>
              <a:ext uri="{FF2B5EF4-FFF2-40B4-BE49-F238E27FC236}">
                <a16:creationId xmlns:a16="http://schemas.microsoft.com/office/drawing/2014/main" id="{D50CA592-2EE0-210E-B0A0-F899E590A9DF}"/>
              </a:ext>
            </a:extLst>
          </p:cNvPr>
          <p:cNvSpPr txBox="1">
            <a:spLocks noChangeArrowheads="1"/>
          </p:cNvSpPr>
          <p:nvPr/>
        </p:nvSpPr>
        <p:spPr bwMode="auto">
          <a:xfrm>
            <a:off x="395536" y="1124744"/>
            <a:ext cx="8424936" cy="1377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【県内の推進体制】　　　　</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〇県関係機関（海岸管理者）、市町村、ボランティア団体 ： 回収・処理</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〇県環境部 ： 県内の海岸漂着物対策の総合調整（予算調整・調査・発生抑制対策など）</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9700">
              <a:lnSpc>
                <a:spcPct val="107000"/>
              </a:lnSpc>
              <a:spcAft>
                <a:spcPts val="800"/>
              </a:spcAft>
            </a:pPr>
            <a:r>
              <a:rPr lang="ja-JP" sz="1500" kern="100" dirty="0">
                <a:solidFill>
                  <a:srgbClr val="000000"/>
                </a:solidFill>
                <a:effectLst/>
                <a:highlight>
                  <a:srgbClr val="D9D9D9"/>
                </a:highlight>
                <a:latin typeface="游明朝" panose="02020400000000000000" pitchFamily="18" charset="-128"/>
                <a:ea typeface="ＭＳ Ｐゴシック" panose="020B0600070205080204" pitchFamily="50" charset="-128"/>
                <a:cs typeface="Times New Roman" panose="02020603050405020304" pitchFamily="18" charset="0"/>
              </a:rPr>
              <a:t>※沖縄県海岸漂着物等地域対策推進事業費補助金（地域環境保全対策費補助金を活用）</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2">
            <a:extLst>
              <a:ext uri="{FF2B5EF4-FFF2-40B4-BE49-F238E27FC236}">
                <a16:creationId xmlns:a16="http://schemas.microsoft.com/office/drawing/2014/main" id="{73F3990C-3EA1-6AB9-B78B-1CD39282CBBF}"/>
              </a:ext>
            </a:extLst>
          </p:cNvPr>
          <p:cNvSpPr txBox="1">
            <a:spLocks noChangeArrowheads="1"/>
          </p:cNvSpPr>
          <p:nvPr/>
        </p:nvSpPr>
        <p:spPr bwMode="auto">
          <a:xfrm>
            <a:off x="1670720" y="2708151"/>
            <a:ext cx="1389112" cy="5048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ja-JP" sz="1600" b="1" kern="100" dirty="0">
                <a:solidFill>
                  <a:srgbClr val="000000"/>
                </a:solidFill>
                <a:effectLst/>
                <a:highlight>
                  <a:srgbClr val="D9D9D9"/>
                </a:highlight>
                <a:latin typeface="游明朝" panose="02020400000000000000" pitchFamily="18" charset="-128"/>
                <a:ea typeface="游明朝" panose="02020400000000000000" pitchFamily="18" charset="-128"/>
                <a:cs typeface="Times New Roman" panose="02020603050405020304" pitchFamily="18" charset="0"/>
              </a:rPr>
              <a:t>回収・処理</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2">
            <a:extLst>
              <a:ext uri="{FF2B5EF4-FFF2-40B4-BE49-F238E27FC236}">
                <a16:creationId xmlns:a16="http://schemas.microsoft.com/office/drawing/2014/main" id="{FB451CE8-AE4E-CE7D-F192-E5B977199A5D}"/>
              </a:ext>
            </a:extLst>
          </p:cNvPr>
          <p:cNvSpPr txBox="1">
            <a:spLocks noChangeArrowheads="1"/>
          </p:cNvSpPr>
          <p:nvPr/>
        </p:nvSpPr>
        <p:spPr bwMode="auto">
          <a:xfrm>
            <a:off x="6567264" y="2708920"/>
            <a:ext cx="1677144" cy="5143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ja-JP" sz="1600" b="1" kern="100" dirty="0">
                <a:solidFill>
                  <a:srgbClr val="000000"/>
                </a:solidFill>
                <a:effectLst/>
                <a:highlight>
                  <a:srgbClr val="D9D9D9"/>
                </a:highlight>
                <a:latin typeface="游明朝" panose="02020400000000000000" pitchFamily="18" charset="-128"/>
                <a:ea typeface="游明朝" panose="02020400000000000000" pitchFamily="18" charset="-128"/>
                <a:cs typeface="Times New Roman" panose="02020603050405020304" pitchFamily="18" charset="0"/>
              </a:rPr>
              <a:t>発生抑制対策</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矢印: 下 12">
            <a:extLst>
              <a:ext uri="{FF2B5EF4-FFF2-40B4-BE49-F238E27FC236}">
                <a16:creationId xmlns:a16="http://schemas.microsoft.com/office/drawing/2014/main" id="{E803AA22-DBD5-8A63-5742-2B57FA11EB8D}"/>
              </a:ext>
            </a:extLst>
          </p:cNvPr>
          <p:cNvSpPr/>
          <p:nvPr/>
        </p:nvSpPr>
        <p:spPr>
          <a:xfrm>
            <a:off x="5940152" y="2564904"/>
            <a:ext cx="432048" cy="6583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2">
            <a:extLst>
              <a:ext uri="{FF2B5EF4-FFF2-40B4-BE49-F238E27FC236}">
                <a16:creationId xmlns:a16="http://schemas.microsoft.com/office/drawing/2014/main" id="{8B1F6067-7749-83AC-EBBD-788E1015682C}"/>
              </a:ext>
            </a:extLst>
          </p:cNvPr>
          <p:cNvSpPr txBox="1">
            <a:spLocks noChangeArrowheads="1"/>
          </p:cNvSpPr>
          <p:nvPr/>
        </p:nvSpPr>
        <p:spPr bwMode="auto">
          <a:xfrm>
            <a:off x="323528" y="3224618"/>
            <a:ext cx="4710642" cy="33007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【県関係機関】　</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12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a:t>
            </a:r>
            <a:r>
              <a:rPr lang="ja-JP" altLang="en-US" sz="1500" kern="100" dirty="0">
                <a:latin typeface="游明朝" panose="02020400000000000000" pitchFamily="18" charset="-128"/>
                <a:ea typeface="ＭＳ Ｐゴシック" panose="020B0600070205080204" pitchFamily="50" charset="-128"/>
                <a:cs typeface="Times New Roman" panose="02020603050405020304" pitchFamily="18" charset="0"/>
              </a:rPr>
              <a:t>海岸管理者（県の</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土木建築部</a:t>
            </a:r>
            <a:r>
              <a:rPr lang="ja-JP" altLang="en-US" sz="1500" kern="100" dirty="0">
                <a:latin typeface="游明朝" panose="02020400000000000000" pitchFamily="18" charset="-128"/>
                <a:ea typeface="ＭＳ Ｐゴシック" panose="020B0600070205080204" pitchFamily="50" charset="-128"/>
                <a:cs typeface="Times New Roman" panose="02020603050405020304" pitchFamily="18" charset="0"/>
              </a:rPr>
              <a:t>及び</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農林水産部</a:t>
            </a:r>
            <a:r>
              <a:rPr lang="ja-JP" alt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【市町村】　</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〇一部市町村：海岸管理者としての処理</a:t>
            </a:r>
            <a:r>
              <a:rPr lang="ja-JP" alt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責任</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nSpc>
                <a:spcPct val="107000"/>
              </a:lnSpc>
              <a:spcAft>
                <a:spcPts val="800"/>
              </a:spcAft>
            </a:pPr>
            <a:r>
              <a:rPr lang="ja-JP" alt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　　</a:t>
            </a:r>
            <a:r>
              <a:rPr lang="en-US" alt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恩納村、渡嘉敷村、宮古島市（前浜、吉野、砂山、</a:t>
            </a:r>
            <a:br>
              <a:rPr lang="en-US" alt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b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中之島海岸）</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12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〇全市町村：ボランティア回収物（一般廃棄物）の処理</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【その他関係機関】</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〇沖縄クリーンコーストネットワーク（</a:t>
            </a:r>
            <a:r>
              <a:rPr lang="ja-JP" altLang="en-US" sz="1500" kern="100" dirty="0">
                <a:latin typeface="游明朝" panose="02020400000000000000" pitchFamily="18" charset="-128"/>
                <a:ea typeface="ＭＳ Ｐゴシック" panose="020B0600070205080204" pitchFamily="50" charset="-128"/>
                <a:cs typeface="Times New Roman" panose="02020603050405020304" pitchFamily="18" charset="0"/>
              </a:rPr>
              <a:t>通称</a:t>
            </a:r>
            <a:r>
              <a:rPr lang="en-US" sz="1500" kern="100" dirty="0">
                <a:effectLst/>
                <a:latin typeface="ＭＳ Ｐゴシック" panose="020B0600070205080204" pitchFamily="50" charset="-128"/>
                <a:ea typeface="游明朝" panose="02020400000000000000" pitchFamily="18" charset="-128"/>
                <a:cs typeface="Times New Roman" panose="02020603050405020304" pitchFamily="18" charset="0"/>
              </a:rPr>
              <a:t>OCCN</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endParaRPr lang="en-US" altLang="ja-JP" sz="1500" kern="100" dirty="0">
              <a:latin typeface="游明朝" panose="02020400000000000000" pitchFamily="18" charset="-128"/>
              <a:ea typeface="ＭＳ Ｐゴシック" panose="020B0600070205080204" pitchFamily="50" charset="-128"/>
              <a:cs typeface="Times New Roman" panose="02020603050405020304" pitchFamily="18" charset="0"/>
            </a:endParaRPr>
          </a:p>
          <a:p>
            <a:pPr>
              <a:lnSpc>
                <a:spcPct val="107000"/>
              </a:lnSpc>
              <a:spcAft>
                <a:spcPts val="800"/>
              </a:spcAft>
            </a:pPr>
            <a:r>
              <a:rPr lang="ja-JP" alt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　　</a:t>
            </a:r>
            <a:r>
              <a:rPr lang="en-US" altLang="ja-JP" sz="1500" kern="100" dirty="0">
                <a:latin typeface="游明朝" panose="02020400000000000000" pitchFamily="18" charset="-128"/>
                <a:ea typeface="ＭＳ Ｐゴシック" panose="020B0600070205080204" pitchFamily="50" charset="-128"/>
                <a:cs typeface="Times New Roman" panose="02020603050405020304" pitchFamily="18" charset="0"/>
              </a:rPr>
              <a:t>※</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事務局：海保・県・環境省等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〇ボランティア団体</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2">
            <a:extLst>
              <a:ext uri="{FF2B5EF4-FFF2-40B4-BE49-F238E27FC236}">
                <a16:creationId xmlns:a16="http://schemas.microsoft.com/office/drawing/2014/main" id="{98066D46-AC50-7FC2-B92D-EFE6949CC7FE}"/>
              </a:ext>
            </a:extLst>
          </p:cNvPr>
          <p:cNvSpPr txBox="1">
            <a:spLocks noChangeArrowheads="1"/>
          </p:cNvSpPr>
          <p:nvPr/>
        </p:nvSpPr>
        <p:spPr bwMode="auto">
          <a:xfrm>
            <a:off x="5292080" y="3291862"/>
            <a:ext cx="3528392" cy="1649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【関係機関】</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ワーキンググループ（県事業による設置、</a:t>
            </a:r>
            <a:r>
              <a:rPr 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H22</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学識者・ボランティア団体</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3296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08DF-3FA4-1666-82F9-30ACE5B74FE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8BC1D2A-E2B4-1A52-DA24-3611F41F1342}"/>
              </a:ext>
            </a:extLst>
          </p:cNvPr>
          <p:cNvSpPr>
            <a:spLocks noGrp="1"/>
          </p:cNvSpPr>
          <p:nvPr>
            <p:ph type="title"/>
          </p:nvPr>
        </p:nvSpPr>
        <p:spPr>
          <a:xfrm>
            <a:off x="251520" y="108743"/>
            <a:ext cx="8443218" cy="555376"/>
          </a:xfrm>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回収処理　　①沖縄県・市町村による取組</a:t>
            </a:r>
            <a:r>
              <a:rPr kumimoji="1" lang="en-US" altLang="ja-JP" sz="1800" dirty="0"/>
              <a:t>-1</a:t>
            </a:r>
            <a:endParaRPr kumimoji="1" lang="ja-JP" altLang="en-US" sz="1800" dirty="0"/>
          </a:p>
        </p:txBody>
      </p:sp>
      <p:sp>
        <p:nvSpPr>
          <p:cNvPr id="6" name="コンテンツ プレースホルダー 1">
            <a:extLst>
              <a:ext uri="{FF2B5EF4-FFF2-40B4-BE49-F238E27FC236}">
                <a16:creationId xmlns:a16="http://schemas.microsoft.com/office/drawing/2014/main" id="{3D8CE87F-CBBE-3A94-40BF-72A0936903AC}"/>
              </a:ext>
            </a:extLst>
          </p:cNvPr>
          <p:cNvSpPr>
            <a:spLocks noGrp="1"/>
          </p:cNvSpPr>
          <p:nvPr>
            <p:ph idx="1"/>
          </p:nvPr>
        </p:nvSpPr>
        <p:spPr>
          <a:xfrm>
            <a:off x="467543" y="836711"/>
            <a:ext cx="8227195" cy="2016225"/>
          </a:xfrm>
        </p:spPr>
        <p:txBody>
          <a:bodyPr>
            <a:noAutofit/>
          </a:bodyPr>
          <a:lstStyle/>
          <a:p>
            <a:pPr marL="0" indent="0">
              <a:buFont typeface="Arial" panose="020B0604020202020204" pitchFamily="34" charset="0"/>
              <a:buNone/>
            </a:pPr>
            <a:r>
              <a:rPr kumimoji="1" lang="ja-JP" altLang="en-US" sz="1400" dirty="0"/>
              <a:t>　</a:t>
            </a:r>
            <a:r>
              <a:rPr kumimoji="1" lang="ja-JP" altLang="en-US" sz="1600" dirty="0"/>
              <a:t>沖縄県では、管理している海岸において回収処理が行われています。</a:t>
            </a:r>
            <a:r>
              <a:rPr lang="ja-JP" altLang="en-US" sz="1600" dirty="0"/>
              <a:t>県内各市町村においても、回収処理事業の実施や地域の清掃活動で</a:t>
            </a:r>
            <a:r>
              <a:rPr kumimoji="1" lang="ja-JP" altLang="en-US" sz="1600" dirty="0"/>
              <a:t>回収された海岸漂着物の処理などの取組</a:t>
            </a:r>
            <a:r>
              <a:rPr lang="ja-JP" altLang="en-US" sz="1600" dirty="0"/>
              <a:t>が行われています。</a:t>
            </a:r>
            <a:endParaRPr lang="en-US" altLang="ja-JP" sz="1600" dirty="0"/>
          </a:p>
          <a:p>
            <a:pPr marL="0" indent="0">
              <a:buFont typeface="Arial" panose="020B0604020202020204" pitchFamily="34" charset="0"/>
              <a:buNone/>
            </a:pPr>
            <a:r>
              <a:rPr kumimoji="1" lang="ja-JP" altLang="en-US" sz="1600" dirty="0"/>
              <a:t>　これらの事業では、</a:t>
            </a:r>
            <a:r>
              <a:rPr lang="ja-JP" altLang="en-US" sz="1600" dirty="0"/>
              <a:t>国の補助金を活用したものや、県あるいは市町村独自の予算によって実施されています。</a:t>
            </a:r>
            <a:endParaRPr kumimoji="1" lang="ja-JP" altLang="en-US" sz="1600" dirty="0"/>
          </a:p>
        </p:txBody>
      </p:sp>
      <p:pic>
        <p:nvPicPr>
          <p:cNvPr id="8" name="Picture 15">
            <a:extLst>
              <a:ext uri="{FF2B5EF4-FFF2-40B4-BE49-F238E27FC236}">
                <a16:creationId xmlns:a16="http://schemas.microsoft.com/office/drawing/2014/main" id="{9E4E0F0F-B3BB-2AEC-04CC-62BF1307BFF0}"/>
              </a:ext>
            </a:extLst>
          </p:cNvPr>
          <p:cNvPicPr>
            <a:picLocks noChangeAspect="1" noChangeArrowheads="1"/>
          </p:cNvPicPr>
          <p:nvPr/>
        </p:nvPicPr>
        <p:blipFill rotWithShape="1">
          <a:blip r:embed="rId2"/>
          <a:srcRect l="20173" r="8217"/>
          <a:stretch/>
        </p:blipFill>
        <p:spPr bwMode="auto">
          <a:xfrm>
            <a:off x="1001465" y="4593172"/>
            <a:ext cx="2850456" cy="2025584"/>
          </a:xfrm>
          <a:prstGeom prst="rect">
            <a:avLst/>
          </a:prstGeom>
          <a:noFill/>
          <a:ln w="25400">
            <a:noFill/>
            <a:miter lim="800000"/>
            <a:headEnd/>
            <a:tailEnd/>
          </a:ln>
        </p:spPr>
      </p:pic>
      <p:pic>
        <p:nvPicPr>
          <p:cNvPr id="9" name="Picture 16">
            <a:extLst>
              <a:ext uri="{FF2B5EF4-FFF2-40B4-BE49-F238E27FC236}">
                <a16:creationId xmlns:a16="http://schemas.microsoft.com/office/drawing/2014/main" id="{B3A45B53-1762-D187-EF4B-AFA111F1EBFD}"/>
              </a:ext>
            </a:extLst>
          </p:cNvPr>
          <p:cNvPicPr>
            <a:picLocks noChangeAspect="1" noChangeArrowheads="1"/>
          </p:cNvPicPr>
          <p:nvPr/>
        </p:nvPicPr>
        <p:blipFill rotWithShape="1">
          <a:blip r:embed="rId3"/>
          <a:srcRect l="13230" r="3225"/>
          <a:stretch/>
        </p:blipFill>
        <p:spPr bwMode="auto">
          <a:xfrm>
            <a:off x="5148064" y="2420888"/>
            <a:ext cx="2850456" cy="2078970"/>
          </a:xfrm>
          <a:prstGeom prst="rect">
            <a:avLst/>
          </a:prstGeom>
          <a:noFill/>
          <a:ln w="25400">
            <a:noFill/>
            <a:miter lim="800000"/>
            <a:headEnd/>
            <a:tailEnd/>
          </a:ln>
        </p:spPr>
      </p:pic>
      <p:pic>
        <p:nvPicPr>
          <p:cNvPr id="5" name="Picture 14">
            <a:extLst>
              <a:ext uri="{FF2B5EF4-FFF2-40B4-BE49-F238E27FC236}">
                <a16:creationId xmlns:a16="http://schemas.microsoft.com/office/drawing/2014/main" id="{7A7B822C-797F-5D4A-96F6-7CE78D986806}"/>
              </a:ext>
            </a:extLst>
          </p:cNvPr>
          <p:cNvPicPr>
            <a:picLocks noChangeAspect="1" noChangeArrowheads="1"/>
          </p:cNvPicPr>
          <p:nvPr/>
        </p:nvPicPr>
        <p:blipFill rotWithShape="1">
          <a:blip r:embed="rId4"/>
          <a:srcRect r="15102"/>
          <a:stretch/>
        </p:blipFill>
        <p:spPr bwMode="auto">
          <a:xfrm>
            <a:off x="1001466" y="2558036"/>
            <a:ext cx="2850456" cy="2035136"/>
          </a:xfrm>
          <a:prstGeom prst="rect">
            <a:avLst/>
          </a:prstGeom>
          <a:noFill/>
          <a:ln w="25400">
            <a:noFill/>
            <a:miter lim="800000"/>
            <a:headEnd/>
            <a:tailEnd/>
          </a:ln>
        </p:spPr>
      </p:pic>
      <p:pic>
        <p:nvPicPr>
          <p:cNvPr id="10" name="Picture 18">
            <a:extLst>
              <a:ext uri="{FF2B5EF4-FFF2-40B4-BE49-F238E27FC236}">
                <a16:creationId xmlns:a16="http://schemas.microsoft.com/office/drawing/2014/main" id="{F39379E5-0AE1-93CC-8729-680CC37066B8}"/>
              </a:ext>
            </a:extLst>
          </p:cNvPr>
          <p:cNvPicPr>
            <a:picLocks noChangeAspect="1" noChangeArrowheads="1"/>
          </p:cNvPicPr>
          <p:nvPr/>
        </p:nvPicPr>
        <p:blipFill rotWithShape="1">
          <a:blip r:embed="rId5"/>
          <a:srcRect l="12083" r="22335"/>
          <a:stretch/>
        </p:blipFill>
        <p:spPr bwMode="auto">
          <a:xfrm>
            <a:off x="5148064" y="4593172"/>
            <a:ext cx="2850456" cy="2035136"/>
          </a:xfrm>
          <a:prstGeom prst="rect">
            <a:avLst/>
          </a:prstGeom>
          <a:noFill/>
          <a:ln w="25400">
            <a:noFill/>
            <a:miter lim="800000"/>
            <a:headEnd/>
            <a:tailEnd/>
          </a:ln>
        </p:spPr>
      </p:pic>
    </p:spTree>
    <p:extLst>
      <p:ext uri="{BB962C8B-B14F-4D97-AF65-F5344CB8AC3E}">
        <p14:creationId xmlns:p14="http://schemas.microsoft.com/office/powerpoint/2010/main" val="66073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08DF-3FA4-1666-82F9-30ACE5B74FE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8BC1D2A-E2B4-1A52-DA24-3611F41F1342}"/>
              </a:ext>
            </a:extLst>
          </p:cNvPr>
          <p:cNvSpPr>
            <a:spLocks noGrp="1"/>
          </p:cNvSpPr>
          <p:nvPr>
            <p:ph type="title"/>
          </p:nvPr>
        </p:nvSpPr>
        <p:spPr>
          <a:xfrm>
            <a:off x="251520" y="108743"/>
            <a:ext cx="7920880" cy="555376"/>
          </a:xfrm>
        </p:spPr>
        <p:txBody>
          <a:bodyPr>
            <a:normAutofit fontScale="90000"/>
          </a:bodyPr>
          <a:lstStyle/>
          <a:p>
            <a:r>
              <a:rPr kumimoji="1" lang="en-US" altLang="ja-JP" dirty="0"/>
              <a:t>1</a:t>
            </a:r>
            <a:r>
              <a:rPr kumimoji="1" lang="ja-JP" altLang="en-US" dirty="0"/>
              <a:t>．県内の主な取組　</a:t>
            </a:r>
            <a:r>
              <a:rPr kumimoji="1" lang="en-US" altLang="ja-JP" dirty="0"/>
              <a:t>(1)</a:t>
            </a:r>
            <a:r>
              <a:rPr kumimoji="1" lang="ja-JP" altLang="en-US" dirty="0"/>
              <a:t>回収処理　　①沖縄県・市町村による取組</a:t>
            </a:r>
            <a:r>
              <a:rPr kumimoji="1" lang="en-US" altLang="ja-JP" dirty="0"/>
              <a:t>-2</a:t>
            </a:r>
            <a:endParaRPr kumimoji="1" lang="ja-JP" altLang="en-US" dirty="0"/>
          </a:p>
        </p:txBody>
      </p:sp>
      <p:sp>
        <p:nvSpPr>
          <p:cNvPr id="4" name="コンテンツ プレースホルダー 1">
            <a:extLst>
              <a:ext uri="{FF2B5EF4-FFF2-40B4-BE49-F238E27FC236}">
                <a16:creationId xmlns:a16="http://schemas.microsoft.com/office/drawing/2014/main" id="{684EBB61-6D00-4133-03AB-20564CC2953D}"/>
              </a:ext>
            </a:extLst>
          </p:cNvPr>
          <p:cNvSpPr txBox="1">
            <a:spLocks/>
          </p:cNvSpPr>
          <p:nvPr/>
        </p:nvSpPr>
        <p:spPr>
          <a:xfrm>
            <a:off x="-36512" y="692696"/>
            <a:ext cx="4608512"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t>【</a:t>
            </a:r>
            <a:r>
              <a:rPr lang="ja-JP" altLang="en-US" sz="1400" dirty="0"/>
              <a:t>近年の沖縄県及び市町村事業による回収処理実績</a:t>
            </a:r>
            <a:r>
              <a:rPr lang="en-US" altLang="ja-JP" sz="1400" dirty="0"/>
              <a:t>】</a:t>
            </a:r>
          </a:p>
        </p:txBody>
      </p:sp>
      <p:graphicFrame>
        <p:nvGraphicFramePr>
          <p:cNvPr id="11" name="表 10">
            <a:extLst>
              <a:ext uri="{FF2B5EF4-FFF2-40B4-BE49-F238E27FC236}">
                <a16:creationId xmlns:a16="http://schemas.microsoft.com/office/drawing/2014/main" id="{6D826ACB-AAE6-DD3F-4847-599ADE1F589A}"/>
              </a:ext>
            </a:extLst>
          </p:cNvPr>
          <p:cNvGraphicFramePr>
            <a:graphicFrameLocks noGrp="1"/>
          </p:cNvGraphicFramePr>
          <p:nvPr>
            <p:extLst>
              <p:ext uri="{D42A27DB-BD31-4B8C-83A1-F6EECF244321}">
                <p14:modId xmlns:p14="http://schemas.microsoft.com/office/powerpoint/2010/main" val="2705469619"/>
              </p:ext>
            </p:extLst>
          </p:nvPr>
        </p:nvGraphicFramePr>
        <p:xfrm>
          <a:off x="275878" y="1124744"/>
          <a:ext cx="8544593" cy="2592288"/>
        </p:xfrm>
        <a:graphic>
          <a:graphicData uri="http://schemas.openxmlformats.org/drawingml/2006/table">
            <a:tbl>
              <a:tblPr>
                <a:tableStyleId>{616DA210-FB5B-4158-B5E0-FEB733F419BA}</a:tableStyleId>
              </a:tblPr>
              <a:tblGrid>
                <a:gridCol w="236973">
                  <a:extLst>
                    <a:ext uri="{9D8B030D-6E8A-4147-A177-3AD203B41FA5}">
                      <a16:colId xmlns:a16="http://schemas.microsoft.com/office/drawing/2014/main" val="3066774284"/>
                    </a:ext>
                  </a:extLst>
                </a:gridCol>
                <a:gridCol w="330070">
                  <a:extLst>
                    <a:ext uri="{9D8B030D-6E8A-4147-A177-3AD203B41FA5}">
                      <a16:colId xmlns:a16="http://schemas.microsoft.com/office/drawing/2014/main" val="3425766840"/>
                    </a:ext>
                  </a:extLst>
                </a:gridCol>
                <a:gridCol w="228510">
                  <a:extLst>
                    <a:ext uri="{9D8B030D-6E8A-4147-A177-3AD203B41FA5}">
                      <a16:colId xmlns:a16="http://schemas.microsoft.com/office/drawing/2014/main" val="3514022704"/>
                    </a:ext>
                  </a:extLst>
                </a:gridCol>
                <a:gridCol w="296217">
                  <a:extLst>
                    <a:ext uri="{9D8B030D-6E8A-4147-A177-3AD203B41FA5}">
                      <a16:colId xmlns:a16="http://schemas.microsoft.com/office/drawing/2014/main" val="3068941455"/>
                    </a:ext>
                  </a:extLst>
                </a:gridCol>
                <a:gridCol w="355461">
                  <a:extLst>
                    <a:ext uri="{9D8B030D-6E8A-4147-A177-3AD203B41FA5}">
                      <a16:colId xmlns:a16="http://schemas.microsoft.com/office/drawing/2014/main" val="1225299027"/>
                    </a:ext>
                  </a:extLst>
                </a:gridCol>
                <a:gridCol w="304681">
                  <a:extLst>
                    <a:ext uri="{9D8B030D-6E8A-4147-A177-3AD203B41FA5}">
                      <a16:colId xmlns:a16="http://schemas.microsoft.com/office/drawing/2014/main" val="4186498474"/>
                    </a:ext>
                  </a:extLst>
                </a:gridCol>
                <a:gridCol w="304681">
                  <a:extLst>
                    <a:ext uri="{9D8B030D-6E8A-4147-A177-3AD203B41FA5}">
                      <a16:colId xmlns:a16="http://schemas.microsoft.com/office/drawing/2014/main" val="1781047370"/>
                    </a:ext>
                  </a:extLst>
                </a:gridCol>
                <a:gridCol w="304681">
                  <a:extLst>
                    <a:ext uri="{9D8B030D-6E8A-4147-A177-3AD203B41FA5}">
                      <a16:colId xmlns:a16="http://schemas.microsoft.com/office/drawing/2014/main" val="2054245246"/>
                    </a:ext>
                  </a:extLst>
                </a:gridCol>
                <a:gridCol w="304681">
                  <a:extLst>
                    <a:ext uri="{9D8B030D-6E8A-4147-A177-3AD203B41FA5}">
                      <a16:colId xmlns:a16="http://schemas.microsoft.com/office/drawing/2014/main" val="2392983209"/>
                    </a:ext>
                  </a:extLst>
                </a:gridCol>
                <a:gridCol w="304681">
                  <a:extLst>
                    <a:ext uri="{9D8B030D-6E8A-4147-A177-3AD203B41FA5}">
                      <a16:colId xmlns:a16="http://schemas.microsoft.com/office/drawing/2014/main" val="1414210497"/>
                    </a:ext>
                  </a:extLst>
                </a:gridCol>
                <a:gridCol w="304681">
                  <a:extLst>
                    <a:ext uri="{9D8B030D-6E8A-4147-A177-3AD203B41FA5}">
                      <a16:colId xmlns:a16="http://schemas.microsoft.com/office/drawing/2014/main" val="1559932550"/>
                    </a:ext>
                  </a:extLst>
                </a:gridCol>
                <a:gridCol w="236973">
                  <a:extLst>
                    <a:ext uri="{9D8B030D-6E8A-4147-A177-3AD203B41FA5}">
                      <a16:colId xmlns:a16="http://schemas.microsoft.com/office/drawing/2014/main" val="661869281"/>
                    </a:ext>
                  </a:extLst>
                </a:gridCol>
                <a:gridCol w="296217">
                  <a:extLst>
                    <a:ext uri="{9D8B030D-6E8A-4147-A177-3AD203B41FA5}">
                      <a16:colId xmlns:a16="http://schemas.microsoft.com/office/drawing/2014/main" val="858212168"/>
                    </a:ext>
                  </a:extLst>
                </a:gridCol>
                <a:gridCol w="296217">
                  <a:extLst>
                    <a:ext uri="{9D8B030D-6E8A-4147-A177-3AD203B41FA5}">
                      <a16:colId xmlns:a16="http://schemas.microsoft.com/office/drawing/2014/main" val="2727301957"/>
                    </a:ext>
                  </a:extLst>
                </a:gridCol>
                <a:gridCol w="236973">
                  <a:extLst>
                    <a:ext uri="{9D8B030D-6E8A-4147-A177-3AD203B41FA5}">
                      <a16:colId xmlns:a16="http://schemas.microsoft.com/office/drawing/2014/main" val="1451643646"/>
                    </a:ext>
                  </a:extLst>
                </a:gridCol>
                <a:gridCol w="296217">
                  <a:extLst>
                    <a:ext uri="{9D8B030D-6E8A-4147-A177-3AD203B41FA5}">
                      <a16:colId xmlns:a16="http://schemas.microsoft.com/office/drawing/2014/main" val="4115887233"/>
                    </a:ext>
                  </a:extLst>
                </a:gridCol>
                <a:gridCol w="296217">
                  <a:extLst>
                    <a:ext uri="{9D8B030D-6E8A-4147-A177-3AD203B41FA5}">
                      <a16:colId xmlns:a16="http://schemas.microsoft.com/office/drawing/2014/main" val="3820664586"/>
                    </a:ext>
                  </a:extLst>
                </a:gridCol>
                <a:gridCol w="236973">
                  <a:extLst>
                    <a:ext uri="{9D8B030D-6E8A-4147-A177-3AD203B41FA5}">
                      <a16:colId xmlns:a16="http://schemas.microsoft.com/office/drawing/2014/main" val="2526403189"/>
                    </a:ext>
                  </a:extLst>
                </a:gridCol>
                <a:gridCol w="296217">
                  <a:extLst>
                    <a:ext uri="{9D8B030D-6E8A-4147-A177-3AD203B41FA5}">
                      <a16:colId xmlns:a16="http://schemas.microsoft.com/office/drawing/2014/main" val="2406743371"/>
                    </a:ext>
                  </a:extLst>
                </a:gridCol>
                <a:gridCol w="296217">
                  <a:extLst>
                    <a:ext uri="{9D8B030D-6E8A-4147-A177-3AD203B41FA5}">
                      <a16:colId xmlns:a16="http://schemas.microsoft.com/office/drawing/2014/main" val="3750866053"/>
                    </a:ext>
                  </a:extLst>
                </a:gridCol>
                <a:gridCol w="236973">
                  <a:extLst>
                    <a:ext uri="{9D8B030D-6E8A-4147-A177-3AD203B41FA5}">
                      <a16:colId xmlns:a16="http://schemas.microsoft.com/office/drawing/2014/main" val="460575081"/>
                    </a:ext>
                  </a:extLst>
                </a:gridCol>
                <a:gridCol w="296217">
                  <a:extLst>
                    <a:ext uri="{9D8B030D-6E8A-4147-A177-3AD203B41FA5}">
                      <a16:colId xmlns:a16="http://schemas.microsoft.com/office/drawing/2014/main" val="4158761484"/>
                    </a:ext>
                  </a:extLst>
                </a:gridCol>
                <a:gridCol w="296217">
                  <a:extLst>
                    <a:ext uri="{9D8B030D-6E8A-4147-A177-3AD203B41FA5}">
                      <a16:colId xmlns:a16="http://schemas.microsoft.com/office/drawing/2014/main" val="3903229579"/>
                    </a:ext>
                  </a:extLst>
                </a:gridCol>
                <a:gridCol w="236973">
                  <a:extLst>
                    <a:ext uri="{9D8B030D-6E8A-4147-A177-3AD203B41FA5}">
                      <a16:colId xmlns:a16="http://schemas.microsoft.com/office/drawing/2014/main" val="3345998567"/>
                    </a:ext>
                  </a:extLst>
                </a:gridCol>
                <a:gridCol w="296217">
                  <a:extLst>
                    <a:ext uri="{9D8B030D-6E8A-4147-A177-3AD203B41FA5}">
                      <a16:colId xmlns:a16="http://schemas.microsoft.com/office/drawing/2014/main" val="1458042963"/>
                    </a:ext>
                  </a:extLst>
                </a:gridCol>
                <a:gridCol w="296217">
                  <a:extLst>
                    <a:ext uri="{9D8B030D-6E8A-4147-A177-3AD203B41FA5}">
                      <a16:colId xmlns:a16="http://schemas.microsoft.com/office/drawing/2014/main" val="180980329"/>
                    </a:ext>
                  </a:extLst>
                </a:gridCol>
                <a:gridCol w="236973">
                  <a:extLst>
                    <a:ext uri="{9D8B030D-6E8A-4147-A177-3AD203B41FA5}">
                      <a16:colId xmlns:a16="http://schemas.microsoft.com/office/drawing/2014/main" val="551899503"/>
                    </a:ext>
                  </a:extLst>
                </a:gridCol>
                <a:gridCol w="296217">
                  <a:extLst>
                    <a:ext uri="{9D8B030D-6E8A-4147-A177-3AD203B41FA5}">
                      <a16:colId xmlns:a16="http://schemas.microsoft.com/office/drawing/2014/main" val="251498810"/>
                    </a:ext>
                  </a:extLst>
                </a:gridCol>
                <a:gridCol w="296217">
                  <a:extLst>
                    <a:ext uri="{9D8B030D-6E8A-4147-A177-3AD203B41FA5}">
                      <a16:colId xmlns:a16="http://schemas.microsoft.com/office/drawing/2014/main" val="3174815024"/>
                    </a:ext>
                  </a:extLst>
                </a:gridCol>
                <a:gridCol w="292834">
                  <a:extLst>
                    <a:ext uri="{9D8B030D-6E8A-4147-A177-3AD203B41FA5}">
                      <a16:colId xmlns:a16="http://schemas.microsoft.com/office/drawing/2014/main" val="1756564634"/>
                    </a:ext>
                  </a:extLst>
                </a:gridCol>
              </a:tblGrid>
              <a:tr h="278604">
                <a:tc rowSpan="2" gridSpan="2">
                  <a:txBody>
                    <a:bodyPr/>
                    <a:lstStyle/>
                    <a:p>
                      <a:pPr algn="ctr" fontAlgn="ctr"/>
                      <a:r>
                        <a:rPr lang="ja-JP" altLang="en-US" sz="700" u="none" strike="noStrike" dirty="0">
                          <a:effectLst/>
                        </a:rPr>
                        <a:t>地域</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rowSpan="2" hMerge="1">
                  <a:txBody>
                    <a:bodyPr/>
                    <a:lstStyle/>
                    <a:p>
                      <a:endParaRPr kumimoji="1" lang="ja-JP" altLang="en-US"/>
                    </a:p>
                  </a:txBody>
                  <a:tcPr/>
                </a:tc>
                <a:tc rowSpan="2">
                  <a:txBody>
                    <a:bodyPr/>
                    <a:lstStyle/>
                    <a:p>
                      <a:pPr algn="ctr" fontAlgn="ctr"/>
                      <a:r>
                        <a:rPr lang="zh-CN" altLang="en-US" sz="700" u="none" strike="noStrike" dirty="0">
                          <a:effectLst/>
                        </a:rPr>
                        <a:t>重点対策</a:t>
                      </a:r>
                      <a:br>
                        <a:rPr lang="zh-CN" altLang="en-US" sz="700" u="none" strike="noStrike" dirty="0">
                          <a:effectLst/>
                        </a:rPr>
                      </a:br>
                      <a:r>
                        <a:rPr lang="zh-CN" altLang="en-US" sz="700" u="none" strike="noStrike" dirty="0">
                          <a:effectLst/>
                        </a:rPr>
                        <a:t>区域数</a:t>
                      </a:r>
                      <a:endPar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gridSpan="3">
                  <a:txBody>
                    <a:bodyPr/>
                    <a:lstStyle/>
                    <a:p>
                      <a:pPr algn="ctr" fontAlgn="ctr"/>
                      <a:r>
                        <a:rPr lang="en-US" sz="800" u="none" strike="noStrike" dirty="0">
                          <a:effectLst/>
                        </a:rPr>
                        <a:t>H28～R</a:t>
                      </a:r>
                      <a:r>
                        <a:rPr lang="en-US" altLang="ja-JP" sz="800" u="none" strike="noStrike" dirty="0">
                          <a:effectLst/>
                        </a:rPr>
                        <a:t>5</a:t>
                      </a:r>
                      <a:r>
                        <a:rPr lang="ja-JP" altLang="en-US" sz="800" u="none" strike="noStrike" dirty="0">
                          <a:effectLst/>
                        </a:rPr>
                        <a:t>合計実績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R５</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R４</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R３</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R２</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R１</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H30</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H29</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H28</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07348292"/>
                  </a:ext>
                </a:extLst>
              </a:tr>
              <a:tr h="369468">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m2）</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m2）</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extLst>
                  <a:ext uri="{0D108BD9-81ED-4DB2-BD59-A6C34878D82A}">
                    <a16:rowId xmlns:a16="http://schemas.microsoft.com/office/drawing/2014/main" val="3763860526"/>
                  </a:ext>
                </a:extLst>
              </a:tr>
              <a:tr h="355665">
                <a:tc rowSpan="3">
                  <a:txBody>
                    <a:bodyPr/>
                    <a:lstStyle/>
                    <a:p>
                      <a:pPr algn="ctr" fontAlgn="ctr"/>
                      <a:r>
                        <a:rPr lang="ja-JP" altLang="en-US" sz="700" u="none" strike="noStrike">
                          <a:effectLst/>
                        </a:rPr>
                        <a:t>本島及び周辺離島</a:t>
                      </a: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vert="eaVert" anchor="ctr">
                    <a:solidFill>
                      <a:schemeClr val="bg1"/>
                    </a:solidFill>
                  </a:tcPr>
                </a:tc>
                <a:tc>
                  <a:txBody>
                    <a:bodyPr/>
                    <a:lstStyle/>
                    <a:p>
                      <a:pPr algn="ctr" fontAlgn="ctr"/>
                      <a:r>
                        <a:rPr lang="ja-JP" altLang="en-US" sz="700" u="none" strike="noStrike" dirty="0">
                          <a:effectLst/>
                        </a:rPr>
                        <a:t>北部</a:t>
                      </a:r>
                      <a:endParaRPr lang="en-US" altLang="ja-JP" sz="700" u="none" strike="noStrike" dirty="0">
                        <a:effectLst/>
                      </a:endParaRPr>
                    </a:p>
                    <a:p>
                      <a:pPr algn="ctr" fontAlgn="ctr"/>
                      <a:r>
                        <a:rPr lang="ja-JP" altLang="en-US" sz="700" u="none" strike="noStrike" dirty="0">
                          <a:effectLst/>
                        </a:rPr>
                        <a:t>地域</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991</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7,860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18</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155</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1,253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175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1,307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233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1,220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1062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65 </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698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1,074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107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913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16</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333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2316482793"/>
                  </a:ext>
                </a:extLst>
              </a:tr>
              <a:tr h="355665">
                <a:tc vMerge="1">
                  <a:txBody>
                    <a:bodyPr/>
                    <a:lstStyle/>
                    <a:p>
                      <a:endParaRPr kumimoji="1" lang="ja-JP" altLang="en-US"/>
                    </a:p>
                  </a:txBody>
                  <a:tcPr/>
                </a:tc>
                <a:tc>
                  <a:txBody>
                    <a:bodyPr/>
                    <a:lstStyle/>
                    <a:p>
                      <a:pPr algn="ctr" fontAlgn="ctr"/>
                      <a:r>
                        <a:rPr lang="ja-JP" altLang="en-US" sz="700" u="none" strike="noStrike" dirty="0">
                          <a:effectLst/>
                        </a:rPr>
                        <a:t>中部</a:t>
                      </a:r>
                      <a:endParaRPr lang="en-US" altLang="ja-JP" sz="700" u="none" strike="noStrike" dirty="0">
                        <a:effectLst/>
                      </a:endParaRPr>
                    </a:p>
                    <a:p>
                      <a:pPr algn="ctr" fontAlgn="ctr"/>
                      <a:r>
                        <a:rPr lang="ja-JP" altLang="en-US" sz="700" u="none" strike="noStrike" dirty="0">
                          <a:effectLst/>
                        </a:rPr>
                        <a:t>地域</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268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8</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63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61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3</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2719643826"/>
                  </a:ext>
                </a:extLst>
              </a:tr>
              <a:tr h="355665">
                <a:tc vMerge="1">
                  <a:txBody>
                    <a:bodyPr/>
                    <a:lstStyle/>
                    <a:p>
                      <a:endParaRPr kumimoji="1" lang="ja-JP" altLang="en-US"/>
                    </a:p>
                  </a:txBody>
                  <a:tcPr/>
                </a:tc>
                <a:tc>
                  <a:txBody>
                    <a:bodyPr/>
                    <a:lstStyle/>
                    <a:p>
                      <a:pPr algn="ctr" fontAlgn="ctr"/>
                      <a:r>
                        <a:rPr lang="ja-JP" altLang="en-US" sz="700" u="none" strike="noStrike" dirty="0">
                          <a:effectLst/>
                        </a:rPr>
                        <a:t>南部</a:t>
                      </a:r>
                      <a:endParaRPr lang="en-US" altLang="ja-JP" sz="700" u="none" strike="noStrike" dirty="0">
                        <a:effectLst/>
                      </a:endParaRPr>
                    </a:p>
                    <a:p>
                      <a:pPr algn="ctr" fontAlgn="ctr"/>
                      <a:r>
                        <a:rPr lang="ja-JP" altLang="en-US" sz="700" u="none" strike="noStrike" dirty="0">
                          <a:effectLst/>
                        </a:rPr>
                        <a:t>地域</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308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3,075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681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15</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688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35 </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326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467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31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389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271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16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181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3974717090"/>
                  </a:ext>
                </a:extLst>
              </a:tr>
              <a:tr h="301157">
                <a:tc gridSpan="2">
                  <a:txBody>
                    <a:bodyPr/>
                    <a:lstStyle/>
                    <a:p>
                      <a:pPr algn="ctr" fontAlgn="ctr"/>
                      <a:r>
                        <a:rPr lang="zh-TW" altLang="en-US" sz="700" u="none" strike="noStrike" dirty="0">
                          <a:effectLst/>
                        </a:rPr>
                        <a:t>宮古諸島</a:t>
                      </a:r>
                      <a:endParaRPr lang="en-US" altLang="zh-TW" sz="700" u="none" strike="noStrike" dirty="0">
                        <a:effectLst/>
                      </a:endParaRPr>
                    </a:p>
                    <a:p>
                      <a:pPr algn="ctr" fontAlgn="ctr"/>
                      <a:r>
                        <a:rPr lang="zh-TW" altLang="en-US" sz="700" u="none" strike="noStrike" dirty="0">
                          <a:effectLst/>
                        </a:rPr>
                        <a:t>地域</a:t>
                      </a:r>
                      <a:endPar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hMerge="1">
                  <a:txBody>
                    <a:bodyPr/>
                    <a:lstStyle/>
                    <a:p>
                      <a:endParaRPr kumimoji="1" lang="ja-JP" altLang="en-US"/>
                    </a:p>
                  </a:txBody>
                  <a:tcPr/>
                </a:tc>
                <a:tc>
                  <a:txBody>
                    <a:bodyPr/>
                    <a:lstStyle/>
                    <a:p>
                      <a:pPr algn="ctr" fontAlgn="ctr"/>
                      <a:r>
                        <a:rPr lang="en-US" altLang="ja-JP" sz="700" u="none" strike="noStrike">
                          <a:effectLst/>
                        </a:rPr>
                        <a:t>14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856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4,796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118</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835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12</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702</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158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1,000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61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561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86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498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320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936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775733560"/>
                  </a:ext>
                </a:extLst>
              </a:tr>
              <a:tr h="288032">
                <a:tc gridSpan="2">
                  <a:txBody>
                    <a:bodyPr/>
                    <a:lstStyle/>
                    <a:p>
                      <a:pPr algn="ctr" fontAlgn="ctr"/>
                      <a:r>
                        <a:rPr lang="zh-TW" altLang="en-US" sz="700" u="none" strike="noStrike" dirty="0">
                          <a:effectLst/>
                        </a:rPr>
                        <a:t>八重山諸島</a:t>
                      </a:r>
                      <a:endParaRPr lang="en-US" altLang="zh-TW" sz="700" u="none" strike="noStrike" dirty="0">
                        <a:effectLst/>
                      </a:endParaRPr>
                    </a:p>
                    <a:p>
                      <a:pPr algn="ctr" fontAlgn="ctr"/>
                      <a:r>
                        <a:rPr lang="zh-TW" altLang="en-US" sz="700" u="none" strike="noStrike" dirty="0">
                          <a:effectLst/>
                        </a:rPr>
                        <a:t>地域</a:t>
                      </a:r>
                      <a:endPar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hMerge="1">
                  <a:txBody>
                    <a:bodyPr/>
                    <a:lstStyle/>
                    <a:p>
                      <a:endParaRPr kumimoji="1" lang="ja-JP" altLang="en-US"/>
                    </a:p>
                  </a:txBody>
                  <a:tcPr/>
                </a:tc>
                <a:tc>
                  <a:txBody>
                    <a:bodyPr/>
                    <a:lstStyle/>
                    <a:p>
                      <a:pPr algn="ctr" fontAlgn="ctr"/>
                      <a:r>
                        <a:rPr lang="en-US" altLang="ja-JP" sz="700" u="none" strike="noStrike">
                          <a:effectLst/>
                        </a:rPr>
                        <a:t>19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1,328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13,836</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2,252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2,348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116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1,415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312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2902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1,398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143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1,201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407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1,270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1,049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3561860849"/>
                  </a:ext>
                </a:extLst>
              </a:tr>
              <a:tr h="288032">
                <a:tc gridSpan="2">
                  <a:txBody>
                    <a:bodyPr/>
                    <a:lstStyle/>
                    <a:p>
                      <a:pPr algn="ctr" fontAlgn="ctr"/>
                      <a:r>
                        <a:rPr lang="ja-JP" altLang="en-US" sz="700" u="none" strike="noStrike">
                          <a:effectLst/>
                        </a:rPr>
                        <a:t>全地域合計</a:t>
                      </a: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hMerge="1">
                  <a:txBody>
                    <a:bodyPr/>
                    <a:lstStyle/>
                    <a:p>
                      <a:endParaRPr kumimoji="1" lang="ja-JP" altLang="en-US"/>
                    </a:p>
                  </a:txBody>
                  <a:tcPr/>
                </a:tc>
                <a:tc>
                  <a:txBody>
                    <a:bodyPr/>
                    <a:lstStyle/>
                    <a:p>
                      <a:pPr algn="ctr" fontAlgn="ctr"/>
                      <a:r>
                        <a:rPr lang="en-US" altLang="ja-JP" sz="700" u="none" strike="noStrike">
                          <a:effectLst/>
                        </a:rPr>
                        <a:t>91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3,517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29,835</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471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5,099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432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5,095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550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4,024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535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5,053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273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2,983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596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3,483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527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2,374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1,724</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3902512302"/>
                  </a:ext>
                </a:extLst>
              </a:tr>
            </a:tbl>
          </a:graphicData>
        </a:graphic>
      </p:graphicFrame>
      <p:sp>
        <p:nvSpPr>
          <p:cNvPr id="12" name="コンテンツ プレースホルダー 1">
            <a:extLst>
              <a:ext uri="{FF2B5EF4-FFF2-40B4-BE49-F238E27FC236}">
                <a16:creationId xmlns:a16="http://schemas.microsoft.com/office/drawing/2014/main" id="{CAE6B754-4BE3-16F9-9755-98B41B511536}"/>
              </a:ext>
            </a:extLst>
          </p:cNvPr>
          <p:cNvSpPr txBox="1">
            <a:spLocks/>
          </p:cNvSpPr>
          <p:nvPr/>
        </p:nvSpPr>
        <p:spPr>
          <a:xfrm>
            <a:off x="22870" y="6261565"/>
            <a:ext cx="8869610" cy="557758"/>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800" b="1" u="sng" dirty="0"/>
              <a:t>※</a:t>
            </a:r>
            <a:r>
              <a:rPr lang="ja-JP" altLang="en-US" sz="800" b="1" u="sng" dirty="0"/>
              <a:t>国の補助金を活用した事業実績のみを記載しており、全ての取組による回収処理実績が網羅されているものではありません。</a:t>
            </a:r>
            <a:endParaRPr lang="en-US" altLang="ja-JP" sz="800" b="1" u="sng" dirty="0"/>
          </a:p>
          <a:p>
            <a:pPr marL="0" indent="0">
              <a:buFont typeface="Arial" panose="020B0604020202020204" pitchFamily="34" charset="0"/>
              <a:buNone/>
            </a:pPr>
            <a:r>
              <a:rPr lang="ja-JP" altLang="en-US" sz="800" dirty="0"/>
              <a:t>注</a:t>
            </a:r>
            <a:r>
              <a:rPr lang="en-US" altLang="ja-JP" sz="800" dirty="0"/>
              <a:t>1</a:t>
            </a:r>
            <a:r>
              <a:rPr lang="ja-JP" altLang="en-US" sz="800" dirty="0"/>
              <a:t>）小数点等の関係上、合計値は一致しない。注</a:t>
            </a:r>
            <a:r>
              <a:rPr lang="en-US" altLang="ja-JP" sz="800" dirty="0"/>
              <a:t>2</a:t>
            </a:r>
            <a:r>
              <a:rPr lang="ja-JP" altLang="en-US" sz="800" dirty="0"/>
              <a:t>）表は「廃棄物対策の概要（令和７年３月版）」より抜粋（</a:t>
            </a:r>
            <a:r>
              <a:rPr lang="en-US" altLang="ja-JP" sz="800" dirty="0"/>
              <a:t>https://www.pref.okinawa.lg.jp/kurashikankyo/gomirecycle/1004132/1022345/index.html</a:t>
            </a:r>
            <a:r>
              <a:rPr lang="ja-JP" altLang="en-US" sz="800" dirty="0"/>
              <a:t>）</a:t>
            </a:r>
            <a:endParaRPr lang="en-US" altLang="ja-JP" sz="800" dirty="0"/>
          </a:p>
        </p:txBody>
      </p:sp>
      <p:graphicFrame>
        <p:nvGraphicFramePr>
          <p:cNvPr id="2" name="グラフ 1">
            <a:extLst>
              <a:ext uri="{FF2B5EF4-FFF2-40B4-BE49-F238E27FC236}">
                <a16:creationId xmlns:a16="http://schemas.microsoft.com/office/drawing/2014/main" id="{07B39CD3-6F33-906B-1C60-C1741329A1CB}"/>
              </a:ext>
            </a:extLst>
          </p:cNvPr>
          <p:cNvGraphicFramePr>
            <a:graphicFrameLocks/>
          </p:cNvGraphicFramePr>
          <p:nvPr>
            <p:extLst>
              <p:ext uri="{D42A27DB-BD31-4B8C-83A1-F6EECF244321}">
                <p14:modId xmlns:p14="http://schemas.microsoft.com/office/powerpoint/2010/main" val="2639711861"/>
              </p:ext>
            </p:extLst>
          </p:nvPr>
        </p:nvGraphicFramePr>
        <p:xfrm>
          <a:off x="971600" y="3669276"/>
          <a:ext cx="7344816" cy="2712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966670"/>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Props1.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7D9400-7CE2-4B82-97AA-4A7A87C31B82}">
  <ds:schemaRefs>
    <ds:schemaRef ds:uri="http://schemas.microsoft.com/sharepoint/v3/contenttype/forms"/>
  </ds:schemaRefs>
</ds:datastoreItem>
</file>

<file path=customXml/itemProps3.xml><?xml version="1.0" encoding="utf-8"?>
<ds:datastoreItem xmlns:ds="http://schemas.openxmlformats.org/officeDocument/2006/customXml" ds:itemID="{3AA4C342-6FBF-4471-A637-7A2DA3118B39}">
  <ds:schemaRefs>
    <ds:schemaRef ds:uri="6aecc0f6-6965-4c9a-9684-3cce16fb9369"/>
    <ds:schemaRef ds:uri="ab20362b-aaee-4290-afbe-cb28d1a63eb4"/>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5090</TotalTime>
  <Words>5157</Words>
  <Application>Microsoft Office PowerPoint</Application>
  <PresentationFormat>画面に合わせる (4:3)</PresentationFormat>
  <Paragraphs>506</Paragraphs>
  <Slides>17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17</vt:i4>
      </vt:variant>
    </vt:vector>
  </HeadingPairs>
  <TitlesOfParts>
    <vt:vector size="28" baseType="lpstr">
      <vt:lpstr>BIZ UDPゴシック</vt:lpstr>
      <vt:lpstr>BIZ UDPゴシック</vt:lpstr>
      <vt:lpstr>BIZ UDゴシック</vt:lpstr>
      <vt:lpstr>ＭＳ Ｐゴシック</vt:lpstr>
      <vt:lpstr>メイリオ</vt:lpstr>
      <vt:lpstr>游明朝</vt:lpstr>
      <vt:lpstr>Arial</vt:lpstr>
      <vt:lpstr>Calibri</vt:lpstr>
      <vt:lpstr>Segoe UI</vt:lpstr>
      <vt:lpstr>3_Office ​​テーマ</vt:lpstr>
      <vt:lpstr>3_Office ​​テーマ</vt:lpstr>
      <vt:lpstr>海洋ごみの普及啓発・環境教育、海岸清掃活動の実施者が利活用するための教材・啓発用資料</vt:lpstr>
      <vt:lpstr>目次</vt:lpstr>
      <vt:lpstr>本資料の利用にあたって</vt:lpstr>
      <vt:lpstr>本資料の利用にあたって</vt:lpstr>
      <vt:lpstr>1．県内の主な取組　(1) 回収処理　【解説】-1</vt:lpstr>
      <vt:lpstr>1．県内の主な取組　(1) 回収処理　【解説】-2</vt:lpstr>
      <vt:lpstr>1．県内の主な取組　(1) 回収処理　【解説】-3</vt:lpstr>
      <vt:lpstr>1．県内の主な取組　(1)回収処理　　①沖縄県・市町村による取組-1</vt:lpstr>
      <vt:lpstr>1．県内の主な取組　(1)回収処理　　①沖縄県・市町村による取組-2</vt:lpstr>
      <vt:lpstr>1．県内の主な取組　(1)回収処理　　②市町村による清掃活動支援</vt:lpstr>
      <vt:lpstr>1．県内の主な取組　(1)回収処理　　③ボランティア清掃の拡がり</vt:lpstr>
      <vt:lpstr>1．県内の主な取組　(1)回収処理　　④参考資料</vt:lpstr>
      <vt:lpstr>1．県内の主な取組　(2)発生抑制対策　【解説】</vt:lpstr>
      <vt:lpstr>1．県内の主な取組　(2)発生抑制対策　　①沖縄県による取組-1</vt:lpstr>
      <vt:lpstr>1．県内の主な取組　(2)発生抑制対策　　①沖縄県による取組-2</vt:lpstr>
      <vt:lpstr>1．県内の主な取組　(2)発生抑制対策　　①沖縄県による取組-3</vt:lpstr>
      <vt:lpstr>1．県内の主な取組　(2)発生抑制対策　　②市町村による取組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78</cp:revision>
  <cp:lastPrinted>2025-10-15T01:46:29Z</cp:lastPrinted>
  <dcterms:created xsi:type="dcterms:W3CDTF">2023-11-27T08:01:03Z</dcterms:created>
  <dcterms:modified xsi:type="dcterms:W3CDTF">2025-10-21T08:37:38Z</dcterms:modified>
</cp:coreProperties>
</file>