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320" r:id="rId2"/>
    <p:sldId id="319" r:id="rId3"/>
    <p:sldId id="318" r:id="rId4"/>
    <p:sldId id="317" r:id="rId5"/>
    <p:sldId id="316" r:id="rId6"/>
    <p:sldId id="315" r:id="rId7"/>
    <p:sldId id="294" r:id="rId8"/>
    <p:sldId id="295" r:id="rId9"/>
    <p:sldId id="287" r:id="rId10"/>
    <p:sldId id="314" r:id="rId11"/>
    <p:sldId id="298" r:id="rId12"/>
    <p:sldId id="300" r:id="rId13"/>
    <p:sldId id="301" r:id="rId14"/>
  </p:sldIdLst>
  <p:sldSz cx="9144000" cy="6858000" type="screen4x3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66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29" autoAdjust="0"/>
  </p:normalViewPr>
  <p:slideViewPr>
    <p:cSldViewPr>
      <p:cViewPr varScale="1">
        <p:scale>
          <a:sx n="19" d="100"/>
          <a:sy n="19" d="100"/>
        </p:scale>
        <p:origin x="42" y="17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2304"/>
          </a:xfrm>
          <a:prstGeom prst="rect">
            <a:avLst/>
          </a:prstGeom>
        </p:spPr>
        <p:txBody>
          <a:bodyPr vert="horz" lIns="95527" tIns="47764" rIns="95527" bIns="4776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3203" y="0"/>
            <a:ext cx="3079202" cy="512304"/>
          </a:xfrm>
          <a:prstGeom prst="rect">
            <a:avLst/>
          </a:prstGeom>
        </p:spPr>
        <p:txBody>
          <a:bodyPr vert="horz" lIns="95527" tIns="47764" rIns="95527" bIns="47764" rtlCol="0"/>
          <a:lstStyle>
            <a:lvl1pPr algn="r">
              <a:defRPr sz="1300"/>
            </a:lvl1pPr>
          </a:lstStyle>
          <a:p>
            <a:fld id="{BB907C27-2061-467C-9500-DB8D07B0153D}" type="datetimeFigureOut">
              <a:rPr kumimoji="1" lang="ja-JP" altLang="en-US" smtClean="0"/>
              <a:pPr/>
              <a:t>2017/1/16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2309"/>
            <a:ext cx="3079202" cy="512304"/>
          </a:xfrm>
          <a:prstGeom prst="rect">
            <a:avLst/>
          </a:prstGeom>
        </p:spPr>
        <p:txBody>
          <a:bodyPr vert="horz" lIns="95527" tIns="47764" rIns="95527" bIns="4776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3203" y="9722309"/>
            <a:ext cx="3079202" cy="512304"/>
          </a:xfrm>
          <a:prstGeom prst="rect">
            <a:avLst/>
          </a:prstGeom>
        </p:spPr>
        <p:txBody>
          <a:bodyPr vert="horz" lIns="95527" tIns="47764" rIns="95527" bIns="47764" rtlCol="0" anchor="b"/>
          <a:lstStyle>
            <a:lvl1pPr algn="r">
              <a:defRPr sz="1300"/>
            </a:lvl1pPr>
          </a:lstStyle>
          <a:p>
            <a:fld id="{F1D3A1B3-0C34-42EC-B7CC-B1AF1A14639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572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5EF2-84FC-4F45-A939-F435F2CF76D2}" type="datetimeFigureOut">
              <a:rPr kumimoji="1" lang="ja-JP" altLang="en-US" smtClean="0"/>
              <a:pPr/>
              <a:t>2017/1/16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1DB-6E88-4795-B6C5-85DF1BE3D5B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5EF2-84FC-4F45-A939-F435F2CF76D2}" type="datetimeFigureOut">
              <a:rPr kumimoji="1" lang="ja-JP" altLang="en-US" smtClean="0"/>
              <a:pPr/>
              <a:t>2017/1/16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1DB-6E88-4795-B6C5-85DF1BE3D5B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5EF2-84FC-4F45-A939-F435F2CF76D2}" type="datetimeFigureOut">
              <a:rPr kumimoji="1" lang="ja-JP" altLang="en-US" smtClean="0"/>
              <a:pPr/>
              <a:t>2017/1/16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1DB-6E88-4795-B6C5-85DF1BE3D5B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5EF2-84FC-4F45-A939-F435F2CF76D2}" type="datetimeFigureOut">
              <a:rPr kumimoji="1" lang="ja-JP" altLang="en-US" smtClean="0"/>
              <a:pPr/>
              <a:t>2017/1/16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1DB-6E88-4795-B6C5-85DF1BE3D5B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5EF2-84FC-4F45-A939-F435F2CF76D2}" type="datetimeFigureOut">
              <a:rPr kumimoji="1" lang="ja-JP" altLang="en-US" smtClean="0"/>
              <a:pPr/>
              <a:t>2017/1/16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1DB-6E88-4795-B6C5-85DF1BE3D5B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5EF2-84FC-4F45-A939-F435F2CF76D2}" type="datetimeFigureOut">
              <a:rPr kumimoji="1" lang="ja-JP" altLang="en-US" smtClean="0"/>
              <a:pPr/>
              <a:t>2017/1/16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1DB-6E88-4795-B6C5-85DF1BE3D5B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5EF2-84FC-4F45-A939-F435F2CF76D2}" type="datetimeFigureOut">
              <a:rPr kumimoji="1" lang="ja-JP" altLang="en-US" smtClean="0"/>
              <a:pPr/>
              <a:t>2017/1/16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1DB-6E88-4795-B6C5-85DF1BE3D5B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5EF2-84FC-4F45-A939-F435F2CF76D2}" type="datetimeFigureOut">
              <a:rPr kumimoji="1" lang="ja-JP" altLang="en-US" smtClean="0"/>
              <a:pPr/>
              <a:t>2017/1/16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1DB-6E88-4795-B6C5-85DF1BE3D5B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5EF2-84FC-4F45-A939-F435F2CF76D2}" type="datetimeFigureOut">
              <a:rPr kumimoji="1" lang="ja-JP" altLang="en-US" smtClean="0"/>
              <a:pPr/>
              <a:t>2017/1/16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1DB-6E88-4795-B6C5-85DF1BE3D5B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5EF2-84FC-4F45-A939-F435F2CF76D2}" type="datetimeFigureOut">
              <a:rPr kumimoji="1" lang="ja-JP" altLang="en-US" smtClean="0"/>
              <a:pPr/>
              <a:t>2017/1/16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1DB-6E88-4795-B6C5-85DF1BE3D5B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5EF2-84FC-4F45-A939-F435F2CF76D2}" type="datetimeFigureOut">
              <a:rPr kumimoji="1" lang="ja-JP" altLang="en-US" smtClean="0"/>
              <a:pPr/>
              <a:t>2017/1/16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1DB-6E88-4795-B6C5-85DF1BE3D5B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D5EF2-84FC-4F45-A939-F435F2CF76D2}" type="datetimeFigureOut">
              <a:rPr kumimoji="1" lang="ja-JP" altLang="en-US" smtClean="0"/>
              <a:pPr/>
              <a:t>2017/1/16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441DB-6E88-4795-B6C5-85DF1BE3D5B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1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19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gif"/><Relationship Id="rId21" Type="http://schemas.openxmlformats.org/officeDocument/2006/relationships/image" Target="../media/image53.png"/><Relationship Id="rId7" Type="http://schemas.openxmlformats.org/officeDocument/2006/relationships/image" Target="../media/image39.jpe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.jpe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11" Type="http://schemas.openxmlformats.org/officeDocument/2006/relationships/image" Target="../media/image43.gif"/><Relationship Id="rId24" Type="http://schemas.openxmlformats.org/officeDocument/2006/relationships/image" Target="../media/image19.png"/><Relationship Id="rId5" Type="http://schemas.openxmlformats.org/officeDocument/2006/relationships/image" Target="../media/image37.jpe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10" Type="http://schemas.openxmlformats.org/officeDocument/2006/relationships/image" Target="../media/image42.jpeg"/><Relationship Id="rId19" Type="http://schemas.openxmlformats.org/officeDocument/2006/relationships/image" Target="../media/image51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png"/><Relationship Id="rId22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59.gif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en-US" altLang="ja-JP" smtClean="0">
                <a:latin typeface="HGS創英角ﾎﾟｯﾌﾟ体" pitchFamily="50" charset="-128"/>
                <a:ea typeface="HGS創英角ﾎﾟｯﾌﾟ体" pitchFamily="50" charset="-128"/>
              </a:rPr>
              <a:t>1-4</a:t>
            </a:r>
            <a:r>
              <a:rPr kumimoji="1" lang="ja-JP" altLang="en-US" smtClean="0">
                <a:latin typeface="HGS創英角ﾎﾟｯﾌﾟ体" pitchFamily="50" charset="-128"/>
                <a:ea typeface="HGS創英角ﾎﾟｯﾌﾟ体" pitchFamily="50" charset="-128"/>
              </a:rPr>
              <a:t>・お金の大切さを知ろう！</a:t>
            </a:r>
            <a:endParaRPr kumimoji="1" lang="ja-JP" altLang="en-US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5122" name="Picture 2" descr="E:\パワーポイント\job_sekitan_hor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57192"/>
            <a:ext cx="1561035" cy="1596966"/>
          </a:xfrm>
          <a:prstGeom prst="rect">
            <a:avLst/>
          </a:prstGeom>
          <a:noFill/>
        </p:spPr>
      </p:pic>
      <p:pic>
        <p:nvPicPr>
          <p:cNvPr id="5123" name="Picture 3" descr="E:\パワーポイント\job_chef_wom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5" y="3503136"/>
            <a:ext cx="1031788" cy="1438032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304873" y="1412776"/>
            <a:ext cx="85876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smtClean="0">
                <a:latin typeface="HGPｺﾞｼｯｸE" pitchFamily="50" charset="-128"/>
                <a:ea typeface="HGPｺﾞｼｯｸE" pitchFamily="50" charset="-128"/>
              </a:rPr>
              <a:t>私たちは、お父さんやお母さんが働いて得た</a:t>
            </a:r>
            <a:endParaRPr kumimoji="1" lang="en-US" altLang="ja-JP" sz="28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kumimoji="1" lang="ja-JP" altLang="en-US" sz="360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収入</a:t>
            </a:r>
            <a:r>
              <a:rPr kumimoji="1" lang="ja-JP" altLang="en-US" sz="2800" smtClean="0">
                <a:latin typeface="HGPｺﾞｼｯｸE" pitchFamily="50" charset="-128"/>
                <a:ea typeface="HGPｺﾞｼｯｸE" pitchFamily="50" charset="-128"/>
              </a:rPr>
              <a:t>の中から、生活に必要な物を</a:t>
            </a:r>
            <a:r>
              <a:rPr lang="ja-JP" altLang="en-US" sz="2800" smtClean="0">
                <a:latin typeface="HGPｺﾞｼｯｸE" pitchFamily="50" charset="-128"/>
                <a:ea typeface="HGPｺﾞｼｯｸE" pitchFamily="50" charset="-128"/>
              </a:rPr>
              <a:t>買ってくらしています。</a:t>
            </a:r>
            <a:endParaRPr lang="en-US" altLang="ja-JP" sz="28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2800" smtClean="0">
                <a:latin typeface="HGPｺﾞｼｯｸE" pitchFamily="50" charset="-128"/>
                <a:ea typeface="HGPｺﾞｼｯｸE" pitchFamily="50" charset="-128"/>
              </a:rPr>
              <a:t>安心して生活できるように</a:t>
            </a:r>
            <a:endParaRPr lang="en-US" altLang="ja-JP" sz="28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2800" smtClean="0">
                <a:latin typeface="HGPｺﾞｼｯｸE" pitchFamily="50" charset="-128"/>
                <a:ea typeface="HGPｺﾞｼｯｸE" pitchFamily="50" charset="-128"/>
              </a:rPr>
              <a:t>計画を立ててお金を使うことが大切です</a:t>
            </a:r>
            <a:endParaRPr kumimoji="1" lang="ja-JP" altLang="en-US" sz="2800">
              <a:latin typeface="HGPｺﾞｼｯｸE" pitchFamily="50" charset="-128"/>
              <a:ea typeface="HGPｺﾞｼｯｸE" pitchFamily="50" charset="-128"/>
            </a:endParaRPr>
          </a:p>
        </p:txBody>
      </p:sp>
      <p:pic>
        <p:nvPicPr>
          <p:cNvPr id="5124" name="Picture 4" descr="E:\消費者トラブルマニュアル\medical_nurse_pin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0090" y="3524504"/>
            <a:ext cx="845899" cy="1395297"/>
          </a:xfrm>
          <a:prstGeom prst="rect">
            <a:avLst/>
          </a:prstGeom>
          <a:noFill/>
        </p:spPr>
      </p:pic>
      <p:pic>
        <p:nvPicPr>
          <p:cNvPr id="5125" name="Picture 5" descr="E:\消費者トラブルマニュアル\nouka_nougir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0781" y="5358861"/>
            <a:ext cx="872061" cy="1395297"/>
          </a:xfrm>
          <a:prstGeom prst="rect">
            <a:avLst/>
          </a:prstGeom>
          <a:noFill/>
        </p:spPr>
      </p:pic>
      <p:pic>
        <p:nvPicPr>
          <p:cNvPr id="5126" name="Picture 6" descr="E:\消費者トラブルマニュアル\panya_m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1537" y="5358862"/>
            <a:ext cx="894734" cy="1395296"/>
          </a:xfrm>
          <a:prstGeom prst="rect">
            <a:avLst/>
          </a:prstGeom>
          <a:noFill/>
        </p:spPr>
      </p:pic>
      <p:pic>
        <p:nvPicPr>
          <p:cNvPr id="5128" name="Picture 8" descr="E:\消費者トラブルマニュアル\yuubin_haitatsu_bike_ma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32588" y="5440835"/>
            <a:ext cx="1313323" cy="1313323"/>
          </a:xfrm>
          <a:prstGeom prst="rect">
            <a:avLst/>
          </a:prstGeom>
          <a:noFill/>
        </p:spPr>
      </p:pic>
      <p:pic>
        <p:nvPicPr>
          <p:cNvPr id="5129" name="Picture 9" descr="E:\消費者トラブルマニュアル\houmon_shinryou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0879" y="3534969"/>
            <a:ext cx="1395297" cy="1374367"/>
          </a:xfrm>
          <a:prstGeom prst="rect">
            <a:avLst/>
          </a:prstGeom>
          <a:noFill/>
        </p:spPr>
      </p:pic>
      <p:pic>
        <p:nvPicPr>
          <p:cNvPr id="5130" name="Picture 10" descr="E:\消費者トラブルマニュアル\job_daiku_wakamon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6018" y="5358862"/>
            <a:ext cx="1231348" cy="1395296"/>
          </a:xfrm>
          <a:prstGeom prst="rect">
            <a:avLst/>
          </a:prstGeom>
          <a:noFill/>
        </p:spPr>
      </p:pic>
      <p:pic>
        <p:nvPicPr>
          <p:cNvPr id="5131" name="Picture 11" descr="E:\消費者トラブルマニュアル\job_hoken_teache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81067" y="3524504"/>
            <a:ext cx="894734" cy="1395296"/>
          </a:xfrm>
          <a:prstGeom prst="rect">
            <a:avLst/>
          </a:prstGeom>
          <a:noFill/>
        </p:spPr>
      </p:pic>
      <p:pic>
        <p:nvPicPr>
          <p:cNvPr id="5133" name="Picture 13" descr="E:\消費者トラブルマニュアル\job_kyukyutai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95657" y="5358861"/>
            <a:ext cx="776134" cy="1395297"/>
          </a:xfrm>
          <a:prstGeom prst="rect">
            <a:avLst/>
          </a:prstGeom>
          <a:noFill/>
        </p:spPr>
      </p:pic>
      <p:pic>
        <p:nvPicPr>
          <p:cNvPr id="5134" name="Picture 14" descr="E:\消費者トラブルマニュアル\job_maid_meido_kissa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61254" y="3524504"/>
            <a:ext cx="1022056" cy="1395297"/>
          </a:xfrm>
          <a:prstGeom prst="rect">
            <a:avLst/>
          </a:prstGeom>
          <a:noFill/>
        </p:spPr>
      </p:pic>
      <p:pic>
        <p:nvPicPr>
          <p:cNvPr id="5135" name="Picture 15" descr="E:\消費者トラブルマニュアル\job_police_man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45045" y="3524504"/>
            <a:ext cx="899967" cy="1395297"/>
          </a:xfrm>
          <a:prstGeom prst="rect">
            <a:avLst/>
          </a:prstGeom>
          <a:noFill/>
        </p:spPr>
      </p:pic>
      <p:pic>
        <p:nvPicPr>
          <p:cNvPr id="5136" name="Picture 16" descr="E:\消費者トラブルマニュアル\job_police_woman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524504"/>
            <a:ext cx="899967" cy="1395297"/>
          </a:xfrm>
          <a:prstGeom prst="rect">
            <a:avLst/>
          </a:prstGeom>
          <a:noFill/>
        </p:spPr>
      </p:pic>
      <p:grpSp>
        <p:nvGrpSpPr>
          <p:cNvPr id="17" name="グループ化 16"/>
          <p:cNvGrpSpPr/>
          <p:nvPr/>
        </p:nvGrpSpPr>
        <p:grpSpPr>
          <a:xfrm>
            <a:off x="8262804" y="6109911"/>
            <a:ext cx="881196" cy="748089"/>
            <a:chOff x="1314540" y="2636912"/>
            <a:chExt cx="881196" cy="748089"/>
          </a:xfrm>
        </p:grpSpPr>
        <p:pic>
          <p:nvPicPr>
            <p:cNvPr id="18" name="Picture 2" descr="C:\Users\scc12\Desktop\パワーポイント\computer_mouse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331640" y="2636912"/>
              <a:ext cx="713806" cy="601381"/>
            </a:xfrm>
            <a:prstGeom prst="rect">
              <a:avLst/>
            </a:prstGeom>
            <a:noFill/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1314540" y="3131085"/>
              <a:ext cx="88119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smtClean="0">
                  <a:solidFill>
                    <a:srgbClr val="FF00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クリック！</a:t>
              </a:r>
              <a:endParaRPr kumimoji="1" lang="ja-JP" altLang="en-US" sz="105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71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1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0" dur="1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1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0" dur="1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1" dur="1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1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1" dur="1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2" dur="1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1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1" dur="1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1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1" dur="1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2" dur="1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0"/>
                            </p:stCondLst>
                            <p:childTnLst>
                              <p:par>
                                <p:cTn id="1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cc12\Desktop\パワーポイント\bunbougu_kokub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9731"/>
            <a:ext cx="9013576" cy="6438269"/>
          </a:xfrm>
          <a:prstGeom prst="rect">
            <a:avLst/>
          </a:prstGeom>
          <a:noFill/>
        </p:spPr>
      </p:pic>
      <p:grpSp>
        <p:nvGrpSpPr>
          <p:cNvPr id="2" name="グループ化 10"/>
          <p:cNvGrpSpPr/>
          <p:nvPr/>
        </p:nvGrpSpPr>
        <p:grpSpPr>
          <a:xfrm>
            <a:off x="8155300" y="6093296"/>
            <a:ext cx="881196" cy="748089"/>
            <a:chOff x="1314540" y="2636912"/>
            <a:chExt cx="881196" cy="748089"/>
          </a:xfrm>
        </p:grpSpPr>
        <p:pic>
          <p:nvPicPr>
            <p:cNvPr id="12" name="Picture 2" descr="C:\Users\scc12\Desktop\パワーポイント\computer_mous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1640" y="2636912"/>
              <a:ext cx="713806" cy="601381"/>
            </a:xfrm>
            <a:prstGeom prst="rect">
              <a:avLst/>
            </a:prstGeom>
            <a:noFill/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1314540" y="3131085"/>
              <a:ext cx="88119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smtClean="0">
                  <a:solidFill>
                    <a:srgbClr val="FF00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クリック！</a:t>
              </a:r>
              <a:endParaRPr kumimoji="1" lang="ja-JP" altLang="en-US" sz="105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</p:grpSp>
      <p:sp>
        <p:nvSpPr>
          <p:cNvPr id="16" name="タイトル 1"/>
          <p:cNvSpPr>
            <a:spLocks noGrp="1"/>
          </p:cNvSpPr>
          <p:nvPr>
            <p:ph type="title"/>
          </p:nvPr>
        </p:nvSpPr>
        <p:spPr>
          <a:xfrm>
            <a:off x="518864" y="2636912"/>
            <a:ext cx="8229600" cy="1143000"/>
          </a:xfr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kumimoji="1" lang="en-US" altLang="ja-JP" sz="6000" smtClean="0">
                <a:solidFill>
                  <a:schemeClr val="bg1"/>
                </a:solidFill>
                <a:latin typeface="HGS創英角ﾎﾟｯﾌﾟ体" pitchFamily="50" charset="-128"/>
                <a:ea typeface="HGS創英角ﾎﾟｯﾌﾟ体" pitchFamily="50" charset="-128"/>
              </a:rPr>
              <a:t>3</a:t>
            </a:r>
            <a:r>
              <a:rPr kumimoji="1" lang="ja-JP" altLang="en-US" sz="6000" smtClean="0">
                <a:solidFill>
                  <a:schemeClr val="bg1"/>
                </a:solidFill>
                <a:latin typeface="HGS創英角ﾎﾟｯﾌﾟ体" pitchFamily="50" charset="-128"/>
                <a:ea typeface="HGS創英角ﾎﾟｯﾌﾟ体" pitchFamily="50" charset="-128"/>
              </a:rPr>
              <a:t>・食品の選び方</a:t>
            </a:r>
            <a:endParaRPr kumimoji="1" lang="ja-JP" altLang="en-US" sz="6000">
              <a:solidFill>
                <a:schemeClr val="bg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323528" y="1340768"/>
            <a:ext cx="8496944" cy="2088232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691680" y="1340768"/>
            <a:ext cx="5966320" cy="460647"/>
          </a:xfrm>
        </p:spPr>
        <p:txBody>
          <a:bodyPr/>
          <a:lstStyle/>
          <a:p>
            <a:pPr>
              <a:buNone/>
            </a:pPr>
            <a:r>
              <a:rPr kumimoji="1" lang="ja-JP" altLang="en-US" smtClean="0">
                <a:solidFill>
                  <a:schemeClr val="accent6">
                    <a:lumMod val="75000"/>
                  </a:schemeClr>
                </a:solidFill>
              </a:rPr>
              <a:t>食品の選び方のコツを学ぼう！！</a:t>
            </a:r>
            <a:endParaRPr kumimoji="1" lang="ja-JP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en-US" altLang="ja-JP" smtClean="0">
                <a:latin typeface="HGS創英角ﾎﾟｯﾌﾟ体" pitchFamily="50" charset="-128"/>
                <a:ea typeface="HGS創英角ﾎﾟｯﾌﾟ体" pitchFamily="50" charset="-128"/>
              </a:rPr>
              <a:t>3-1</a:t>
            </a:r>
            <a:r>
              <a:rPr kumimoji="1" lang="ja-JP" altLang="en-US" smtClean="0">
                <a:latin typeface="HGS創英角ﾎﾟｯﾌﾟ体" pitchFamily="50" charset="-128"/>
                <a:ea typeface="HGS創英角ﾎﾟｯﾌﾟ体" pitchFamily="50" charset="-128"/>
              </a:rPr>
              <a:t>・食品の選び方</a:t>
            </a:r>
            <a:endParaRPr kumimoji="1" lang="ja-JP" altLang="en-US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971600" y="4312501"/>
            <a:ext cx="4536504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②地産地消を心がけよう</a:t>
            </a: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1691680" y="2104257"/>
            <a:ext cx="6886670" cy="1396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</a:rPr>
              <a:t>育ちざかりの時は、朝昼夜、３食きちっとした食事で栄養を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2000" smtClean="0">
                <a:latin typeface="HGPｺﾞｼｯｸE" pitchFamily="50" charset="-128"/>
                <a:ea typeface="HGPｺﾞｼｯｸE" pitchFamily="50" charset="-128"/>
              </a:rPr>
              <a:t>とることが特に必要です。食事の材料はどんなことに注意して</a:t>
            </a:r>
            <a:endParaRPr lang="en-US" altLang="ja-JP" sz="2000" smtClean="0">
              <a:latin typeface="HGPｺﾞｼｯｸE" pitchFamily="50" charset="-128"/>
              <a:ea typeface="HGPｺﾞｼｯｸE" pitchFamily="50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</a:rPr>
              <a:t>選べばよいのでしょうか。安全でおいしい選び方を学びましょう</a:t>
            </a: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8" name="コンテンツ プレースホルダ 2"/>
          <p:cNvSpPr txBox="1">
            <a:spLocks/>
          </p:cNvSpPr>
          <p:nvPr/>
        </p:nvSpPr>
        <p:spPr>
          <a:xfrm>
            <a:off x="971600" y="3616424"/>
            <a:ext cx="4536504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3200" smtClean="0"/>
              <a:t>①新鮮な物を選ぼう</a:t>
            </a: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コンテンツ プレースホルダ 2"/>
          <p:cNvSpPr txBox="1">
            <a:spLocks/>
          </p:cNvSpPr>
          <p:nvPr/>
        </p:nvSpPr>
        <p:spPr>
          <a:xfrm>
            <a:off x="971600" y="5008578"/>
            <a:ext cx="5760640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3200" smtClean="0"/>
              <a:t>③環境にやさしい食品を選ぼう</a:t>
            </a: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コンテンツ プレースホルダ 2"/>
          <p:cNvSpPr txBox="1">
            <a:spLocks/>
          </p:cNvSpPr>
          <p:nvPr/>
        </p:nvSpPr>
        <p:spPr>
          <a:xfrm>
            <a:off x="971600" y="5704656"/>
            <a:ext cx="5976664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3200" smtClean="0"/>
              <a:t>④賞味期限・消費期限の違い</a:t>
            </a: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8604448" y="6499341"/>
            <a:ext cx="539552" cy="458051"/>
            <a:chOff x="1314540" y="2636912"/>
            <a:chExt cx="881196" cy="748089"/>
          </a:xfrm>
        </p:grpSpPr>
        <p:pic>
          <p:nvPicPr>
            <p:cNvPr id="13" name="Picture 2" descr="C:\Users\scc12\Desktop\パワーポイント\computer_mous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1640" y="2636912"/>
              <a:ext cx="713806" cy="601381"/>
            </a:xfrm>
            <a:prstGeom prst="rect">
              <a:avLst/>
            </a:prstGeom>
            <a:noFill/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1314540" y="3131085"/>
              <a:ext cx="88119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smtClean="0">
                  <a:solidFill>
                    <a:srgbClr val="FF00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クリック！</a:t>
              </a:r>
              <a:endParaRPr kumimoji="1" lang="ja-JP" altLang="en-US" sz="105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4644008" y="3501008"/>
            <a:ext cx="1008112" cy="890099"/>
            <a:chOff x="1314540" y="2636912"/>
            <a:chExt cx="881196" cy="748089"/>
          </a:xfrm>
        </p:grpSpPr>
        <p:pic>
          <p:nvPicPr>
            <p:cNvPr id="16" name="Picture 2" descr="C:\Users\scc12\Desktop\パワーポイント\computer_mous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1640" y="2636912"/>
              <a:ext cx="713806" cy="601381"/>
            </a:xfrm>
            <a:prstGeom prst="rect">
              <a:avLst/>
            </a:prstGeom>
            <a:noFill/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1314540" y="3131085"/>
              <a:ext cx="88119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smtClean="0">
                  <a:solidFill>
                    <a:srgbClr val="FF00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クリック！</a:t>
              </a:r>
              <a:endParaRPr kumimoji="1" lang="ja-JP" altLang="en-US" sz="105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251520" y="1412776"/>
            <a:ext cx="3816424" cy="15841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4211960" y="1412776"/>
            <a:ext cx="4392488" cy="15841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251520" y="3212976"/>
            <a:ext cx="2736304" cy="15841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角丸四角形 25"/>
          <p:cNvSpPr/>
          <p:nvPr/>
        </p:nvSpPr>
        <p:spPr>
          <a:xfrm>
            <a:off x="3059832" y="3212976"/>
            <a:ext cx="2736304" cy="15841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角丸四角形 26"/>
          <p:cNvSpPr/>
          <p:nvPr/>
        </p:nvSpPr>
        <p:spPr>
          <a:xfrm>
            <a:off x="5868144" y="3212976"/>
            <a:ext cx="2736304" cy="15841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27"/>
          <p:cNvSpPr/>
          <p:nvPr/>
        </p:nvSpPr>
        <p:spPr>
          <a:xfrm>
            <a:off x="251520" y="5013176"/>
            <a:ext cx="2736304" cy="15841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3059832" y="5013176"/>
            <a:ext cx="2736304" cy="15841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0" name="角丸四角形 29"/>
          <p:cNvSpPr/>
          <p:nvPr/>
        </p:nvSpPr>
        <p:spPr>
          <a:xfrm>
            <a:off x="5868144" y="5013176"/>
            <a:ext cx="2736304" cy="15841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en-US" altLang="ja-JP" smtClean="0">
                <a:latin typeface="HGS創英角ﾎﾟｯﾌﾟ体" pitchFamily="50" charset="-128"/>
                <a:ea typeface="HGS創英角ﾎﾟｯﾌﾟ体" pitchFamily="50" charset="-128"/>
              </a:rPr>
              <a:t>3-2</a:t>
            </a:r>
            <a:r>
              <a:rPr kumimoji="1" lang="ja-JP" altLang="en-US" smtClean="0">
                <a:latin typeface="HGS創英角ﾎﾟｯﾌﾟ体" pitchFamily="50" charset="-128"/>
                <a:ea typeface="HGS創英角ﾎﾟｯﾌﾟ体" pitchFamily="50" charset="-128"/>
              </a:rPr>
              <a:t>・新鮮な物を選ぼう！</a:t>
            </a:r>
            <a:endParaRPr kumimoji="1" lang="ja-JP" altLang="en-US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5123" name="Picture 3" descr="C:\Users\scc12\Desktop\パワーポイント\fish_iwas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0000">
            <a:off x="4377389" y="1740988"/>
            <a:ext cx="739310" cy="307767"/>
          </a:xfrm>
          <a:prstGeom prst="rect">
            <a:avLst/>
          </a:prstGeom>
          <a:noFill/>
        </p:spPr>
      </p:pic>
      <p:pic>
        <p:nvPicPr>
          <p:cNvPr id="5125" name="Picture 5" descr="C:\Users\scc12\Desktop\パワーポイント\niku_gy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1131386" cy="864096"/>
          </a:xfrm>
          <a:prstGeom prst="rect">
            <a:avLst/>
          </a:prstGeom>
          <a:noFill/>
        </p:spPr>
      </p:pic>
      <p:sp>
        <p:nvSpPr>
          <p:cNvPr id="13" name="タイトル 1"/>
          <p:cNvSpPr txBox="1">
            <a:spLocks/>
          </p:cNvSpPr>
          <p:nvPr/>
        </p:nvSpPr>
        <p:spPr>
          <a:xfrm>
            <a:off x="683568" y="2145948"/>
            <a:ext cx="720080" cy="851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肉</a:t>
            </a: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  <a:cs typeface="+mj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75656" y="1844824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smtClean="0">
                <a:solidFill>
                  <a:schemeClr val="accent2">
                    <a:lumMod val="7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●</a:t>
            </a:r>
            <a:r>
              <a:rPr lang="ja-JP" altLang="en-US" sz="2400" smtClean="0">
                <a:latin typeface="HGPｺﾞｼｯｸE" pitchFamily="50" charset="-128"/>
                <a:ea typeface="HGPｺﾞｼｯｸE" pitchFamily="50" charset="-128"/>
              </a:rPr>
              <a:t>色あざやかで</a:t>
            </a:r>
            <a:endParaRPr lang="en-US" altLang="ja-JP" sz="24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2400" smtClean="0">
                <a:latin typeface="HGPｺﾞｼｯｸE" pitchFamily="50" charset="-128"/>
                <a:ea typeface="HGPｺﾞｼｯｸE" pitchFamily="50" charset="-128"/>
              </a:rPr>
              <a:t>　 つやのあるもの</a:t>
            </a:r>
            <a:endParaRPr kumimoji="1" lang="ja-JP" altLang="en-US" sz="240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68144" y="1427292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smtClean="0">
                <a:solidFill>
                  <a:schemeClr val="accent5">
                    <a:lumMod val="7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●</a:t>
            </a:r>
            <a:r>
              <a:rPr lang="ja-JP" altLang="en-US" sz="1600" smtClean="0">
                <a:latin typeface="HGPｺﾞｼｯｸE" pitchFamily="50" charset="-128"/>
                <a:ea typeface="HGPｺﾞｼｯｸE" pitchFamily="50" charset="-128"/>
              </a:rPr>
              <a:t>目がふっくらとして、</a:t>
            </a:r>
            <a:endParaRPr lang="en-US" altLang="ja-JP" sz="16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1600" smtClean="0">
                <a:latin typeface="HGPｺﾞｼｯｸE" pitchFamily="50" charset="-128"/>
                <a:ea typeface="HGPｺﾞｼｯｸE" pitchFamily="50" charset="-128"/>
              </a:rPr>
              <a:t>　　透明感が</a:t>
            </a:r>
            <a:endParaRPr lang="en-US" altLang="ja-JP" sz="16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1600" smtClean="0">
                <a:latin typeface="HGPｺﾞｼｯｸE" pitchFamily="50" charset="-128"/>
                <a:ea typeface="HGPｺﾞｼｯｸE" pitchFamily="50" charset="-128"/>
              </a:rPr>
              <a:t>   あり、血のまじって</a:t>
            </a:r>
            <a:endParaRPr lang="en-US" altLang="ja-JP" sz="16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1600" smtClean="0">
                <a:latin typeface="HGPｺﾞｼｯｸE" pitchFamily="50" charset="-128"/>
                <a:ea typeface="HGPｺﾞｼｯｸE" pitchFamily="50" charset="-128"/>
              </a:rPr>
              <a:t>　　いないもの</a:t>
            </a:r>
            <a:endParaRPr lang="en-US" altLang="ja-JP" sz="16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kumimoji="1" lang="ja-JP" altLang="en-US" sz="1600" smtClean="0">
                <a:solidFill>
                  <a:schemeClr val="accent5">
                    <a:lumMod val="7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●</a:t>
            </a:r>
            <a:r>
              <a:rPr kumimoji="1" lang="ja-JP" altLang="en-US" sz="1600" smtClean="0">
                <a:latin typeface="HGPｺﾞｼｯｸE" pitchFamily="50" charset="-128"/>
                <a:ea typeface="HGPｺﾞｼｯｸE" pitchFamily="50" charset="-128"/>
              </a:rPr>
              <a:t>エラの色がべに色</a:t>
            </a:r>
            <a:endParaRPr kumimoji="1" lang="en-US" altLang="ja-JP" sz="16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kumimoji="1" lang="ja-JP" altLang="en-US" sz="1600" smtClean="0">
                <a:latin typeface="HGPｺﾞｼｯｸE" pitchFamily="50" charset="-128"/>
                <a:ea typeface="HGPｺﾞｼｯｸE" pitchFamily="50" charset="-128"/>
              </a:rPr>
              <a:t>　　でみずみず</a:t>
            </a:r>
            <a:r>
              <a:rPr lang="ja-JP" altLang="en-US" sz="1600" smtClean="0">
                <a:latin typeface="HGPｺﾞｼｯｸE" pitchFamily="50" charset="-128"/>
                <a:ea typeface="HGPｺﾞｼｯｸE" pitchFamily="50" charset="-128"/>
              </a:rPr>
              <a:t>しいもの</a:t>
            </a:r>
            <a:endParaRPr kumimoji="1" lang="ja-JP" altLang="en-US" sz="1600">
              <a:latin typeface="HGPｺﾞｼｯｸE" pitchFamily="50" charset="-128"/>
              <a:ea typeface="HGPｺﾞｼｯｸE" pitchFamily="50" charset="-128"/>
            </a:endParaRPr>
          </a:p>
        </p:txBody>
      </p:sp>
      <p:pic>
        <p:nvPicPr>
          <p:cNvPr id="1026" name="Picture 2" descr="C:\Users\scc12\Desktop\パワーポイント\tomat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429000"/>
            <a:ext cx="775255" cy="746183"/>
          </a:xfrm>
          <a:prstGeom prst="rect">
            <a:avLst/>
          </a:prstGeom>
          <a:noFill/>
        </p:spPr>
      </p:pic>
      <p:pic>
        <p:nvPicPr>
          <p:cNvPr id="1027" name="Picture 3" descr="C:\Users\scc12\Desktop\パワーポイント\hourensou_spinac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5229200"/>
            <a:ext cx="720080" cy="720080"/>
          </a:xfrm>
          <a:prstGeom prst="rect">
            <a:avLst/>
          </a:prstGeom>
          <a:noFill/>
        </p:spPr>
      </p:pic>
      <p:pic>
        <p:nvPicPr>
          <p:cNvPr id="1028" name="Picture 4" descr="C:\Users\scc12\Desktop\パワーポイント\kyabetsu_cabbag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5321550"/>
            <a:ext cx="792088" cy="627730"/>
          </a:xfrm>
          <a:prstGeom prst="rect">
            <a:avLst/>
          </a:prstGeom>
          <a:noFill/>
        </p:spPr>
      </p:pic>
      <p:pic>
        <p:nvPicPr>
          <p:cNvPr id="1029" name="Picture 5" descr="C:\Users\scc12\Desktop\パワーポイント\kyuuri_cucumb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80" y="3429000"/>
            <a:ext cx="723528" cy="730525"/>
          </a:xfrm>
          <a:prstGeom prst="rect">
            <a:avLst/>
          </a:prstGeom>
          <a:noFill/>
        </p:spPr>
      </p:pic>
      <p:pic>
        <p:nvPicPr>
          <p:cNvPr id="1030" name="Picture 6" descr="C:\Users\scc12\Desktop\パワーポイント\ninjin_carro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5143141"/>
            <a:ext cx="720080" cy="878147"/>
          </a:xfrm>
          <a:prstGeom prst="rect">
            <a:avLst/>
          </a:prstGeom>
          <a:noFill/>
        </p:spPr>
      </p:pic>
      <p:pic>
        <p:nvPicPr>
          <p:cNvPr id="1031" name="Picture 7" descr="C:\Users\scc12\Desktop\パワーポイント\piman_greenpeppe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3395782"/>
            <a:ext cx="720080" cy="825306"/>
          </a:xfrm>
          <a:prstGeom prst="rect">
            <a:avLst/>
          </a:prstGeom>
          <a:noFill/>
        </p:spPr>
      </p:pic>
      <p:pic>
        <p:nvPicPr>
          <p:cNvPr id="31" name="Picture 3" descr="C:\Users\scc12\Desktop\パワーポイント\fish_iwas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0000">
            <a:off x="5025461" y="2000933"/>
            <a:ext cx="739310" cy="307767"/>
          </a:xfrm>
          <a:prstGeom prst="rect">
            <a:avLst/>
          </a:prstGeom>
          <a:noFill/>
        </p:spPr>
      </p:pic>
      <p:sp>
        <p:nvSpPr>
          <p:cNvPr id="32" name="タイトル 1"/>
          <p:cNvSpPr txBox="1">
            <a:spLocks/>
          </p:cNvSpPr>
          <p:nvPr/>
        </p:nvSpPr>
        <p:spPr>
          <a:xfrm>
            <a:off x="4644008" y="2132856"/>
            <a:ext cx="720080" cy="851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魚</a:t>
            </a: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  <a:cs typeface="+mj-cs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971600" y="3503910"/>
            <a:ext cx="19992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smtClean="0">
                <a:solidFill>
                  <a:srgbClr val="00B050"/>
                </a:solidFill>
                <a:latin typeface="HGPｺﾞｼｯｸE" pitchFamily="50" charset="-128"/>
                <a:ea typeface="HGPｺﾞｼｯｸE" pitchFamily="50" charset="-128"/>
              </a:rPr>
              <a:t>●</a:t>
            </a:r>
            <a:r>
              <a:rPr lang="ja-JP" altLang="en-US" sz="1600" smtClean="0">
                <a:latin typeface="HGPｺﾞｼｯｸE" pitchFamily="50" charset="-128"/>
                <a:ea typeface="HGPｺﾞｼｯｸE" pitchFamily="50" charset="-128"/>
              </a:rPr>
              <a:t>表面のいぼにふ</a:t>
            </a:r>
            <a:endParaRPr lang="en-US" altLang="ja-JP" sz="16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kumimoji="1" lang="ja-JP" altLang="en-US" sz="1600" smtClean="0">
                <a:latin typeface="HGPｺﾞｼｯｸE" pitchFamily="50" charset="-128"/>
                <a:ea typeface="HGPｺﾞｼｯｸE" pitchFamily="50" charset="-128"/>
              </a:rPr>
              <a:t>　　れるといたく、こい</a:t>
            </a:r>
            <a:endParaRPr kumimoji="1" lang="en-US" altLang="ja-JP" sz="16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1600" smtClean="0">
                <a:latin typeface="HGPｺﾞｼｯｸE" pitchFamily="50" charset="-128"/>
                <a:ea typeface="HGPｺﾞｼｯｸE" pitchFamily="50" charset="-128"/>
              </a:rPr>
              <a:t>　　緑色をしている</a:t>
            </a:r>
            <a:endParaRPr lang="en-US" altLang="ja-JP" sz="16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kumimoji="1" lang="ja-JP" altLang="en-US" sz="1600" smtClean="0">
                <a:latin typeface="HGPｺﾞｼｯｸE" pitchFamily="50" charset="-128"/>
                <a:ea typeface="HGPｺﾞｼｯｸE" pitchFamily="50" charset="-128"/>
              </a:rPr>
              <a:t>　　（旬：夏）</a:t>
            </a:r>
            <a:endParaRPr kumimoji="1" lang="ja-JP" altLang="en-US" sz="160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35" name="タイトル 1"/>
          <p:cNvSpPr txBox="1">
            <a:spLocks/>
          </p:cNvSpPr>
          <p:nvPr/>
        </p:nvSpPr>
        <p:spPr>
          <a:xfrm>
            <a:off x="251520" y="3933056"/>
            <a:ext cx="864096" cy="851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smtClean="0">
                <a:latin typeface="HGPｺﾞｼｯｸE" pitchFamily="50" charset="-128"/>
                <a:ea typeface="HGPｺﾞｼｯｸE" pitchFamily="50" charset="-128"/>
                <a:cs typeface="+mj-cs"/>
              </a:rPr>
              <a:t>きゅうり</a:t>
            </a: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  <a:cs typeface="+mj-cs"/>
            </a:endParaRPr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3131840" y="3933056"/>
            <a:ext cx="720080" cy="851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トマト</a:t>
            </a: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  <a:cs typeface="+mj-cs"/>
            </a:endParaRPr>
          </a:p>
        </p:txBody>
      </p:sp>
      <p:sp>
        <p:nvSpPr>
          <p:cNvPr id="37" name="タイトル 1"/>
          <p:cNvSpPr txBox="1">
            <a:spLocks/>
          </p:cNvSpPr>
          <p:nvPr/>
        </p:nvSpPr>
        <p:spPr>
          <a:xfrm>
            <a:off x="5868144" y="3933056"/>
            <a:ext cx="936104" cy="851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ピーマン</a:t>
            </a: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  <a:cs typeface="+mj-cs"/>
            </a:endParaRPr>
          </a:p>
        </p:txBody>
      </p:sp>
      <p:sp>
        <p:nvSpPr>
          <p:cNvPr id="38" name="タイトル 1"/>
          <p:cNvSpPr txBox="1">
            <a:spLocks/>
          </p:cNvSpPr>
          <p:nvPr/>
        </p:nvSpPr>
        <p:spPr>
          <a:xfrm>
            <a:off x="5796136" y="5733256"/>
            <a:ext cx="1080120" cy="851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ほうれん草</a:t>
            </a: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  <a:cs typeface="+mj-cs"/>
            </a:endParaRPr>
          </a:p>
        </p:txBody>
      </p:sp>
      <p:sp>
        <p:nvSpPr>
          <p:cNvPr id="39" name="タイトル 1"/>
          <p:cNvSpPr txBox="1">
            <a:spLocks/>
          </p:cNvSpPr>
          <p:nvPr/>
        </p:nvSpPr>
        <p:spPr>
          <a:xfrm>
            <a:off x="3059832" y="5733256"/>
            <a:ext cx="936104" cy="851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smtClean="0">
                <a:latin typeface="HGPｺﾞｼｯｸE" pitchFamily="50" charset="-128"/>
                <a:ea typeface="HGPｺﾞｼｯｸE" pitchFamily="50" charset="-128"/>
                <a:cs typeface="+mj-cs"/>
              </a:rPr>
              <a:t>キャベツ</a:t>
            </a: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  <a:cs typeface="+mj-cs"/>
            </a:endParaRPr>
          </a:p>
        </p:txBody>
      </p:sp>
      <p:sp>
        <p:nvSpPr>
          <p:cNvPr id="40" name="タイトル 1"/>
          <p:cNvSpPr txBox="1">
            <a:spLocks/>
          </p:cNvSpPr>
          <p:nvPr/>
        </p:nvSpPr>
        <p:spPr>
          <a:xfrm>
            <a:off x="251520" y="5746348"/>
            <a:ext cx="936104" cy="851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にんじん</a:t>
            </a: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  <a:cs typeface="+mj-cs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851920" y="3503910"/>
            <a:ext cx="16946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●</a:t>
            </a:r>
            <a:r>
              <a:rPr lang="ja-JP" altLang="en-US" sz="1600" smtClean="0">
                <a:latin typeface="HGPｺﾞｼｯｸE" pitchFamily="50" charset="-128"/>
                <a:ea typeface="HGPｺﾞｼｯｸE" pitchFamily="50" charset="-128"/>
              </a:rPr>
              <a:t>かたくて重く</a:t>
            </a:r>
            <a:endParaRPr lang="en-US" altLang="ja-JP" sz="16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kumimoji="1" lang="ja-JP" altLang="en-US" sz="1600" smtClean="0">
                <a:latin typeface="HGPｺﾞｼｯｸE" pitchFamily="50" charset="-128"/>
                <a:ea typeface="HGPｺﾞｼｯｸE" pitchFamily="50" charset="-128"/>
              </a:rPr>
              <a:t>　　へたは緑色で</a:t>
            </a:r>
            <a:endParaRPr kumimoji="1" lang="en-US" altLang="ja-JP" sz="16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1600" smtClean="0">
                <a:latin typeface="HGPｺﾞｼｯｸE" pitchFamily="50" charset="-128"/>
                <a:ea typeface="HGPｺﾞｼｯｸE" pitchFamily="50" charset="-128"/>
              </a:rPr>
              <a:t>　　ピンとしている</a:t>
            </a:r>
            <a:endParaRPr lang="en-US" altLang="ja-JP" sz="16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kumimoji="1" lang="ja-JP" altLang="en-US" sz="1600" smtClean="0">
                <a:latin typeface="HGPｺﾞｼｯｸE" pitchFamily="50" charset="-128"/>
                <a:ea typeface="HGPｺﾞｼｯｸE" pitchFamily="50" charset="-128"/>
              </a:rPr>
              <a:t>　　（旬：夏）</a:t>
            </a:r>
            <a:endParaRPr kumimoji="1" lang="ja-JP" altLang="en-US" sz="160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636021" y="3501008"/>
            <a:ext cx="17524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smtClean="0">
                <a:solidFill>
                  <a:srgbClr val="92D050"/>
                </a:solidFill>
                <a:latin typeface="HGPｺﾞｼｯｸE" pitchFamily="50" charset="-128"/>
                <a:ea typeface="HGPｺﾞｼｯｸE" pitchFamily="50" charset="-128"/>
              </a:rPr>
              <a:t>●</a:t>
            </a:r>
            <a:r>
              <a:rPr lang="ja-JP" altLang="en-US" sz="1600" smtClean="0">
                <a:latin typeface="HGPｺﾞｼｯｸE" pitchFamily="50" charset="-128"/>
                <a:ea typeface="HGPｺﾞｼｯｸE" pitchFamily="50" charset="-128"/>
              </a:rPr>
              <a:t>皮がつやつやし</a:t>
            </a:r>
            <a:endParaRPr lang="en-US" altLang="ja-JP" sz="16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kumimoji="1" lang="ja-JP" altLang="en-US" sz="1600" smtClean="0">
                <a:latin typeface="HGPｺﾞｼｯｸE" pitchFamily="50" charset="-128"/>
                <a:ea typeface="HGPｺﾞｼｯｸE" pitchFamily="50" charset="-128"/>
              </a:rPr>
              <a:t>　　ていて、こい緑</a:t>
            </a:r>
            <a:endParaRPr kumimoji="1" lang="en-US" altLang="ja-JP" sz="16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1600" smtClean="0">
                <a:latin typeface="HGPｺﾞｼｯｸE" pitchFamily="50" charset="-128"/>
                <a:ea typeface="HGPｺﾞｼｯｸE" pitchFamily="50" charset="-128"/>
              </a:rPr>
              <a:t>　　色をしている</a:t>
            </a:r>
            <a:endParaRPr lang="en-US" altLang="ja-JP" sz="16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kumimoji="1" lang="ja-JP" altLang="en-US" sz="1600" smtClean="0">
                <a:latin typeface="HGPｺﾞｼｯｸE" pitchFamily="50" charset="-128"/>
                <a:ea typeface="HGPｺﾞｼｯｸE" pitchFamily="50" charset="-128"/>
              </a:rPr>
              <a:t>　　（旬：夏・秋）</a:t>
            </a:r>
            <a:endParaRPr kumimoji="1" lang="ja-JP" altLang="en-US" sz="160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971600" y="5304110"/>
            <a:ext cx="20024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smtClean="0">
                <a:solidFill>
                  <a:schemeClr val="accent6">
                    <a:lumMod val="7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●</a:t>
            </a:r>
            <a:r>
              <a:rPr lang="ja-JP" altLang="en-US" sz="1600" smtClean="0">
                <a:latin typeface="HGPｺﾞｼｯｸE" pitchFamily="50" charset="-128"/>
                <a:ea typeface="HGPｺﾞｼｯｸE" pitchFamily="50" charset="-128"/>
              </a:rPr>
              <a:t>色がこく、あざやか</a:t>
            </a:r>
            <a:endParaRPr lang="en-US" altLang="ja-JP" sz="16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kumimoji="1" lang="ja-JP" altLang="en-US" sz="1600" smtClean="0">
                <a:latin typeface="HGPｺﾞｼｯｸE" pitchFamily="50" charset="-128"/>
                <a:ea typeface="HGPｺﾞｼｯｸE" pitchFamily="50" charset="-128"/>
              </a:rPr>
              <a:t>　　で、表面がなめら</a:t>
            </a:r>
            <a:endParaRPr kumimoji="1" lang="en-US" altLang="ja-JP" sz="16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1600" smtClean="0">
                <a:latin typeface="HGPｺﾞｼｯｸE" pitchFamily="50" charset="-128"/>
                <a:ea typeface="HGPｺﾞｼｯｸE" pitchFamily="50" charset="-128"/>
              </a:rPr>
              <a:t>　　かで、つやがある</a:t>
            </a:r>
            <a:endParaRPr lang="en-US" altLang="ja-JP" sz="16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kumimoji="1" lang="ja-JP" altLang="en-US" sz="1600" smtClean="0">
                <a:latin typeface="HGPｺﾞｼｯｸE" pitchFamily="50" charset="-128"/>
                <a:ea typeface="HGPｺﾞｼｯｸE" pitchFamily="50" charset="-128"/>
              </a:rPr>
              <a:t>　　（旬：秋）</a:t>
            </a:r>
            <a:endParaRPr kumimoji="1" lang="ja-JP" altLang="en-US" sz="160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779912" y="5229200"/>
            <a:ext cx="19736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smtClean="0">
                <a:solidFill>
                  <a:schemeClr val="accent3">
                    <a:lumMod val="7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●</a:t>
            </a:r>
            <a:r>
              <a:rPr lang="ja-JP" altLang="en-US" sz="1600" smtClean="0">
                <a:latin typeface="HGPｺﾞｼｯｸE" pitchFamily="50" charset="-128"/>
                <a:ea typeface="HGPｺﾞｼｯｸE" pitchFamily="50" charset="-128"/>
              </a:rPr>
              <a:t>外がわの葉が</a:t>
            </a:r>
            <a:endParaRPr lang="en-US" altLang="ja-JP" sz="16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kumimoji="1" lang="ja-JP" altLang="en-US" sz="1600" smtClean="0">
                <a:latin typeface="HGPｺﾞｼｯｸE" pitchFamily="50" charset="-128"/>
                <a:ea typeface="HGPｺﾞｼｯｸE" pitchFamily="50" charset="-128"/>
              </a:rPr>
              <a:t>　　緑色で、切ってあ</a:t>
            </a:r>
            <a:endParaRPr kumimoji="1" lang="en-US" altLang="ja-JP" sz="16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1600" smtClean="0">
                <a:latin typeface="HGPｺﾞｼｯｸE" pitchFamily="50" charset="-128"/>
                <a:ea typeface="HGPｺﾞｼｯｸE" pitchFamily="50" charset="-128"/>
              </a:rPr>
              <a:t>　　る底の部分が</a:t>
            </a:r>
            <a:endParaRPr lang="en-US" altLang="ja-JP" sz="16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1600" smtClean="0">
                <a:latin typeface="HGPｺﾞｼｯｸE" pitchFamily="50" charset="-128"/>
                <a:ea typeface="HGPｺﾞｼｯｸE" pitchFamily="50" charset="-128"/>
              </a:rPr>
              <a:t>　　きれい</a:t>
            </a:r>
            <a:endParaRPr lang="en-US" altLang="ja-JP" sz="16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kumimoji="1" lang="ja-JP" altLang="en-US" sz="1600" smtClean="0">
                <a:latin typeface="HGPｺﾞｼｯｸE" pitchFamily="50" charset="-128"/>
                <a:ea typeface="HGPｺﾞｼｯｸE" pitchFamily="50" charset="-128"/>
              </a:rPr>
              <a:t>　　（旬：冬・春・夏）</a:t>
            </a:r>
            <a:endParaRPr kumimoji="1" lang="ja-JP" altLang="en-US" sz="160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656225" y="5304110"/>
            <a:ext cx="20922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smtClean="0">
                <a:solidFill>
                  <a:schemeClr val="accent3"/>
                </a:solidFill>
                <a:latin typeface="HGPｺﾞｼｯｸE" pitchFamily="50" charset="-128"/>
                <a:ea typeface="HGPｺﾞｼｯｸE" pitchFamily="50" charset="-128"/>
              </a:rPr>
              <a:t>●</a:t>
            </a:r>
            <a:r>
              <a:rPr lang="ja-JP" altLang="en-US" sz="1600" smtClean="0">
                <a:latin typeface="HGPｺﾞｼｯｸE" pitchFamily="50" charset="-128"/>
                <a:ea typeface="HGPｺﾞｼｯｸE" pitchFamily="50" charset="-128"/>
              </a:rPr>
              <a:t>根が小さく、ピンク</a:t>
            </a:r>
            <a:endParaRPr lang="en-US" altLang="ja-JP" sz="16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kumimoji="1" lang="ja-JP" altLang="en-US" sz="1600" smtClean="0">
                <a:latin typeface="HGPｺﾞｼｯｸE" pitchFamily="50" charset="-128"/>
                <a:ea typeface="HGPｺﾞｼｯｸE" pitchFamily="50" charset="-128"/>
              </a:rPr>
              <a:t>　　色、葉はみずみず</a:t>
            </a:r>
            <a:endParaRPr kumimoji="1" lang="en-US" altLang="ja-JP" sz="16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1600" smtClean="0">
                <a:latin typeface="HGPｺﾞｼｯｸE" pitchFamily="50" charset="-128"/>
                <a:ea typeface="HGPｺﾞｼｯｸE" pitchFamily="50" charset="-128"/>
              </a:rPr>
              <a:t>　　しくてこい緑色</a:t>
            </a:r>
            <a:endParaRPr lang="en-US" altLang="ja-JP" sz="16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kumimoji="1" lang="ja-JP" altLang="en-US" sz="1600" smtClean="0">
                <a:latin typeface="HGPｺﾞｼｯｸE" pitchFamily="50" charset="-128"/>
                <a:ea typeface="HGPｺﾞｼｯｸE" pitchFamily="50" charset="-128"/>
              </a:rPr>
              <a:t>　　（旬：冬）</a:t>
            </a:r>
            <a:endParaRPr kumimoji="1" lang="ja-JP" altLang="en-US" sz="1600">
              <a:latin typeface="HGPｺﾞｼｯｸE" pitchFamily="50" charset="-128"/>
              <a:ea typeface="HGPｺﾞｼｯｸE" pitchFamily="50" charset="-128"/>
            </a:endParaRPr>
          </a:p>
        </p:txBody>
      </p:sp>
      <p:grpSp>
        <p:nvGrpSpPr>
          <p:cNvPr id="47" name="グループ化 46"/>
          <p:cNvGrpSpPr/>
          <p:nvPr/>
        </p:nvGrpSpPr>
        <p:grpSpPr>
          <a:xfrm>
            <a:off x="8604448" y="6499341"/>
            <a:ext cx="539552" cy="458051"/>
            <a:chOff x="1314540" y="2636912"/>
            <a:chExt cx="881196" cy="748089"/>
          </a:xfrm>
        </p:grpSpPr>
        <p:pic>
          <p:nvPicPr>
            <p:cNvPr id="48" name="Picture 2" descr="C:\Users\scc12\Desktop\パワーポイント\computer_mouse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331640" y="2636912"/>
              <a:ext cx="713806" cy="601381"/>
            </a:xfrm>
            <a:prstGeom prst="rect">
              <a:avLst/>
            </a:prstGeom>
            <a:noFill/>
          </p:spPr>
        </p:pic>
        <p:sp>
          <p:nvSpPr>
            <p:cNvPr id="49" name="テキスト ボックス 48"/>
            <p:cNvSpPr txBox="1"/>
            <p:nvPr/>
          </p:nvSpPr>
          <p:spPr>
            <a:xfrm>
              <a:off x="1314540" y="3131085"/>
              <a:ext cx="88119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smtClean="0">
                  <a:solidFill>
                    <a:srgbClr val="FF00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クリック！</a:t>
              </a:r>
              <a:endParaRPr kumimoji="1" lang="ja-JP" altLang="en-US" sz="105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9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cc12\Desktop\パワーポイント\job_senes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420888"/>
            <a:ext cx="2352329" cy="3733855"/>
          </a:xfrm>
          <a:prstGeom prst="rect">
            <a:avLst/>
          </a:prstGeom>
          <a:noFill/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868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kumimoji="1" lang="en-US" altLang="ja-JP" sz="3200" smtClean="0">
                <a:latin typeface="HGS創英角ﾎﾟｯﾌﾟ体" pitchFamily="50" charset="-128"/>
                <a:ea typeface="HGS創英角ﾎﾟｯﾌﾟ体" pitchFamily="50" charset="-128"/>
              </a:rPr>
              <a:t>3-3</a:t>
            </a:r>
            <a:r>
              <a:rPr kumimoji="1" lang="ja-JP" altLang="en-US" sz="3200" smtClean="0">
                <a:latin typeface="HGS創英角ﾎﾟｯﾌﾟ体" pitchFamily="50" charset="-128"/>
                <a:ea typeface="HGS創英角ﾎﾟｯﾌﾟ体" pitchFamily="50" charset="-128"/>
              </a:rPr>
              <a:t>・地元のものを選ぶと環境にやさしい</a:t>
            </a:r>
            <a:endParaRPr kumimoji="1" lang="ja-JP" altLang="en-US" sz="320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3501" y="1529491"/>
            <a:ext cx="7035900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smtClean="0">
                <a:latin typeface="HGPｺﾞｼｯｸE" pitchFamily="50" charset="-128"/>
                <a:ea typeface="HGPｺﾞｼｯｸE" pitchFamily="50" charset="-128"/>
              </a:rPr>
              <a:t>　地元で生産された食べ物を</a:t>
            </a:r>
            <a:endParaRPr lang="en-US" altLang="ja-JP" sz="24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kumimoji="1" lang="ja-JP" altLang="en-US" sz="2400" smtClean="0">
                <a:latin typeface="HGPｺﾞｼｯｸE" pitchFamily="50" charset="-128"/>
                <a:ea typeface="HGPｺﾞｼｯｸE" pitchFamily="50" charset="-128"/>
              </a:rPr>
              <a:t>地元で消費することを</a:t>
            </a:r>
            <a:endParaRPr kumimoji="1" lang="en-US" altLang="ja-JP" sz="24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kumimoji="1" lang="ja-JP" altLang="en-US" sz="440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「地産地消」</a:t>
            </a:r>
            <a:r>
              <a:rPr lang="ja-JP" altLang="en-US" sz="2400" smtClean="0">
                <a:latin typeface="HGPｺﾞｼｯｸE" pitchFamily="50" charset="-128"/>
                <a:ea typeface="HGPｺﾞｼｯｸE" pitchFamily="50" charset="-128"/>
              </a:rPr>
              <a:t>といいます。</a:t>
            </a:r>
            <a:endParaRPr lang="en-US" altLang="ja-JP" sz="24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2400" smtClean="0">
                <a:latin typeface="HGPｺﾞｼｯｸE" pitchFamily="50" charset="-128"/>
                <a:ea typeface="HGPｺﾞｼｯｸE" pitchFamily="50" charset="-128"/>
              </a:rPr>
              <a:t>産地が近いと、それぞれの季節で</a:t>
            </a:r>
            <a:endParaRPr lang="en-US" altLang="ja-JP" sz="24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2400" smtClean="0">
                <a:latin typeface="HGPｺﾞｼｯｸE" pitchFamily="50" charset="-128"/>
                <a:ea typeface="HGPｺﾞｼｯｸE" pitchFamily="50" charset="-128"/>
              </a:rPr>
              <a:t>新鮮な食べものが手に入りやすく、</a:t>
            </a:r>
            <a:endParaRPr lang="en-US" altLang="ja-JP" sz="24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2400" smtClean="0">
                <a:latin typeface="HGPｺﾞｼｯｸE" pitchFamily="50" charset="-128"/>
                <a:ea typeface="HGPｺﾞｼｯｸE" pitchFamily="50" charset="-128"/>
              </a:rPr>
              <a:t>運ぶための燃料も少なくてすむという</a:t>
            </a:r>
            <a:endParaRPr lang="en-US" altLang="ja-JP" sz="24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2400" smtClean="0">
                <a:latin typeface="HGPｺﾞｼｯｸE" pitchFamily="50" charset="-128"/>
                <a:ea typeface="HGPｺﾞｼｯｸE" pitchFamily="50" charset="-128"/>
              </a:rPr>
              <a:t>特徴があります。</a:t>
            </a:r>
            <a:endParaRPr lang="en-US" altLang="ja-JP" sz="24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2400" smtClean="0">
                <a:latin typeface="HGPｺﾞｼｯｸE" pitchFamily="50" charset="-128"/>
                <a:ea typeface="HGPｺﾞｼｯｸE" pitchFamily="50" charset="-128"/>
              </a:rPr>
              <a:t>つまり「地産地消」はムダが少なくて</a:t>
            </a:r>
            <a:endParaRPr lang="en-US" altLang="ja-JP" sz="24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2400" smtClean="0">
                <a:latin typeface="HGPｺﾞｼｯｸE" pitchFamily="50" charset="-128"/>
                <a:ea typeface="HGPｺﾞｼｯｸE" pitchFamily="50" charset="-128"/>
              </a:rPr>
              <a:t>環境にやさしいのです。</a:t>
            </a:r>
            <a:endParaRPr lang="en-US" altLang="ja-JP" sz="24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2400" smtClean="0">
                <a:latin typeface="HGPｺﾞｼｯｸE" pitchFamily="50" charset="-128"/>
                <a:ea typeface="HGPｺﾞｼｯｸE" pitchFamily="50" charset="-128"/>
              </a:rPr>
              <a:t>　</a:t>
            </a:r>
            <a:r>
              <a:rPr lang="ja-JP" altLang="en-US" sz="240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食べ物を選ぶときは、値段だけでなく</a:t>
            </a:r>
            <a:endParaRPr lang="en-US" altLang="ja-JP" sz="2400" smtClean="0">
              <a:solidFill>
                <a:srgbClr val="FF0000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240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産地を確認してみましょう。環境にやさしい</a:t>
            </a:r>
            <a:endParaRPr lang="en-US" altLang="ja-JP" sz="2400" smtClean="0">
              <a:solidFill>
                <a:srgbClr val="FF0000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240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物を選んで、積極的にエコライフ活動を進めましょう。</a:t>
            </a:r>
            <a:endParaRPr lang="en-US" altLang="ja-JP" sz="2400" smtClean="0">
              <a:solidFill>
                <a:srgbClr val="FF000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5148064" y="1340768"/>
            <a:ext cx="2376264" cy="1296144"/>
          </a:xfrm>
          <a:prstGeom prst="wedgeRoundRectCallout">
            <a:avLst>
              <a:gd name="adj1" fmla="val 42173"/>
              <a:gd name="adj2" fmla="val 9273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mtClean="0">
                <a:latin typeface="HGPｺﾞｼｯｸE" pitchFamily="50" charset="-128"/>
                <a:ea typeface="HGPｺﾞｼｯｸE" pitchFamily="50" charset="-128"/>
              </a:rPr>
              <a:t>地元の物を</a:t>
            </a:r>
            <a:endParaRPr kumimoji="1" lang="en-US" altLang="ja-JP" smtClean="0">
              <a:latin typeface="HGPｺﾞｼｯｸE" pitchFamily="50" charset="-128"/>
              <a:ea typeface="HGPｺﾞｼｯｸE" pitchFamily="50" charset="-128"/>
            </a:endParaRPr>
          </a:p>
          <a:p>
            <a:pPr algn="ctr"/>
            <a:r>
              <a:rPr kumimoji="1" lang="ja-JP" altLang="en-US" smtClean="0">
                <a:latin typeface="HGPｺﾞｼｯｸE" pitchFamily="50" charset="-128"/>
                <a:ea typeface="HGPｺﾞｼｯｸE" pitchFamily="50" charset="-128"/>
              </a:rPr>
              <a:t>食べるとムダが少ないんだよ</a:t>
            </a:r>
            <a:endParaRPr kumimoji="1" lang="ja-JP" altLang="en-US">
              <a:latin typeface="HGPｺﾞｼｯｸE" pitchFamily="50" charset="-128"/>
              <a:ea typeface="HGPｺﾞｼｯｸE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8604448" y="6499341"/>
            <a:ext cx="539552" cy="458051"/>
            <a:chOff x="1314540" y="2636912"/>
            <a:chExt cx="881196" cy="748089"/>
          </a:xfrm>
        </p:grpSpPr>
        <p:pic>
          <p:nvPicPr>
            <p:cNvPr id="8" name="Picture 2" descr="C:\Users\scc12\Desktop\パワーポイント\computer_mous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1640" y="2636912"/>
              <a:ext cx="713806" cy="601381"/>
            </a:xfrm>
            <a:prstGeom prst="rect">
              <a:avLst/>
            </a:prstGeom>
            <a:noFill/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1314540" y="3131085"/>
              <a:ext cx="88119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smtClean="0">
                  <a:solidFill>
                    <a:srgbClr val="FF00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クリック！</a:t>
              </a:r>
              <a:endParaRPr kumimoji="1" lang="ja-JP" altLang="en-US" sz="105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kumimoji="1" lang="en-US" altLang="ja-JP" sz="2800" smtClean="0">
                <a:latin typeface="HGS創英角ﾎﾟｯﾌﾟ体" pitchFamily="50" charset="-128"/>
                <a:ea typeface="HGS創英角ﾎﾟｯﾌﾟ体" pitchFamily="50" charset="-128"/>
              </a:rPr>
              <a:t>1-5</a:t>
            </a:r>
            <a:r>
              <a:rPr kumimoji="1" lang="ja-JP" altLang="en-US" sz="2800" smtClean="0">
                <a:latin typeface="HGS創英角ﾎﾟｯﾌﾟ体" pitchFamily="50" charset="-128"/>
                <a:ea typeface="HGS創英角ﾎﾟｯﾌﾟ体" pitchFamily="50" charset="-128"/>
              </a:rPr>
              <a:t>・お父さんやお母さんが働いたお金</a:t>
            </a:r>
            <a:r>
              <a:rPr kumimoji="1" lang="en-US" altLang="ja-JP" sz="2800" smtClean="0">
                <a:latin typeface="HGS創英角ﾎﾟｯﾌﾟ体" pitchFamily="50" charset="-128"/>
                <a:ea typeface="HGS創英角ﾎﾟｯﾌﾟ体" pitchFamily="50" charset="-128"/>
              </a:rPr>
              <a:t/>
            </a:r>
            <a:br>
              <a:rPr kumimoji="1" lang="en-US" altLang="ja-JP" sz="2800" smtClean="0">
                <a:latin typeface="HGS創英角ﾎﾟｯﾌﾟ体" pitchFamily="50" charset="-128"/>
                <a:ea typeface="HGS創英角ﾎﾟｯﾌﾟ体" pitchFamily="50" charset="-128"/>
              </a:rPr>
            </a:br>
            <a:r>
              <a:rPr lang="ja-JP" altLang="en-US" sz="2800" smtClean="0">
                <a:latin typeface="HGS創英角ﾎﾟｯﾌﾟ体" pitchFamily="50" charset="-128"/>
                <a:ea typeface="HGS創英角ﾎﾟｯﾌﾟ体" pitchFamily="50" charset="-128"/>
              </a:rPr>
              <a:t>　</a:t>
            </a:r>
            <a:r>
              <a:rPr kumimoji="1" lang="ja-JP" altLang="en-US" sz="2800" smtClean="0">
                <a:latin typeface="HGS創英角ﾎﾟｯﾌﾟ体" pitchFamily="50" charset="-128"/>
                <a:ea typeface="HGS創英角ﾎﾟｯﾌﾟ体" pitchFamily="50" charset="-128"/>
              </a:rPr>
              <a:t>（お給料）はどのように使っているでしょう？</a:t>
            </a:r>
            <a:endParaRPr kumimoji="1" lang="ja-JP" altLang="en-US" sz="280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15" name="下カーブ矢印 14"/>
          <p:cNvSpPr/>
          <p:nvPr/>
        </p:nvSpPr>
        <p:spPr>
          <a:xfrm>
            <a:off x="3635896" y="1340768"/>
            <a:ext cx="2952328" cy="11521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下カーブ矢印 15"/>
          <p:cNvSpPr/>
          <p:nvPr/>
        </p:nvSpPr>
        <p:spPr>
          <a:xfrm flipH="1">
            <a:off x="1475656" y="1412776"/>
            <a:ext cx="1872208" cy="7920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3600400" y="3573016"/>
            <a:ext cx="5115699" cy="30963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二等辺三角形 31"/>
          <p:cNvSpPr/>
          <p:nvPr/>
        </p:nvSpPr>
        <p:spPr>
          <a:xfrm>
            <a:off x="3203848" y="2564904"/>
            <a:ext cx="5904656" cy="1152128"/>
          </a:xfrm>
          <a:prstGeom prst="triangle">
            <a:avLst>
              <a:gd name="adj" fmla="val 4968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ローチャート : 代替処理 32"/>
          <p:cNvSpPr/>
          <p:nvPr/>
        </p:nvSpPr>
        <p:spPr>
          <a:xfrm>
            <a:off x="107504" y="2492896"/>
            <a:ext cx="3312368" cy="3888432"/>
          </a:xfrm>
          <a:prstGeom prst="flowChartAlternateProcess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Picture 5" descr="E:\パワーポイント\money_kyuryou_bukur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656" y="1276176"/>
            <a:ext cx="2109344" cy="2224832"/>
          </a:xfrm>
          <a:prstGeom prst="rect">
            <a:avLst/>
          </a:prstGeom>
          <a:noFill/>
        </p:spPr>
      </p:pic>
      <p:pic>
        <p:nvPicPr>
          <p:cNvPr id="6149" name="Picture 5" descr="E:\パワーポイント\money_kyuryou_bukur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268760"/>
            <a:ext cx="2109344" cy="2224832"/>
          </a:xfrm>
          <a:prstGeom prst="rect">
            <a:avLst/>
          </a:prstGeom>
          <a:noFill/>
        </p:spPr>
      </p:pic>
      <p:sp>
        <p:nvSpPr>
          <p:cNvPr id="35" name="正方形/長方形 34"/>
          <p:cNvSpPr/>
          <p:nvPr/>
        </p:nvSpPr>
        <p:spPr>
          <a:xfrm>
            <a:off x="5832648" y="3975061"/>
            <a:ext cx="1320147" cy="46205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>
                <a:latin typeface="HGPｺﾞｼｯｸE" pitchFamily="50" charset="-128"/>
                <a:ea typeface="HGPｺﾞｼｯｸE" pitchFamily="50" charset="-128"/>
              </a:rPr>
              <a:t>食費</a:t>
            </a:r>
            <a:endParaRPr kumimoji="1" lang="ja-JP" altLang="en-US">
              <a:latin typeface="HGPｺﾞｼｯｸE" pitchFamily="50" charset="-128"/>
              <a:ea typeface="HGPｺﾞｼｯｸE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323528" y="2710069"/>
            <a:ext cx="2304256" cy="2036386"/>
            <a:chOff x="827584" y="1772816"/>
            <a:chExt cx="2875916" cy="2541591"/>
          </a:xfrm>
        </p:grpSpPr>
        <p:pic>
          <p:nvPicPr>
            <p:cNvPr id="6147" name="Picture 3" descr="E:\パワーポイント\father_nigao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1772816"/>
              <a:ext cx="2875916" cy="2541591"/>
            </a:xfrm>
            <a:prstGeom prst="rect">
              <a:avLst/>
            </a:prstGeom>
            <a:noFill/>
          </p:spPr>
        </p:pic>
        <p:pic>
          <p:nvPicPr>
            <p:cNvPr id="6148" name="Picture 4" descr="E:\パワーポイント\money_100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280000">
              <a:off x="1872722" y="3283339"/>
              <a:ext cx="742523" cy="454537"/>
            </a:xfrm>
            <a:prstGeom prst="rect">
              <a:avLst/>
            </a:prstGeom>
            <a:noFill/>
          </p:spPr>
        </p:pic>
      </p:grpSp>
      <p:sp>
        <p:nvSpPr>
          <p:cNvPr id="11" name="正方形/長方形 10"/>
          <p:cNvSpPr/>
          <p:nvPr/>
        </p:nvSpPr>
        <p:spPr>
          <a:xfrm>
            <a:off x="249116" y="2420888"/>
            <a:ext cx="20906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ja-JP" altLang="en-US" sz="3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おこづかい</a:t>
            </a:r>
            <a:endParaRPr lang="ja-JP" altLang="en-US" sz="32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7504" y="4653136"/>
            <a:ext cx="34756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smtClean="0">
                <a:latin typeface="HGPｺﾞｼｯｸE" pitchFamily="50" charset="-128"/>
                <a:ea typeface="HGPｺﾞｼｯｸE" pitchFamily="50" charset="-128"/>
              </a:rPr>
              <a:t>おこづかいは家の人が、</a:t>
            </a:r>
            <a:endParaRPr lang="en-US" altLang="ja-JP" sz="24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kumimoji="1" lang="ja-JP" altLang="en-US" sz="2400" smtClean="0">
                <a:latin typeface="HGPｺﾞｼｯｸE" pitchFamily="50" charset="-128"/>
                <a:ea typeface="HGPｺﾞｼｯｸE" pitchFamily="50" charset="-128"/>
              </a:rPr>
              <a:t>一生けんめい働いて得た</a:t>
            </a:r>
            <a:endParaRPr kumimoji="1" lang="en-US" altLang="ja-JP" sz="24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2400" smtClean="0">
                <a:latin typeface="HGPｺﾞｼｯｸE" pitchFamily="50" charset="-128"/>
                <a:ea typeface="HGPｺﾞｼｯｸE" pitchFamily="50" charset="-128"/>
              </a:rPr>
              <a:t>お金の中から</a:t>
            </a:r>
            <a:r>
              <a:rPr lang="ja-JP" altLang="en-US" sz="240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特別に</a:t>
            </a:r>
            <a:endParaRPr lang="en-US" altLang="ja-JP" sz="2400" smtClean="0">
              <a:solidFill>
                <a:srgbClr val="FF0000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240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出しているもの</a:t>
            </a:r>
            <a:r>
              <a:rPr kumimoji="1" lang="ja-JP" altLang="en-US" sz="2400" smtClean="0">
                <a:latin typeface="HGPｺﾞｼｯｸE" pitchFamily="50" charset="-128"/>
                <a:ea typeface="HGPｺﾞｼｯｸE" pitchFamily="50" charset="-128"/>
              </a:rPr>
              <a:t>なんだよ。</a:t>
            </a:r>
            <a:endParaRPr kumimoji="1" lang="ja-JP" altLang="en-US" sz="240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779912" y="2956882"/>
            <a:ext cx="5048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>
                <a:latin typeface="HGPｺﾞｼｯｸE" pitchFamily="50" charset="-128"/>
                <a:ea typeface="HGPｺﾞｼｯｸE" pitchFamily="50" charset="-128"/>
              </a:rPr>
              <a:t>生活するうえで必要なお金がたくさんあります</a:t>
            </a:r>
            <a:endParaRPr kumimoji="1" lang="ja-JP" altLang="en-US" sz="200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92080" y="3356992"/>
            <a:ext cx="1728192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80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支出</a:t>
            </a:r>
            <a:endParaRPr kumimoji="1" lang="ja-JP" altLang="en-US" sz="2800">
              <a:solidFill>
                <a:srgbClr val="FF000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672408" y="4119077"/>
            <a:ext cx="2113319" cy="615553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400" smtClean="0">
                <a:latin typeface="HGPｺﾞｼｯｸE" pitchFamily="50" charset="-128"/>
                <a:ea typeface="HGPｺﾞｼｯｸE" pitchFamily="50" charset="-128"/>
              </a:rPr>
              <a:t>ライフラインにかかる費用</a:t>
            </a:r>
            <a:endParaRPr kumimoji="1" lang="en-US" altLang="ja-JP" sz="2400" smtClean="0">
              <a:latin typeface="HGPｺﾞｼｯｸE" pitchFamily="50" charset="-128"/>
              <a:ea typeface="HGPｺﾞｼｯｸE" pitchFamily="50" charset="-128"/>
            </a:endParaRPr>
          </a:p>
          <a:p>
            <a:pPr algn="ctr"/>
            <a:r>
              <a:rPr kumimoji="1" lang="ja-JP" altLang="en-US" sz="2000" smtClean="0">
                <a:latin typeface="HGPｺﾞｼｯｸE" pitchFamily="50" charset="-128"/>
                <a:ea typeface="HGPｺﾞｼｯｸE" pitchFamily="50" charset="-128"/>
              </a:rPr>
              <a:t>電気・ガス・水道</a:t>
            </a:r>
            <a:endParaRPr kumimoji="1" lang="ja-JP" altLang="en-US" sz="200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7200800" y="3975061"/>
            <a:ext cx="1320147" cy="46205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latin typeface="HGPｺﾞｼｯｸE" pitchFamily="50" charset="-128"/>
                <a:ea typeface="HGPｺﾞｼｯｸE" pitchFamily="50" charset="-128"/>
              </a:rPr>
              <a:t>日用品代</a:t>
            </a:r>
            <a:endParaRPr kumimoji="1" lang="ja-JP" altLang="en-US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5832648" y="4479117"/>
            <a:ext cx="1320147" cy="46205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>
                <a:latin typeface="HGPｺﾞｼｯｸE" pitchFamily="50" charset="-128"/>
                <a:ea typeface="HGPｺﾞｼｯｸE" pitchFamily="50" charset="-128"/>
              </a:rPr>
              <a:t>病院代</a:t>
            </a:r>
            <a:endParaRPr kumimoji="1" lang="ja-JP" altLang="en-US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7200800" y="4479117"/>
            <a:ext cx="1320147" cy="46205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>
                <a:latin typeface="HGPｺﾞｼｯｸE" pitchFamily="50" charset="-128"/>
                <a:ea typeface="HGPｺﾞｼｯｸE" pitchFamily="50" charset="-128"/>
              </a:rPr>
              <a:t>薬代</a:t>
            </a:r>
            <a:endParaRPr kumimoji="1" lang="ja-JP" altLang="en-US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3672408" y="5025178"/>
            <a:ext cx="1584176" cy="46205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latin typeface="HGPｺﾞｼｯｸE" pitchFamily="50" charset="-128"/>
                <a:ea typeface="HGPｺﾞｼｯｸE" pitchFamily="50" charset="-128"/>
              </a:rPr>
              <a:t>レジャー費</a:t>
            </a:r>
            <a:endParaRPr kumimoji="1" lang="ja-JP" altLang="en-US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5328592" y="5025178"/>
            <a:ext cx="1584176" cy="46205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>
                <a:latin typeface="HGPｺﾞｼｯｸE" pitchFamily="50" charset="-128"/>
                <a:ea typeface="HGPｺﾞｼｯｸE" pitchFamily="50" charset="-128"/>
              </a:rPr>
              <a:t>町内会費</a:t>
            </a:r>
            <a:endParaRPr kumimoji="1" lang="ja-JP" altLang="en-US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6984776" y="5025178"/>
            <a:ext cx="1584176" cy="46205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>
                <a:latin typeface="HGPｺﾞｼｯｸE" pitchFamily="50" charset="-128"/>
                <a:ea typeface="HGPｺﾞｼｯｸE" pitchFamily="50" charset="-128"/>
              </a:rPr>
              <a:t>学費</a:t>
            </a:r>
            <a:endParaRPr kumimoji="1" lang="ja-JP" altLang="en-US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3672408" y="5559237"/>
            <a:ext cx="1584176" cy="46205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>
                <a:latin typeface="HGPｺﾞｼｯｸE" pitchFamily="50" charset="-128"/>
                <a:ea typeface="HGPｺﾞｼｯｸE" pitchFamily="50" charset="-128"/>
              </a:rPr>
              <a:t>月謝</a:t>
            </a:r>
            <a:endParaRPr kumimoji="1" lang="ja-JP" altLang="en-US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5328592" y="5559237"/>
            <a:ext cx="1584176" cy="46205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>
                <a:latin typeface="HGPｺﾞｼｯｸE" pitchFamily="50" charset="-128"/>
                <a:ea typeface="HGPｺﾞｼｯｸE" pitchFamily="50" charset="-128"/>
              </a:rPr>
              <a:t>家賃</a:t>
            </a:r>
            <a:endParaRPr kumimoji="1" lang="ja-JP" altLang="en-US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6984776" y="5559237"/>
            <a:ext cx="1584176" cy="46205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>
                <a:latin typeface="HGPｺﾞｼｯｸE" pitchFamily="50" charset="-128"/>
                <a:ea typeface="HGPｺﾞｼｯｸE" pitchFamily="50" charset="-128"/>
              </a:rPr>
              <a:t>入学祝</a:t>
            </a:r>
            <a:endParaRPr kumimoji="1" lang="en-US" altLang="ja-JP" smtClean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3672408" y="6135301"/>
            <a:ext cx="1584176" cy="46205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>
                <a:latin typeface="HGPｺﾞｼｯｸE" pitchFamily="50" charset="-128"/>
                <a:ea typeface="HGPｺﾞｼｯｸE" pitchFamily="50" charset="-128"/>
              </a:rPr>
              <a:t>卒業祝</a:t>
            </a:r>
            <a:endParaRPr kumimoji="1" lang="en-US" altLang="ja-JP" smtClean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5328592" y="6135301"/>
            <a:ext cx="1584176" cy="46205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latin typeface="HGPｺﾞｼｯｸE" pitchFamily="50" charset="-128"/>
                <a:ea typeface="HGPｺﾞｼｯｸE" pitchFamily="50" charset="-128"/>
              </a:rPr>
              <a:t>洋服代</a:t>
            </a:r>
            <a:endParaRPr kumimoji="1" lang="ja-JP" altLang="en-US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6984776" y="6135301"/>
            <a:ext cx="1584176" cy="46205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>
                <a:latin typeface="HGPｺﾞｼｯｸE" pitchFamily="50" charset="-128"/>
                <a:ea typeface="HGPｺﾞｼｯｸE" pitchFamily="50" charset="-128"/>
              </a:rPr>
              <a:t>通信費</a:t>
            </a:r>
            <a:endParaRPr kumimoji="1" lang="ja-JP" altLang="en-US">
              <a:latin typeface="HGPｺﾞｼｯｸE" pitchFamily="50" charset="-128"/>
              <a:ea typeface="HGPｺﾞｼｯｸE" pitchFamily="50" charset="-128"/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8262804" y="6109911"/>
            <a:ext cx="881196" cy="748089"/>
            <a:chOff x="1314540" y="2636912"/>
            <a:chExt cx="881196" cy="748089"/>
          </a:xfrm>
        </p:grpSpPr>
        <p:pic>
          <p:nvPicPr>
            <p:cNvPr id="34" name="Picture 2" descr="C:\Users\scc12\Desktop\パワーポイント\computer_mous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31640" y="2636912"/>
              <a:ext cx="713806" cy="601381"/>
            </a:xfrm>
            <a:prstGeom prst="rect">
              <a:avLst/>
            </a:prstGeom>
            <a:noFill/>
          </p:spPr>
        </p:pic>
        <p:sp>
          <p:nvSpPr>
            <p:cNvPr id="36" name="テキスト ボックス 35"/>
            <p:cNvSpPr txBox="1"/>
            <p:nvPr/>
          </p:nvSpPr>
          <p:spPr>
            <a:xfrm>
              <a:off x="1314540" y="3131085"/>
              <a:ext cx="88119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smtClean="0">
                  <a:solidFill>
                    <a:srgbClr val="FF00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クリック！</a:t>
              </a:r>
              <a:endParaRPr kumimoji="1" lang="ja-JP" altLang="en-US" sz="105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</p:grpSp>
      <p:sp>
        <p:nvSpPr>
          <p:cNvPr id="37" name="テキスト ボックス 36"/>
          <p:cNvSpPr txBox="1"/>
          <p:nvPr/>
        </p:nvSpPr>
        <p:spPr>
          <a:xfrm>
            <a:off x="2771800" y="3140968"/>
            <a:ext cx="93610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80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収入</a:t>
            </a:r>
            <a:endParaRPr kumimoji="1" lang="ja-JP" altLang="en-US" sz="2800">
              <a:solidFill>
                <a:srgbClr val="FF000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394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-9.71323E-7 C -0.03577 -0.08048 -0.07136 -0.16097 -0.11771 -0.15842 C -0.16407 -0.15588 -0.22136 -0.07031 -0.27848 0.01526 " pathEditMode="relative" ptsTypes="aaA">
                                      <p:cBhvr>
                                        <p:cTn id="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66667E-6 -4.16281E-7 C 0.06944 -0.08996 0.13889 -0.17969 0.19618 -0.17044 C 0.25347 -0.16119 0.31857 0.02012 0.34427 0.05551 " pathEditMode="relative" ptsTypes="aaA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798 -0.01295 L 0.03264 -0.148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-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cc12\Desktop\パワーポイント\bunbougu_kokub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577064" cy="7173415"/>
          </a:xfrm>
          <a:prstGeom prst="rect">
            <a:avLst/>
          </a:prstGeom>
          <a:noFill/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5400" smtClean="0">
                <a:solidFill>
                  <a:schemeClr val="bg1"/>
                </a:solidFill>
                <a:latin typeface="HGS創英角ﾎﾟｯﾌﾟ体" pitchFamily="50" charset="-128"/>
                <a:ea typeface="HGS創英角ﾎﾟｯﾌﾟ体" pitchFamily="50" charset="-128"/>
              </a:rPr>
              <a:t>2</a:t>
            </a:r>
            <a:r>
              <a:rPr kumimoji="1" lang="ja-JP" altLang="en-US" sz="5400" smtClean="0">
                <a:solidFill>
                  <a:schemeClr val="bg1"/>
                </a:solidFill>
                <a:latin typeface="HGS創英角ﾎﾟｯﾌﾟ体" pitchFamily="50" charset="-128"/>
                <a:ea typeface="HGS創英角ﾎﾟｯﾌﾟ体" pitchFamily="50" charset="-128"/>
              </a:rPr>
              <a:t>・</a:t>
            </a:r>
            <a:r>
              <a:rPr kumimoji="1" lang="ja-JP" altLang="en-US" sz="4800" smtClean="0">
                <a:solidFill>
                  <a:schemeClr val="bg1"/>
                </a:solidFill>
                <a:latin typeface="HGS創英角ﾎﾟｯﾌﾟ体" pitchFamily="50" charset="-128"/>
                <a:ea typeface="HGS創英角ﾎﾟｯﾌﾟ体" pitchFamily="50" charset="-128"/>
              </a:rPr>
              <a:t>買い物のしかた</a:t>
            </a:r>
            <a:endParaRPr kumimoji="1" lang="ja-JP" altLang="en-US" sz="4800">
              <a:solidFill>
                <a:schemeClr val="bg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199" y="2708920"/>
            <a:ext cx="80329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>
                <a:solidFill>
                  <a:schemeClr val="bg1"/>
                </a:solidFill>
                <a:latin typeface="HGS創英角ﾎﾟｯﾌﾟ体" pitchFamily="50" charset="-128"/>
                <a:ea typeface="HGS創英角ﾎﾟｯﾌﾟ体" pitchFamily="50" charset="-128"/>
              </a:rPr>
              <a:t>・</a:t>
            </a:r>
            <a:r>
              <a:rPr lang="ja-JP" altLang="en-US" sz="3600" smtClean="0">
                <a:solidFill>
                  <a:schemeClr val="bg1"/>
                </a:solidFill>
                <a:latin typeface="HGS創英角ﾎﾟｯﾌﾟ体" pitchFamily="50" charset="-128"/>
                <a:ea typeface="HGS創英角ﾎﾟｯﾌﾟ体" pitchFamily="50" charset="-128"/>
              </a:rPr>
              <a:t>買い物の手順と計画をたてよう！</a:t>
            </a:r>
            <a:endParaRPr lang="en-US" altLang="ja-JP" sz="3600" smtClean="0">
              <a:solidFill>
                <a:schemeClr val="bg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endParaRPr lang="en-US" altLang="ja-JP" sz="3600" smtClean="0">
              <a:solidFill>
                <a:schemeClr val="bg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r>
              <a:rPr lang="ja-JP" altLang="en-US" sz="3600">
                <a:solidFill>
                  <a:schemeClr val="bg1"/>
                </a:solidFill>
                <a:latin typeface="HGS創英角ﾎﾟｯﾌﾟ体" pitchFamily="50" charset="-128"/>
                <a:ea typeface="HGS創英角ﾎﾟｯﾌﾟ体" pitchFamily="50" charset="-128"/>
              </a:rPr>
              <a:t>・</a:t>
            </a:r>
            <a:r>
              <a:rPr lang="ja-JP" altLang="en-US" sz="3600" smtClean="0">
                <a:solidFill>
                  <a:schemeClr val="bg1"/>
                </a:solidFill>
                <a:latin typeface="HGS創英角ﾎﾟｯﾌﾟ体" pitchFamily="50" charset="-128"/>
                <a:ea typeface="HGS創英角ﾎﾟｯﾌﾟ体" pitchFamily="50" charset="-128"/>
              </a:rPr>
              <a:t>商品についいるマークや表示を見て</a:t>
            </a:r>
            <a:endParaRPr lang="en-US" altLang="ja-JP" sz="3600">
              <a:solidFill>
                <a:schemeClr val="bg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r>
              <a:rPr lang="ja-JP" altLang="en-US" sz="3600" smtClean="0">
                <a:solidFill>
                  <a:schemeClr val="bg1"/>
                </a:solidFill>
                <a:latin typeface="HGS創英角ﾎﾟｯﾌﾟ体" pitchFamily="50" charset="-128"/>
                <a:ea typeface="HGS創英角ﾎﾟｯﾌﾟ体" pitchFamily="50" charset="-128"/>
              </a:rPr>
              <a:t>　選び、</a:t>
            </a:r>
            <a:r>
              <a:rPr kumimoji="1" lang="ja-JP" altLang="en-US" sz="3600" smtClean="0">
                <a:solidFill>
                  <a:schemeClr val="bg1"/>
                </a:solidFill>
                <a:latin typeface="HGS創英角ﾎﾟｯﾌﾟ体" pitchFamily="50" charset="-128"/>
                <a:ea typeface="HGS創英角ﾎﾟｯﾌﾟ体" pitchFamily="50" charset="-128"/>
              </a:rPr>
              <a:t>正しく使おう！</a:t>
            </a:r>
            <a:endParaRPr kumimoji="1" lang="ja-JP" altLang="en-US" sz="3600">
              <a:solidFill>
                <a:schemeClr val="bg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8604448" y="6499341"/>
            <a:ext cx="539552" cy="458051"/>
            <a:chOff x="1314540" y="2636912"/>
            <a:chExt cx="881196" cy="748089"/>
          </a:xfrm>
        </p:grpSpPr>
        <p:pic>
          <p:nvPicPr>
            <p:cNvPr id="7" name="Picture 2" descr="C:\Users\scc12\Desktop\パワーポイント\computer_mous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1640" y="2636912"/>
              <a:ext cx="713806" cy="601381"/>
            </a:xfrm>
            <a:prstGeom prst="rect">
              <a:avLst/>
            </a:prstGeom>
            <a:noFill/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1314540" y="3131085"/>
              <a:ext cx="88119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smtClean="0">
                  <a:solidFill>
                    <a:srgbClr val="FF00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クリック！</a:t>
              </a:r>
              <a:endParaRPr kumimoji="1" lang="ja-JP" altLang="en-US" sz="105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34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6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kumimoji="1" lang="en-US" altLang="ja-JP" sz="3200" smtClean="0">
                <a:latin typeface="HGPｺﾞｼｯｸE" pitchFamily="50" charset="-128"/>
                <a:ea typeface="HGPｺﾞｼｯｸE" pitchFamily="50" charset="-128"/>
              </a:rPr>
              <a:t>2-1</a:t>
            </a:r>
            <a:r>
              <a:rPr kumimoji="1" lang="ja-JP" altLang="en-US" sz="3200" smtClean="0">
                <a:latin typeface="HGPｺﾞｼｯｸE" pitchFamily="50" charset="-128"/>
                <a:ea typeface="HGPｺﾞｼｯｸE" pitchFamily="50" charset="-128"/>
              </a:rPr>
              <a:t>・買い物をする前に、次のことを考えて</a:t>
            </a:r>
            <a:r>
              <a:rPr kumimoji="1" lang="en-US" altLang="ja-JP" sz="3200" smtClean="0">
                <a:latin typeface="HGPｺﾞｼｯｸE" pitchFamily="50" charset="-128"/>
                <a:ea typeface="HGPｺﾞｼｯｸE" pitchFamily="50" charset="-128"/>
              </a:rPr>
              <a:t/>
            </a:r>
            <a:br>
              <a:rPr kumimoji="1" lang="en-US" altLang="ja-JP" sz="3200" smtClean="0">
                <a:latin typeface="HGPｺﾞｼｯｸE" pitchFamily="50" charset="-128"/>
                <a:ea typeface="HGPｺﾞｼｯｸE" pitchFamily="50" charset="-128"/>
              </a:rPr>
            </a:br>
            <a:r>
              <a:rPr lang="ja-JP" altLang="en-US" sz="3200" smtClean="0">
                <a:latin typeface="HGPｺﾞｼｯｸE" pitchFamily="50" charset="-128"/>
                <a:ea typeface="HGPｺﾞｼｯｸE" pitchFamily="50" charset="-128"/>
              </a:rPr>
              <a:t>　　　　　　　　　　　　　　</a:t>
            </a:r>
            <a:r>
              <a:rPr kumimoji="1" lang="ja-JP" altLang="en-US" sz="3200" smtClean="0">
                <a:latin typeface="HGPｺﾞｼｯｸE" pitchFamily="50" charset="-128"/>
                <a:ea typeface="HGPｺﾞｼｯｸE" pitchFamily="50" charset="-128"/>
              </a:rPr>
              <a:t>計画を立ててみましょう</a:t>
            </a:r>
            <a:endParaRPr kumimoji="1" lang="ja-JP" altLang="en-US" sz="320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611560" y="1412776"/>
            <a:ext cx="3744416" cy="22322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611560" y="3789040"/>
            <a:ext cx="3744416" cy="2304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4788024" y="1412776"/>
            <a:ext cx="3744416" cy="22322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4788024" y="3789040"/>
            <a:ext cx="3744416" cy="23042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611560" y="3789040"/>
            <a:ext cx="3744416" cy="648072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4788024" y="1412776"/>
            <a:ext cx="3744416" cy="6480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4788024" y="3789040"/>
            <a:ext cx="3744416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611560" y="1412776"/>
            <a:ext cx="3744416" cy="64807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19856" y="1414517"/>
            <a:ext cx="2400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>
                <a:solidFill>
                  <a:schemeClr val="bg1">
                    <a:lumMod val="95000"/>
                  </a:schemeClr>
                </a:solidFill>
              </a:rPr>
              <a:t>買う前に本当に必要か</a:t>
            </a:r>
            <a:endParaRPr kumimoji="1" lang="en-US" altLang="ja-JP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kumimoji="1" lang="ja-JP" altLang="en-US" smtClean="0">
                <a:solidFill>
                  <a:schemeClr val="bg1">
                    <a:lumMod val="95000"/>
                  </a:schemeClr>
                </a:solidFill>
              </a:rPr>
              <a:t>考える</a:t>
            </a:r>
            <a:endParaRPr kumimoji="1" lang="ja-JP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74485" y="3923764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>
                <a:solidFill>
                  <a:schemeClr val="bg1">
                    <a:lumMod val="95000"/>
                  </a:schemeClr>
                </a:solidFill>
              </a:rPr>
              <a:t>使えるお金はいくらか</a:t>
            </a:r>
            <a:endParaRPr kumimoji="1" lang="ja-JP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60694" y="1556792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>
                <a:solidFill>
                  <a:schemeClr val="bg1">
                    <a:lumMod val="95000"/>
                  </a:schemeClr>
                </a:solidFill>
              </a:rPr>
              <a:t>商品の情報を集める</a:t>
            </a:r>
            <a:endParaRPr kumimoji="1" lang="ja-JP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20072" y="3923764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>
                <a:solidFill>
                  <a:schemeClr val="bg1">
                    <a:lumMod val="95000"/>
                  </a:schemeClr>
                </a:solidFill>
              </a:rPr>
              <a:t>どこで買うか</a:t>
            </a:r>
            <a:endParaRPr kumimoji="1" lang="ja-JP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1560" y="141277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smtClean="0">
                <a:solidFill>
                  <a:schemeClr val="bg1">
                    <a:lumMod val="95000"/>
                  </a:schemeClr>
                </a:solidFill>
              </a:rPr>
              <a:t>①</a:t>
            </a:r>
            <a:endParaRPr kumimoji="1" lang="ja-JP" alt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788024" y="141277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smtClean="0">
                <a:solidFill>
                  <a:schemeClr val="bg1">
                    <a:lumMod val="95000"/>
                  </a:schemeClr>
                </a:solidFill>
              </a:rPr>
              <a:t>②</a:t>
            </a:r>
            <a:endParaRPr kumimoji="1" lang="ja-JP" alt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11560" y="378904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smtClean="0">
                <a:solidFill>
                  <a:schemeClr val="bg1">
                    <a:lumMod val="95000"/>
                  </a:schemeClr>
                </a:solidFill>
              </a:rPr>
              <a:t>③</a:t>
            </a:r>
            <a:endParaRPr kumimoji="1" lang="ja-JP" alt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788024" y="378904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smtClean="0">
                <a:solidFill>
                  <a:schemeClr val="bg1">
                    <a:lumMod val="95000"/>
                  </a:schemeClr>
                </a:solidFill>
              </a:rPr>
              <a:t>④</a:t>
            </a:r>
            <a:endParaRPr kumimoji="1" lang="ja-JP" alt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835696" y="6300028"/>
            <a:ext cx="3033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>
                <a:latin typeface="HGPｺﾞｼｯｸE" pitchFamily="50" charset="-128"/>
                <a:ea typeface="HGPｺﾞｼｯｸE" pitchFamily="50" charset="-128"/>
              </a:rPr>
              <a:t>あなたはそれを買いますか？</a:t>
            </a:r>
            <a:endParaRPr kumimoji="1" lang="ja-JP" altLang="en-US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4860032" y="6237312"/>
            <a:ext cx="1440160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■買う</a:t>
            </a:r>
            <a:endParaRPr kumimoji="1" lang="ja-JP" altLang="en-US"/>
          </a:p>
        </p:txBody>
      </p:sp>
      <p:sp>
        <p:nvSpPr>
          <p:cNvPr id="26" name="角丸四角形 25"/>
          <p:cNvSpPr/>
          <p:nvPr/>
        </p:nvSpPr>
        <p:spPr>
          <a:xfrm>
            <a:off x="6372200" y="6237312"/>
            <a:ext cx="1440160" cy="43204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■買わない</a:t>
            </a:r>
            <a:endParaRPr kumimoji="1" lang="en-US" altLang="ja-JP" smtClean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11560" y="213285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/>
              <a:t>□ どうしても必要なものか</a:t>
            </a:r>
          </a:p>
          <a:p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11560" y="256490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/>
              <a:t>□ 同じような物を持っていないか</a:t>
            </a:r>
          </a:p>
          <a:p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11560" y="299695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/>
              <a:t>□ 買わずに、借りたり、もらったり</a:t>
            </a:r>
            <a:endParaRPr lang="en-US" altLang="ja-JP" smtClean="0"/>
          </a:p>
          <a:p>
            <a:r>
              <a:rPr lang="ja-JP" altLang="en-US" smtClean="0"/>
              <a:t>  　できないか</a:t>
            </a:r>
          </a:p>
          <a:p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1560" y="459390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/>
              <a:t>□ 持っているお金で買えるか</a:t>
            </a:r>
          </a:p>
          <a:p>
            <a:r>
              <a:rPr kumimoji="1" lang="en-US" altLang="ja-JP" smtClean="0"/>
              <a:t>  </a:t>
            </a:r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11560" y="502595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/>
              <a:t>□ ほかに必要な物を買う予定は</a:t>
            </a:r>
            <a:endParaRPr lang="en-US" altLang="ja-JP" smtClean="0"/>
          </a:p>
          <a:p>
            <a:r>
              <a:rPr lang="ja-JP" altLang="en-US" smtClean="0"/>
              <a:t>   　ないか</a:t>
            </a:r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788024" y="2132856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/>
              <a:t>□ カタログやチラシ、インターネット</a:t>
            </a:r>
            <a:endParaRPr lang="en-US" altLang="ja-JP" smtClean="0"/>
          </a:p>
          <a:p>
            <a:r>
              <a:rPr lang="ja-JP" altLang="en-US" smtClean="0"/>
              <a:t>　　などを見て、商品の品質や価格</a:t>
            </a:r>
            <a:endParaRPr lang="en-US" altLang="ja-JP" smtClean="0"/>
          </a:p>
          <a:p>
            <a:r>
              <a:rPr lang="ja-JP" altLang="en-US" smtClean="0"/>
              <a:t>　　などを見比べる</a:t>
            </a:r>
          </a:p>
          <a:p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788024" y="298766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/>
              <a:t>□ 持っている人や大人の意見を聞く</a:t>
            </a:r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788024" y="459390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/>
              <a:t>□ デパート・スーパー・ショッ</a:t>
            </a:r>
            <a:endParaRPr lang="en-US" altLang="ja-JP" smtClean="0"/>
          </a:p>
          <a:p>
            <a:r>
              <a:rPr lang="ja-JP" altLang="en-US" smtClean="0"/>
              <a:t>　　ピングセンター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788024" y="514790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/>
              <a:t>□コンビニエンスストアー・商店</a:t>
            </a:r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788024" y="550794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/>
              <a:t>□通信販売・インターネット販売</a:t>
            </a:r>
            <a:endParaRPr kumimoji="1" lang="ja-JP" altLang="en-US"/>
          </a:p>
        </p:txBody>
      </p:sp>
      <p:pic>
        <p:nvPicPr>
          <p:cNvPr id="8195" name="Picture 3" descr="E:\パワーポイント\christmas_okashi_hou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1998" y="3501008"/>
            <a:ext cx="1172450" cy="1080120"/>
          </a:xfrm>
          <a:prstGeom prst="rect">
            <a:avLst/>
          </a:prstGeom>
          <a:noFill/>
        </p:spPr>
      </p:pic>
      <p:pic>
        <p:nvPicPr>
          <p:cNvPr id="8196" name="Picture 4" descr="E:\パワーポイント\teddybe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0000">
            <a:off x="3491880" y="1196752"/>
            <a:ext cx="941651" cy="1056742"/>
          </a:xfrm>
          <a:prstGeom prst="rect">
            <a:avLst/>
          </a:prstGeom>
          <a:noFill/>
        </p:spPr>
      </p:pic>
      <p:pic>
        <p:nvPicPr>
          <p:cNvPr id="8197" name="Picture 5" descr="E:\パワーポイント\omocha_robo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124744"/>
            <a:ext cx="830048" cy="1102081"/>
          </a:xfrm>
          <a:prstGeom prst="rect">
            <a:avLst/>
          </a:prstGeom>
          <a:noFill/>
        </p:spPr>
      </p:pic>
      <p:pic>
        <p:nvPicPr>
          <p:cNvPr id="1026" name="Picture 2" descr="C:\Users\scc12\Desktop\パワーポイント\saifu_gamaguch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40000">
            <a:off x="3491880" y="3717032"/>
            <a:ext cx="864095" cy="734199"/>
          </a:xfrm>
          <a:prstGeom prst="rect">
            <a:avLst/>
          </a:prstGeom>
          <a:noFill/>
        </p:spPr>
      </p:pic>
      <p:grpSp>
        <p:nvGrpSpPr>
          <p:cNvPr id="47" name="グループ化 46"/>
          <p:cNvGrpSpPr/>
          <p:nvPr/>
        </p:nvGrpSpPr>
        <p:grpSpPr>
          <a:xfrm>
            <a:off x="3923928" y="2276872"/>
            <a:ext cx="881196" cy="748089"/>
            <a:chOff x="1314540" y="2636912"/>
            <a:chExt cx="881196" cy="748089"/>
          </a:xfrm>
        </p:grpSpPr>
        <p:pic>
          <p:nvPicPr>
            <p:cNvPr id="48" name="Picture 2" descr="C:\Users\scc12\Desktop\パワーポイント\computer_mous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31640" y="2636912"/>
              <a:ext cx="713806" cy="601381"/>
            </a:xfrm>
            <a:prstGeom prst="rect">
              <a:avLst/>
            </a:prstGeom>
            <a:noFill/>
          </p:spPr>
        </p:pic>
        <p:sp>
          <p:nvSpPr>
            <p:cNvPr id="49" name="テキスト ボックス 48"/>
            <p:cNvSpPr txBox="1"/>
            <p:nvPr/>
          </p:nvSpPr>
          <p:spPr>
            <a:xfrm>
              <a:off x="1314540" y="3131085"/>
              <a:ext cx="88119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smtClean="0">
                  <a:solidFill>
                    <a:srgbClr val="FF00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クリック！</a:t>
              </a:r>
              <a:endParaRPr kumimoji="1" lang="ja-JP" altLang="en-US" sz="105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</p:grpSp>
      <p:grpSp>
        <p:nvGrpSpPr>
          <p:cNvPr id="50" name="グループ化 49"/>
          <p:cNvGrpSpPr/>
          <p:nvPr/>
        </p:nvGrpSpPr>
        <p:grpSpPr>
          <a:xfrm>
            <a:off x="8604448" y="6499341"/>
            <a:ext cx="539552" cy="458051"/>
            <a:chOff x="1314540" y="2636912"/>
            <a:chExt cx="881196" cy="748089"/>
          </a:xfrm>
        </p:grpSpPr>
        <p:pic>
          <p:nvPicPr>
            <p:cNvPr id="51" name="Picture 2" descr="C:\Users\scc12\Desktop\パワーポイント\computer_mous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31640" y="2636912"/>
              <a:ext cx="713806" cy="601381"/>
            </a:xfrm>
            <a:prstGeom prst="rect">
              <a:avLst/>
            </a:prstGeom>
            <a:noFill/>
          </p:spPr>
        </p:pic>
        <p:sp>
          <p:nvSpPr>
            <p:cNvPr id="52" name="テキスト ボックス 51"/>
            <p:cNvSpPr txBox="1"/>
            <p:nvPr/>
          </p:nvSpPr>
          <p:spPr>
            <a:xfrm>
              <a:off x="1314540" y="3131085"/>
              <a:ext cx="88119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smtClean="0">
                  <a:solidFill>
                    <a:srgbClr val="FF00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クリック！</a:t>
              </a:r>
              <a:endParaRPr kumimoji="1" lang="ja-JP" altLang="en-US" sz="105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</p:grpSp>
      <p:grpSp>
        <p:nvGrpSpPr>
          <p:cNvPr id="53" name="グループ化 52"/>
          <p:cNvGrpSpPr/>
          <p:nvPr/>
        </p:nvGrpSpPr>
        <p:grpSpPr>
          <a:xfrm>
            <a:off x="8316416" y="2132856"/>
            <a:ext cx="1008112" cy="890099"/>
            <a:chOff x="1314540" y="2636912"/>
            <a:chExt cx="881196" cy="748089"/>
          </a:xfrm>
        </p:grpSpPr>
        <p:pic>
          <p:nvPicPr>
            <p:cNvPr id="54" name="Picture 2" descr="C:\Users\scc12\Desktop\パワーポイント\computer_mouse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31640" y="2636912"/>
              <a:ext cx="713806" cy="601381"/>
            </a:xfrm>
            <a:prstGeom prst="rect">
              <a:avLst/>
            </a:prstGeom>
            <a:noFill/>
          </p:spPr>
        </p:pic>
        <p:sp>
          <p:nvSpPr>
            <p:cNvPr id="55" name="テキスト ボックス 54"/>
            <p:cNvSpPr txBox="1"/>
            <p:nvPr/>
          </p:nvSpPr>
          <p:spPr>
            <a:xfrm>
              <a:off x="1314540" y="3131085"/>
              <a:ext cx="88119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smtClean="0">
                  <a:solidFill>
                    <a:srgbClr val="FF00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クリック！</a:t>
              </a:r>
              <a:endParaRPr kumimoji="1" lang="ja-JP" altLang="en-US" sz="105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3851920" y="4437112"/>
            <a:ext cx="1008112" cy="890099"/>
            <a:chOff x="1314540" y="2636912"/>
            <a:chExt cx="881196" cy="748089"/>
          </a:xfrm>
        </p:grpSpPr>
        <p:pic>
          <p:nvPicPr>
            <p:cNvPr id="57" name="Picture 2" descr="C:\Users\scc12\Desktop\パワーポイント\computer_mouse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31640" y="2636912"/>
              <a:ext cx="713806" cy="601381"/>
            </a:xfrm>
            <a:prstGeom prst="rect">
              <a:avLst/>
            </a:prstGeom>
            <a:noFill/>
          </p:spPr>
        </p:pic>
        <p:sp>
          <p:nvSpPr>
            <p:cNvPr id="58" name="テキスト ボックス 57"/>
            <p:cNvSpPr txBox="1"/>
            <p:nvPr/>
          </p:nvSpPr>
          <p:spPr>
            <a:xfrm>
              <a:off x="1314540" y="3131085"/>
              <a:ext cx="88119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smtClean="0">
                  <a:solidFill>
                    <a:srgbClr val="FF00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クリック！</a:t>
              </a:r>
              <a:endParaRPr kumimoji="1" lang="ja-JP" altLang="en-US" sz="105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</p:grpSp>
      <p:grpSp>
        <p:nvGrpSpPr>
          <p:cNvPr id="59" name="グループ化 58"/>
          <p:cNvGrpSpPr/>
          <p:nvPr/>
        </p:nvGrpSpPr>
        <p:grpSpPr>
          <a:xfrm>
            <a:off x="7956376" y="4365104"/>
            <a:ext cx="1008112" cy="890099"/>
            <a:chOff x="1314540" y="2636912"/>
            <a:chExt cx="881196" cy="748089"/>
          </a:xfrm>
        </p:grpSpPr>
        <p:pic>
          <p:nvPicPr>
            <p:cNvPr id="60" name="Picture 2" descr="C:\Users\scc12\Desktop\パワーポイント\computer_mouse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31640" y="2636912"/>
              <a:ext cx="713806" cy="601381"/>
            </a:xfrm>
            <a:prstGeom prst="rect">
              <a:avLst/>
            </a:prstGeom>
            <a:noFill/>
          </p:spPr>
        </p:pic>
        <p:sp>
          <p:nvSpPr>
            <p:cNvPr id="61" name="テキスト ボックス 60"/>
            <p:cNvSpPr txBox="1"/>
            <p:nvPr/>
          </p:nvSpPr>
          <p:spPr>
            <a:xfrm>
              <a:off x="1314540" y="3131085"/>
              <a:ext cx="88119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smtClean="0">
                  <a:solidFill>
                    <a:srgbClr val="FF00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クリック！</a:t>
              </a:r>
              <a:endParaRPr kumimoji="1" lang="ja-JP" altLang="en-US" sz="105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767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81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81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/>
          <p:cNvGrpSpPr/>
          <p:nvPr/>
        </p:nvGrpSpPr>
        <p:grpSpPr>
          <a:xfrm>
            <a:off x="5512272" y="3376819"/>
            <a:ext cx="2804144" cy="2597907"/>
            <a:chOff x="5076056" y="2492896"/>
            <a:chExt cx="2720355" cy="2520280"/>
          </a:xfrm>
        </p:grpSpPr>
        <p:pic>
          <p:nvPicPr>
            <p:cNvPr id="7178" name="Picture 10" descr="E:\パワーポイント\osyaberi_woman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6056" y="2564904"/>
              <a:ext cx="2720355" cy="2210288"/>
            </a:xfrm>
            <a:prstGeom prst="rect">
              <a:avLst/>
            </a:prstGeom>
            <a:noFill/>
          </p:spPr>
        </p:pic>
        <p:sp>
          <p:nvSpPr>
            <p:cNvPr id="14" name="正方形/長方形 13"/>
            <p:cNvSpPr/>
            <p:nvPr/>
          </p:nvSpPr>
          <p:spPr>
            <a:xfrm>
              <a:off x="5076056" y="2492896"/>
              <a:ext cx="1224136" cy="2520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7176" name="Picture 8" descr="E:\パワーポイント\kirakira_wom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422302"/>
            <a:ext cx="2349343" cy="2376074"/>
          </a:xfrm>
          <a:prstGeom prst="rect">
            <a:avLst/>
          </a:prstGeom>
          <a:noFill/>
        </p:spPr>
      </p:pic>
      <p:sp>
        <p:nvSpPr>
          <p:cNvPr id="31" name="角丸四角形吹き出し 30"/>
          <p:cNvSpPr/>
          <p:nvPr/>
        </p:nvSpPr>
        <p:spPr>
          <a:xfrm>
            <a:off x="118476" y="2340306"/>
            <a:ext cx="781116" cy="1952790"/>
          </a:xfrm>
          <a:prstGeom prst="wedgeRoundRectCallout">
            <a:avLst>
              <a:gd name="adj1" fmla="val 32078"/>
              <a:gd name="adj2" fmla="val 6183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8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en-US" altLang="ja-JP" smtClean="0">
                <a:latin typeface="HGS創英角ﾎﾟｯﾌﾟ体" pitchFamily="50" charset="-128"/>
                <a:ea typeface="HGS創英角ﾎﾟｯﾌﾟ体" pitchFamily="50" charset="-128"/>
              </a:rPr>
              <a:t>2-2</a:t>
            </a:r>
            <a:r>
              <a:rPr kumimoji="1" lang="ja-JP" altLang="en-US" smtClean="0">
                <a:latin typeface="HGS創英角ﾎﾟｯﾌﾟ体" pitchFamily="50" charset="-128"/>
                <a:ea typeface="HGS創英角ﾎﾟｯﾌﾟ体" pitchFamily="50" charset="-128"/>
              </a:rPr>
              <a:t>・本当に必要か考えよう</a:t>
            </a:r>
            <a:endParaRPr kumimoji="1" lang="ja-JP" altLang="en-US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743693" y="3356992"/>
            <a:ext cx="2884326" cy="2592288"/>
            <a:chOff x="3491880" y="1412776"/>
            <a:chExt cx="4128269" cy="3710282"/>
          </a:xfrm>
        </p:grpSpPr>
        <p:pic>
          <p:nvPicPr>
            <p:cNvPr id="7180" name="Picture 12" descr="E:\パワーポイント\shinpai_woma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91880" y="1412776"/>
              <a:ext cx="4128269" cy="3710282"/>
            </a:xfrm>
            <a:prstGeom prst="rect">
              <a:avLst/>
            </a:prstGeom>
            <a:noFill/>
          </p:spPr>
        </p:pic>
        <p:sp>
          <p:nvSpPr>
            <p:cNvPr id="21" name="正方形/長方形 20"/>
            <p:cNvSpPr/>
            <p:nvPr/>
          </p:nvSpPr>
          <p:spPr>
            <a:xfrm>
              <a:off x="5364088" y="1412776"/>
              <a:ext cx="2160240" cy="3600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7177" name="Picture 9" descr="E:\パワーポイント\atama_kakaeru_ma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132" y="4086681"/>
            <a:ext cx="1751252" cy="1751251"/>
          </a:xfrm>
          <a:prstGeom prst="rect">
            <a:avLst/>
          </a:prstGeom>
          <a:noFill/>
        </p:spPr>
      </p:pic>
      <p:pic>
        <p:nvPicPr>
          <p:cNvPr id="7181" name="Picture 13" descr="E:\パワーポイント\pouch_okesyo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0144" y="4067024"/>
            <a:ext cx="828929" cy="828929"/>
          </a:xfrm>
          <a:prstGeom prst="rect">
            <a:avLst/>
          </a:prstGeom>
          <a:noFill/>
        </p:spPr>
      </p:pic>
      <p:sp>
        <p:nvSpPr>
          <p:cNvPr id="29" name="テキスト ボックス 28"/>
          <p:cNvSpPr txBox="1"/>
          <p:nvPr/>
        </p:nvSpPr>
        <p:spPr>
          <a:xfrm>
            <a:off x="251520" y="3081530"/>
            <a:ext cx="250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07504" y="2420888"/>
            <a:ext cx="830997" cy="19684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400" smtClean="0">
                <a:latin typeface="HGPｺﾞｼｯｸE" pitchFamily="50" charset="-128"/>
                <a:ea typeface="HGPｺﾞｼｯｸE" pitchFamily="50" charset="-128"/>
              </a:rPr>
              <a:t>ジュースについている</a:t>
            </a:r>
            <a:endParaRPr kumimoji="1" lang="en-US" altLang="ja-JP" sz="14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140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おまけ</a:t>
            </a:r>
            <a:r>
              <a:rPr lang="ja-JP" altLang="en-US" sz="1400" smtClean="0">
                <a:latin typeface="HGPｺﾞｼｯｸE" pitchFamily="50" charset="-128"/>
                <a:ea typeface="HGPｺﾞｼｯｸE" pitchFamily="50" charset="-128"/>
              </a:rPr>
              <a:t>ではなく中身で</a:t>
            </a:r>
            <a:endParaRPr lang="en-US" altLang="ja-JP" sz="14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1400" smtClean="0">
                <a:latin typeface="HGPｺﾞｼｯｸE" pitchFamily="50" charset="-128"/>
                <a:ea typeface="HGPｺﾞｼｯｸE" pitchFamily="50" charset="-128"/>
              </a:rPr>
              <a:t>えらぶように</a:t>
            </a:r>
            <a:r>
              <a:rPr kumimoji="1" lang="ja-JP" altLang="en-US" sz="1400" smtClean="0">
                <a:latin typeface="HGPｺﾞｼｯｸE" pitchFamily="50" charset="-128"/>
                <a:ea typeface="HGPｺﾞｼｯｸE" pitchFamily="50" charset="-128"/>
              </a:rPr>
              <a:t>したら？</a:t>
            </a:r>
            <a:endParaRPr kumimoji="1" lang="ja-JP" altLang="en-US" sz="140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32" name="角丸四角形吹き出し 31"/>
          <p:cNvSpPr/>
          <p:nvPr/>
        </p:nvSpPr>
        <p:spPr>
          <a:xfrm>
            <a:off x="5930104" y="5238497"/>
            <a:ext cx="2026272" cy="828929"/>
          </a:xfrm>
          <a:prstGeom prst="wedgeRoundRectCallout">
            <a:avLst>
              <a:gd name="adj1" fmla="val 27056"/>
              <a:gd name="adj2" fmla="val -8447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940152" y="523898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smtClean="0">
                <a:latin typeface="HGPｺﾞｼｯｸE" pitchFamily="50" charset="-128"/>
                <a:ea typeface="HGPｺﾞｼｯｸE" pitchFamily="50" charset="-128"/>
              </a:rPr>
              <a:t>この商品うちの店</a:t>
            </a:r>
            <a:endParaRPr kumimoji="1" lang="en-US" altLang="ja-JP" sz="16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kumimoji="1" lang="ja-JP" altLang="en-US" sz="1600" smtClean="0">
                <a:latin typeface="HGPｺﾞｼｯｸE" pitchFamily="50" charset="-128"/>
                <a:ea typeface="HGPｺﾞｼｯｸE" pitchFamily="50" charset="-128"/>
              </a:rPr>
              <a:t>ではこれが</a:t>
            </a:r>
            <a:r>
              <a:rPr kumimoji="1" lang="ja-JP" altLang="en-US" sz="160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最後</a:t>
            </a:r>
            <a:endParaRPr kumimoji="1" lang="en-US" altLang="ja-JP" sz="1600" smtClean="0">
              <a:solidFill>
                <a:srgbClr val="FF0000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r>
              <a:rPr kumimoji="1" lang="ja-JP" altLang="en-US" sz="160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の一個</a:t>
            </a:r>
            <a:r>
              <a:rPr kumimoji="1" lang="ja-JP" altLang="en-US" sz="1600" smtClean="0">
                <a:latin typeface="HGPｺﾞｼｯｸE" pitchFamily="50" charset="-128"/>
                <a:ea typeface="HGPｺﾞｼｯｸE" pitchFamily="50" charset="-128"/>
              </a:rPr>
              <a:t>です。</a:t>
            </a:r>
            <a:endParaRPr kumimoji="1" lang="ja-JP" altLang="en-US" sz="160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732221" y="2492896"/>
            <a:ext cx="800219" cy="186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r>
              <a:rPr kumimoji="1" lang="ja-JP" altLang="en-US" sz="1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人気</a:t>
            </a:r>
            <a:r>
              <a:rPr kumimoji="1" lang="ja-JP" altLang="en-US" sz="2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アイドル</a:t>
            </a:r>
            <a:r>
              <a:rPr kumimoji="1" lang="ja-JP" altLang="en-US" sz="1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も</a:t>
            </a:r>
            <a:endParaRPr kumimoji="1" lang="en-US" altLang="ja-JP" sz="1600" b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</a:endParaRPr>
          </a:p>
          <a:p>
            <a:r>
              <a:rPr lang="ja-JP" altLang="en-US" sz="1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持ってます</a:t>
            </a:r>
            <a:endParaRPr lang="en-US" altLang="ja-JP" sz="1600" b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614692" y="5951021"/>
            <a:ext cx="5493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本当に必要ですか！</a:t>
            </a:r>
            <a:endParaRPr kumimoji="1" lang="en-US" altLang="ja-JP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kumimoji="1"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　　　　　　　みんなで話し合って考えてみよう！</a:t>
            </a:r>
            <a:endParaRPr kumimoji="1" lang="ja-JP" altLang="en-US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7172" name="Picture 4" descr="E:\パワーポイント\petbottle_sport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67029" y="3623905"/>
            <a:ext cx="606965" cy="881977"/>
          </a:xfrm>
          <a:prstGeom prst="rect">
            <a:avLst/>
          </a:prstGeom>
          <a:noFill/>
        </p:spPr>
      </p:pic>
      <p:pic>
        <p:nvPicPr>
          <p:cNvPr id="7175" name="Picture 7" descr="E:\パワーポイント\petbottle_jui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49596" y="3699330"/>
            <a:ext cx="691284" cy="1004500"/>
          </a:xfrm>
          <a:prstGeom prst="rect">
            <a:avLst/>
          </a:prstGeom>
          <a:noFill/>
        </p:spPr>
      </p:pic>
      <p:sp>
        <p:nvSpPr>
          <p:cNvPr id="38" name="正方形/長方形 37"/>
          <p:cNvSpPr/>
          <p:nvPr/>
        </p:nvSpPr>
        <p:spPr>
          <a:xfrm>
            <a:off x="3635896" y="4077072"/>
            <a:ext cx="216024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1" lang="ja-JP" altLang="en-US" sz="1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創英角ﾎﾟｯﾌﾟ体" pitchFamily="49" charset="-128"/>
                <a:ea typeface="HG創英角ﾎﾟｯﾌﾟ体" pitchFamily="49" charset="-128"/>
              </a:rPr>
              <a:t>お</a:t>
            </a:r>
            <a:endParaRPr kumimoji="1" lang="en-US" altLang="ja-JP" sz="1000" b="1" cap="none" spc="5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創英角ﾎﾟｯﾌﾟ体" pitchFamily="49" charset="-128"/>
              <a:ea typeface="HG創英角ﾎﾟｯﾌﾟ体" pitchFamily="49" charset="-128"/>
            </a:endParaRPr>
          </a:p>
          <a:p>
            <a:pPr algn="ctr"/>
            <a:r>
              <a:rPr kumimoji="1" lang="ja-JP" altLang="en-US" sz="1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創英角ﾎﾟｯﾌﾟ体" pitchFamily="49" charset="-128"/>
                <a:ea typeface="HG創英角ﾎﾟｯﾌﾟ体" pitchFamily="49" charset="-128"/>
              </a:rPr>
              <a:t>ま</a:t>
            </a:r>
            <a:endParaRPr kumimoji="1" lang="en-US" altLang="ja-JP" sz="1000" b="1" cap="none" spc="5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創英角ﾎﾟｯﾌﾟ体" pitchFamily="49" charset="-128"/>
              <a:ea typeface="HG創英角ﾎﾟｯﾌﾟ体" pitchFamily="49" charset="-128"/>
            </a:endParaRPr>
          </a:p>
          <a:p>
            <a:pPr algn="ctr"/>
            <a:r>
              <a:rPr kumimoji="1" lang="ja-JP" altLang="en-US" sz="1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創英角ﾎﾟｯﾌﾟ体" pitchFamily="49" charset="-128"/>
                <a:ea typeface="HG創英角ﾎﾟｯﾌﾟ体" pitchFamily="49" charset="-128"/>
              </a:rPr>
              <a:t>け</a:t>
            </a:r>
            <a:endParaRPr lang="ja-JP" altLang="en-US" sz="10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E:\パワーポイント\idol_woma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4905" y="2132856"/>
            <a:ext cx="2685562" cy="1336066"/>
          </a:xfrm>
          <a:prstGeom prst="rect">
            <a:avLst/>
          </a:prstGeom>
          <a:noFill/>
        </p:spPr>
      </p:pic>
      <p:sp>
        <p:nvSpPr>
          <p:cNvPr id="17" name="テキスト ボックス 16"/>
          <p:cNvSpPr txBox="1"/>
          <p:nvPr/>
        </p:nvSpPr>
        <p:spPr>
          <a:xfrm>
            <a:off x="786536" y="1322765"/>
            <a:ext cx="76738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smtClean="0">
                <a:latin typeface="HGPｺﾞｼｯｸE" pitchFamily="50" charset="-128"/>
                <a:ea typeface="HGPｺﾞｼｯｸE" pitchFamily="50" charset="-128"/>
              </a:rPr>
              <a:t>　正しい</a:t>
            </a:r>
            <a:r>
              <a:rPr kumimoji="1" lang="ja-JP" altLang="en-US" sz="280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商品知識を身につけ</a:t>
            </a:r>
            <a:r>
              <a:rPr kumimoji="1" lang="ja-JP" altLang="en-US" sz="2800" smtClean="0">
                <a:latin typeface="HGPｺﾞｼｯｸE" pitchFamily="50" charset="-128"/>
                <a:ea typeface="HGPｺﾞｼｯｸE" pitchFamily="50" charset="-128"/>
              </a:rPr>
              <a:t>、いろいろな</a:t>
            </a:r>
            <a:r>
              <a:rPr kumimoji="1" lang="ja-JP" altLang="en-US" sz="280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売り方に</a:t>
            </a:r>
            <a:endParaRPr kumimoji="1" lang="en-US" altLang="ja-JP" sz="2800" smtClean="0">
              <a:solidFill>
                <a:srgbClr val="FF0000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280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まどわされないで</a:t>
            </a:r>
            <a:r>
              <a:rPr lang="ja-JP" altLang="en-US" sz="2800" smtClean="0">
                <a:latin typeface="HGPｺﾞｼｯｸE" pitchFamily="50" charset="-128"/>
                <a:ea typeface="HGPｺﾞｼｯｸE" pitchFamily="50" charset="-128"/>
              </a:rPr>
              <a:t>上手な買い物をしよう。</a:t>
            </a:r>
            <a:endParaRPr kumimoji="1" lang="ja-JP" altLang="en-US" sz="2800">
              <a:latin typeface="HGPｺﾞｼｯｸE" pitchFamily="50" charset="-128"/>
              <a:ea typeface="HGPｺﾞｼｯｸE" pitchFamily="50" charset="-128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8604448" y="6499341"/>
            <a:ext cx="539552" cy="458051"/>
            <a:chOff x="1314540" y="2636912"/>
            <a:chExt cx="881196" cy="748089"/>
          </a:xfrm>
        </p:grpSpPr>
        <p:pic>
          <p:nvPicPr>
            <p:cNvPr id="25" name="Picture 2" descr="C:\Users\scc12\Desktop\パワーポイント\computer_mouse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331640" y="2636912"/>
              <a:ext cx="713806" cy="601381"/>
            </a:xfrm>
            <a:prstGeom prst="rect">
              <a:avLst/>
            </a:prstGeom>
            <a:noFill/>
          </p:spPr>
        </p:pic>
        <p:sp>
          <p:nvSpPr>
            <p:cNvPr id="26" name="テキスト ボックス 25"/>
            <p:cNvSpPr txBox="1"/>
            <p:nvPr/>
          </p:nvSpPr>
          <p:spPr>
            <a:xfrm>
              <a:off x="1314540" y="3131085"/>
              <a:ext cx="88119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smtClean="0">
                  <a:solidFill>
                    <a:srgbClr val="FF00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クリック！</a:t>
              </a:r>
              <a:endParaRPr kumimoji="1" lang="ja-JP" altLang="en-US" sz="105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536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repeatCount="2000" fill="remove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8492E-6 L -0.12292 0.0774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cc12\Desktop\パワーポイント\job_senes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140968"/>
            <a:ext cx="2169428" cy="3443536"/>
          </a:xfrm>
          <a:prstGeom prst="rect">
            <a:avLst/>
          </a:prstGeom>
          <a:noFill/>
        </p:spPr>
      </p:pic>
      <p:sp>
        <p:nvSpPr>
          <p:cNvPr id="13" name="円形吹き出し 12"/>
          <p:cNvSpPr/>
          <p:nvPr/>
        </p:nvSpPr>
        <p:spPr>
          <a:xfrm>
            <a:off x="5220072" y="2204864"/>
            <a:ext cx="2376264" cy="1224136"/>
          </a:xfrm>
          <a:prstGeom prst="wedgeEllipseCallout">
            <a:avLst>
              <a:gd name="adj1" fmla="val 34039"/>
              <a:gd name="adj2" fmla="val 71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smtClean="0">
                <a:solidFill>
                  <a:schemeClr val="bg1">
                    <a:lumMod val="9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安全な商品か</a:t>
            </a:r>
            <a:endParaRPr kumimoji="1" lang="en-US" altLang="ja-JP" sz="1600" smtClean="0">
              <a:solidFill>
                <a:schemeClr val="bg1">
                  <a:lumMod val="9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algn="ctr"/>
            <a:r>
              <a:rPr lang="ja-JP" altLang="en-US" sz="1600" smtClean="0">
                <a:solidFill>
                  <a:schemeClr val="bg1">
                    <a:lumMod val="9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どうかをしっかり</a:t>
            </a:r>
            <a:endParaRPr lang="en-US" altLang="ja-JP" sz="1600" smtClean="0">
              <a:solidFill>
                <a:schemeClr val="bg1">
                  <a:lumMod val="9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algn="ctr"/>
            <a:r>
              <a:rPr kumimoji="1" lang="ja-JP" altLang="en-US" sz="1600" smtClean="0">
                <a:solidFill>
                  <a:schemeClr val="bg1">
                    <a:lumMod val="9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チェックするんだよ！</a:t>
            </a:r>
            <a:endParaRPr kumimoji="1" lang="ja-JP" altLang="en-US" sz="1600">
              <a:solidFill>
                <a:schemeClr val="bg1">
                  <a:lumMod val="9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51520" y="1412776"/>
            <a:ext cx="8097088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smtClean="0">
                <a:latin typeface="HGPｺﾞｼｯｸE" pitchFamily="50" charset="-128"/>
                <a:ea typeface="HGPｺﾞｼｯｸE" pitchFamily="50" charset="-128"/>
              </a:rPr>
              <a:t>ものを買うとき、見た目や値段だけで選んでは</a:t>
            </a:r>
            <a:endParaRPr lang="en-US" altLang="ja-JP" sz="32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3200" smtClean="0">
                <a:latin typeface="HGPｺﾞｼｯｸE" pitchFamily="50" charset="-128"/>
                <a:ea typeface="HGPｺﾞｼｯｸE" pitchFamily="50" charset="-128"/>
              </a:rPr>
              <a:t>いませんか。</a:t>
            </a:r>
            <a:endParaRPr lang="en-US" altLang="ja-JP" sz="3200" smtClean="0">
              <a:latin typeface="HGPｺﾞｼｯｸE" pitchFamily="50" charset="-128"/>
              <a:ea typeface="HGPｺﾞｼｯｸE" pitchFamily="50" charset="-128"/>
            </a:endParaRPr>
          </a:p>
          <a:p>
            <a:endParaRPr lang="en-US" altLang="ja-JP" sz="24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2400" smtClean="0">
                <a:latin typeface="HGPｺﾞｼｯｸE" pitchFamily="50" charset="-128"/>
                <a:ea typeface="HGPｺﾞｼｯｸE" pitchFamily="50" charset="-128"/>
              </a:rPr>
              <a:t>ものを選ぶとき、その商品が安全か</a:t>
            </a:r>
            <a:endParaRPr lang="en-US" altLang="ja-JP" sz="24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2400" smtClean="0">
                <a:latin typeface="HGPｺﾞｼｯｸE" pitchFamily="50" charset="-128"/>
                <a:ea typeface="HGPｺﾞｼｯｸE" pitchFamily="50" charset="-128"/>
              </a:rPr>
              <a:t>どうかを確かめるのも大切なことです</a:t>
            </a:r>
            <a:endParaRPr lang="en-US" altLang="ja-JP" sz="24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2400" smtClean="0">
                <a:latin typeface="HGPｺﾞｼｯｸE" pitchFamily="50" charset="-128"/>
                <a:ea typeface="HGPｺﾞｼｯｸE" pitchFamily="50" charset="-128"/>
              </a:rPr>
              <a:t>。実物をよく見て、危ないところがないかを</a:t>
            </a:r>
            <a:endParaRPr lang="en-US" altLang="ja-JP" sz="24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2400" smtClean="0">
                <a:latin typeface="HGPｺﾞｼｯｸE" pitchFamily="50" charset="-128"/>
                <a:ea typeface="HGPｺﾞｼｯｸE" pitchFamily="50" charset="-128"/>
              </a:rPr>
              <a:t>たしかめてから買うようにしましょう。</a:t>
            </a:r>
            <a:endParaRPr lang="en-US" altLang="ja-JP" sz="2400" smtClean="0">
              <a:latin typeface="HGPｺﾞｼｯｸE" pitchFamily="50" charset="-128"/>
              <a:ea typeface="HGPｺﾞｼｯｸE" pitchFamily="50" charset="-128"/>
            </a:endParaRPr>
          </a:p>
          <a:p>
            <a:endParaRPr lang="en-US" altLang="ja-JP" sz="24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240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ＪＩＳマーク</a:t>
            </a:r>
            <a:r>
              <a:rPr lang="ja-JP" altLang="en-US" sz="2400" smtClean="0">
                <a:latin typeface="HGPｺﾞｼｯｸE" pitchFamily="50" charset="-128"/>
                <a:ea typeface="HGPｺﾞｼｯｸE" pitchFamily="50" charset="-128"/>
              </a:rPr>
              <a:t>や</a:t>
            </a:r>
            <a:r>
              <a:rPr lang="ja-JP" altLang="en-US" sz="240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ＳＴマーク</a:t>
            </a:r>
            <a:r>
              <a:rPr lang="ja-JP" altLang="en-US" sz="2400" smtClean="0">
                <a:latin typeface="HGPｺﾞｼｯｸE" pitchFamily="50" charset="-128"/>
                <a:ea typeface="HGPｺﾞｼｯｸE" pitchFamily="50" charset="-128"/>
              </a:rPr>
              <a:t>など、安全な商品であることを</a:t>
            </a:r>
            <a:endParaRPr lang="en-US" altLang="ja-JP" sz="24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2400" smtClean="0">
                <a:latin typeface="HGPｺﾞｼｯｸE" pitchFamily="50" charset="-128"/>
                <a:ea typeface="HGPｺﾞｼｯｸE" pitchFamily="50" charset="-128"/>
              </a:rPr>
              <a:t>表すマークがあるので、商品を選ぶときの参考に</a:t>
            </a:r>
            <a:endParaRPr lang="en-US" altLang="ja-JP" sz="24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2400" smtClean="0">
                <a:latin typeface="HGPｺﾞｼｯｸE" pitchFamily="50" charset="-128"/>
                <a:ea typeface="HGPｺﾞｼｯｸE" pitchFamily="50" charset="-128"/>
              </a:rPr>
              <a:t>するとよいでしょう。</a:t>
            </a:r>
            <a:endParaRPr lang="ja-JP" altLang="en-US" sz="2400">
              <a:latin typeface="HGPｺﾞｼｯｸE" pitchFamily="50" charset="-128"/>
              <a:ea typeface="HGPｺﾞｼｯｸE" pitchFamily="50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8604448" y="6499341"/>
            <a:ext cx="539552" cy="458051"/>
            <a:chOff x="1314540" y="2636912"/>
            <a:chExt cx="881196" cy="748089"/>
          </a:xfrm>
        </p:grpSpPr>
        <p:pic>
          <p:nvPicPr>
            <p:cNvPr id="12" name="Picture 2" descr="C:\Users\scc12\Desktop\パワーポイント\computer_mous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1640" y="2636912"/>
              <a:ext cx="713806" cy="601381"/>
            </a:xfrm>
            <a:prstGeom prst="rect">
              <a:avLst/>
            </a:prstGeom>
            <a:noFill/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1314540" y="3131085"/>
              <a:ext cx="88119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smtClean="0">
                  <a:solidFill>
                    <a:srgbClr val="FF00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クリック！</a:t>
              </a:r>
              <a:endParaRPr kumimoji="1" lang="ja-JP" altLang="en-US" sz="105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</p:grpSp>
      <p:sp>
        <p:nvSpPr>
          <p:cNvPr id="16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en-US" altLang="ja-JP" smtClean="0">
                <a:latin typeface="HGS創英角ﾎﾟｯﾌﾟ体" pitchFamily="50" charset="-128"/>
                <a:ea typeface="HGS創英角ﾎﾟｯﾌﾟ体" pitchFamily="50" charset="-128"/>
              </a:rPr>
              <a:t>2-3</a:t>
            </a:r>
            <a:r>
              <a:rPr kumimoji="1" lang="ja-JP" altLang="en-US" smtClean="0">
                <a:latin typeface="HGS創英角ﾎﾟｯﾌﾟ体" pitchFamily="50" charset="-128"/>
                <a:ea typeface="HGS創英角ﾎﾟｯﾌﾟ体" pitchFamily="50" charset="-128"/>
              </a:rPr>
              <a:t>・安全な商品を選ぶ</a:t>
            </a:r>
            <a:endParaRPr kumimoji="1" lang="ja-JP" altLang="en-US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948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0609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kumimoji="1" lang="en-US" altLang="ja-JP" sz="2800" smtClean="0">
                <a:latin typeface="HGS創英角ﾎﾟｯﾌﾟ体" pitchFamily="50" charset="-128"/>
                <a:ea typeface="HGS創英角ﾎﾟｯﾌﾟ体" pitchFamily="50" charset="-128"/>
              </a:rPr>
              <a:t>2-4</a:t>
            </a:r>
            <a:r>
              <a:rPr kumimoji="1" lang="ja-JP" altLang="en-US" sz="2800" smtClean="0">
                <a:latin typeface="HGS創英角ﾎﾟｯﾌﾟ体" pitchFamily="50" charset="-128"/>
                <a:ea typeface="HGS創英角ﾎﾟｯﾌﾟ体" pitchFamily="50" charset="-128"/>
              </a:rPr>
              <a:t>・できるだけ安全な商品を選ぶためのマーク</a:t>
            </a:r>
            <a:endParaRPr kumimoji="1" lang="ja-JP" altLang="en-US" sz="280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2050" name="Picture 2" descr="C:\Users\scc12\Desktop\newJISmk_Kak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029" y="1052736"/>
            <a:ext cx="567563" cy="567563"/>
          </a:xfrm>
          <a:prstGeom prst="rect">
            <a:avLst/>
          </a:prstGeom>
          <a:noFill/>
        </p:spPr>
      </p:pic>
      <p:pic>
        <p:nvPicPr>
          <p:cNvPr id="2052" name="Picture 4" descr="C:\Users\scc12\Desktop\img_mark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906" y="5373216"/>
            <a:ext cx="590166" cy="590166"/>
          </a:xfrm>
          <a:prstGeom prst="rect">
            <a:avLst/>
          </a:prstGeom>
          <a:noFill/>
        </p:spPr>
      </p:pic>
      <p:grpSp>
        <p:nvGrpSpPr>
          <p:cNvPr id="17" name="グループ化 16"/>
          <p:cNvGrpSpPr/>
          <p:nvPr/>
        </p:nvGrpSpPr>
        <p:grpSpPr>
          <a:xfrm>
            <a:off x="179512" y="4005064"/>
            <a:ext cx="936104" cy="491888"/>
            <a:chOff x="0" y="2492896"/>
            <a:chExt cx="1140324" cy="529726"/>
          </a:xfrm>
        </p:grpSpPr>
        <p:pic>
          <p:nvPicPr>
            <p:cNvPr id="2054" name="Picture 6" descr="C:\Users\scc12\Desktop\hou_ou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2492896"/>
              <a:ext cx="672780" cy="529726"/>
            </a:xfrm>
            <a:prstGeom prst="rect">
              <a:avLst/>
            </a:prstGeom>
            <a:noFill/>
          </p:spPr>
        </p:pic>
        <p:pic>
          <p:nvPicPr>
            <p:cNvPr id="2053" name="Picture 5" descr="C:\Users\scc12\Desktop\hou_ou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2550866"/>
              <a:ext cx="539552" cy="446086"/>
            </a:xfrm>
            <a:prstGeom prst="rect">
              <a:avLst/>
            </a:prstGeom>
            <a:noFill/>
          </p:spPr>
        </p:pic>
      </p:grpSp>
      <p:pic>
        <p:nvPicPr>
          <p:cNvPr id="2055" name="Picture 7" descr="C:\Users\scc12\Desktop\1293170627618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748" y="1140578"/>
            <a:ext cx="571324" cy="416214"/>
          </a:xfrm>
          <a:prstGeom prst="rect">
            <a:avLst/>
          </a:prstGeom>
          <a:noFill/>
        </p:spPr>
      </p:pic>
      <p:pic>
        <p:nvPicPr>
          <p:cNvPr id="2056" name="Picture 8" descr="C:\Users\scc12\Desktop\seibitenmark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497730"/>
            <a:ext cx="643238" cy="643238"/>
          </a:xfrm>
          <a:prstGeom prst="rect">
            <a:avLst/>
          </a:prstGeom>
          <a:noFill/>
        </p:spPr>
      </p:pic>
      <p:pic>
        <p:nvPicPr>
          <p:cNvPr id="2057" name="Picture 9" descr="C:\Users\scc12\Desktop\SGマー~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3933056"/>
            <a:ext cx="576064" cy="454051"/>
          </a:xfrm>
          <a:prstGeom prst="rect">
            <a:avLst/>
          </a:prstGeom>
          <a:noFill/>
        </p:spPr>
      </p:pic>
      <p:pic>
        <p:nvPicPr>
          <p:cNvPr id="2058" name="Picture 10" descr="C:\Users\scc12\Desktop\sf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1574" y="5495229"/>
            <a:ext cx="598018" cy="454051"/>
          </a:xfrm>
          <a:prstGeom prst="rect">
            <a:avLst/>
          </a:prstGeom>
          <a:noFill/>
        </p:spPr>
      </p:pic>
      <p:grpSp>
        <p:nvGrpSpPr>
          <p:cNvPr id="16" name="グループ化 15"/>
          <p:cNvGrpSpPr/>
          <p:nvPr/>
        </p:nvGrpSpPr>
        <p:grpSpPr>
          <a:xfrm>
            <a:off x="186688" y="2564904"/>
            <a:ext cx="879420" cy="521122"/>
            <a:chOff x="0" y="1916832"/>
            <a:chExt cx="1072945" cy="593130"/>
          </a:xfrm>
        </p:grpSpPr>
        <p:pic>
          <p:nvPicPr>
            <p:cNvPr id="2051" name="Picture 3" descr="C:\Users\scc12\Desktop\img5fff3d903d5jc2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7544" y="1916832"/>
              <a:ext cx="605401" cy="593130"/>
            </a:xfrm>
            <a:prstGeom prst="rect">
              <a:avLst/>
            </a:prstGeom>
            <a:noFill/>
          </p:spPr>
        </p:pic>
        <p:pic>
          <p:nvPicPr>
            <p:cNvPr id="2059" name="Picture 11" descr="C:\Users\scc12\Desktop\psc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1988840"/>
              <a:ext cx="542560" cy="452133"/>
            </a:xfrm>
            <a:prstGeom prst="rect">
              <a:avLst/>
            </a:prstGeom>
            <a:noFill/>
          </p:spPr>
        </p:pic>
      </p:grpSp>
      <p:sp>
        <p:nvSpPr>
          <p:cNvPr id="18" name="テキスト ボックス 17"/>
          <p:cNvSpPr txBox="1"/>
          <p:nvPr/>
        </p:nvSpPr>
        <p:spPr>
          <a:xfrm>
            <a:off x="971600" y="112474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ジスマーク</a:t>
            </a:r>
            <a:endParaRPr kumimoji="1" lang="ja-JP" altLang="en-US">
              <a:solidFill>
                <a:srgbClr val="FF000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71600" y="2555612"/>
            <a:ext cx="282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ＰＳＣ（ピーエスシー）</a:t>
            </a:r>
            <a:r>
              <a:rPr kumimoji="1" lang="ja-JP" altLang="en-US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マーク</a:t>
            </a:r>
            <a:endParaRPr kumimoji="1" lang="ja-JP" altLang="en-US">
              <a:solidFill>
                <a:srgbClr val="FF000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71600" y="4005064"/>
            <a:ext cx="27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ＰＳＥ（ピーエスイー）</a:t>
            </a:r>
            <a:r>
              <a:rPr kumimoji="1" lang="ja-JP" altLang="en-US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マーク</a:t>
            </a:r>
            <a:endParaRPr kumimoji="1" lang="ja-JP" altLang="en-US">
              <a:solidFill>
                <a:srgbClr val="FF000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99592" y="5435932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ＳＦ（エスエフ）</a:t>
            </a:r>
            <a:r>
              <a:rPr kumimoji="1" lang="ja-JP" altLang="en-US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マーク</a:t>
            </a:r>
            <a:endParaRPr kumimoji="1" lang="ja-JP" altLang="en-US">
              <a:solidFill>
                <a:srgbClr val="FF000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292080" y="1104999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ＳＴ（エスティー）</a:t>
            </a:r>
            <a:r>
              <a:rPr kumimoji="1" lang="ja-JP" altLang="en-US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マーク</a:t>
            </a:r>
            <a:endParaRPr kumimoji="1" lang="ja-JP" altLang="en-US">
              <a:solidFill>
                <a:srgbClr val="FF000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292080" y="2545159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ＴＳ（ティーエス）</a:t>
            </a:r>
            <a:r>
              <a:rPr kumimoji="1" lang="ja-JP" altLang="en-US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マーク</a:t>
            </a:r>
            <a:endParaRPr kumimoji="1" lang="ja-JP" altLang="en-US">
              <a:solidFill>
                <a:srgbClr val="FF000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294993" y="4005064"/>
            <a:ext cx="225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ＳＧ（エスジー）</a:t>
            </a:r>
            <a:r>
              <a:rPr kumimoji="1" lang="ja-JP" altLang="en-US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マーク</a:t>
            </a:r>
            <a:endParaRPr kumimoji="1" lang="ja-JP" altLang="en-US">
              <a:solidFill>
                <a:srgbClr val="FF000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271357" y="5426060"/>
            <a:ext cx="3405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空気入れボート</a:t>
            </a:r>
            <a:r>
              <a:rPr kumimoji="1" lang="ja-JP" altLang="en-US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波乗り合格マーク</a:t>
            </a:r>
            <a:endParaRPr kumimoji="1" lang="ja-JP" altLang="en-US">
              <a:solidFill>
                <a:srgbClr val="FF000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79512" y="980728"/>
            <a:ext cx="4104456" cy="144016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179512" y="2420888"/>
            <a:ext cx="4104456" cy="144016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179512" y="3861048"/>
            <a:ext cx="4104456" cy="144016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179512" y="5301208"/>
            <a:ext cx="4104456" cy="144016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4499992" y="980728"/>
            <a:ext cx="4104456" cy="144016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4499992" y="2420888"/>
            <a:ext cx="4104456" cy="144016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4499992" y="3861048"/>
            <a:ext cx="4104456" cy="144016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4499992" y="5301208"/>
            <a:ext cx="4104456" cy="144016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51520" y="1484784"/>
            <a:ext cx="4015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smtClean="0">
                <a:latin typeface="HGPｺﾞｼｯｸE" pitchFamily="50" charset="-128"/>
                <a:ea typeface="HGPｺﾞｼｯｸE" pitchFamily="50" charset="-128"/>
              </a:rPr>
              <a:t>　　　　　　国で定めた品質、寸法性能などの基準に合格した</a:t>
            </a:r>
            <a:endParaRPr kumimoji="1" lang="en-US" altLang="ja-JP" sz="12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kumimoji="1" lang="ja-JP" altLang="en-US" sz="1200" smtClean="0">
                <a:latin typeface="HGPｺﾞｼｯｸE" pitchFamily="50" charset="-128"/>
                <a:ea typeface="HGPｺﾞｼｯｸE" pitchFamily="50" charset="-128"/>
              </a:rPr>
              <a:t>工業製品につけられています。</a:t>
            </a:r>
            <a:endParaRPr kumimoji="1" lang="ja-JP" altLang="en-US" sz="120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51520" y="2967335"/>
            <a:ext cx="4145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smtClean="0">
                <a:latin typeface="HGPｺﾞｼｯｸE" pitchFamily="50" charset="-128"/>
                <a:ea typeface="HGPｺﾞｼｯｸE" pitchFamily="50" charset="-128"/>
              </a:rPr>
              <a:t>　　　　　 法律で指定された製品のうち、国が定めた安全基準</a:t>
            </a:r>
            <a:endParaRPr kumimoji="1" lang="en-US" altLang="ja-JP" sz="12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kumimoji="1" lang="ja-JP" altLang="en-US" sz="1200" smtClean="0">
                <a:latin typeface="HGPｺﾞｼｯｸE" pitchFamily="50" charset="-128"/>
                <a:ea typeface="HGPｺﾞｼｯｸE" pitchFamily="50" charset="-128"/>
              </a:rPr>
              <a:t>に合格した物につけられます。</a:t>
            </a:r>
            <a:endParaRPr kumimoji="1" lang="ja-JP" altLang="en-US" sz="120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51520" y="4407495"/>
            <a:ext cx="4094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smtClean="0">
                <a:latin typeface="HGPｺﾞｼｯｸE" pitchFamily="50" charset="-128"/>
                <a:ea typeface="HGPｺﾞｼｯｸE" pitchFamily="50" charset="-128"/>
              </a:rPr>
              <a:t>　　　　　　法律で指定された電気製品のうち、製造メーカーや</a:t>
            </a:r>
            <a:endParaRPr kumimoji="1" lang="en-US" altLang="ja-JP" sz="12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1200" smtClean="0">
                <a:latin typeface="HGPｺﾞｼｯｸE" pitchFamily="50" charset="-128"/>
                <a:ea typeface="HGPｺﾞｼｯｸE" pitchFamily="50" charset="-128"/>
              </a:rPr>
              <a:t>輸入業者などが安全性を認証した物につけられます。</a:t>
            </a:r>
            <a:endParaRPr kumimoji="1" lang="ja-JP" altLang="en-US" sz="120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51520" y="5805264"/>
            <a:ext cx="4044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smtClean="0">
                <a:latin typeface="HGPｺﾞｼｯｸE" pitchFamily="50" charset="-128"/>
                <a:ea typeface="HGPｺﾞｼｯｸE" pitchFamily="50" charset="-128"/>
              </a:rPr>
              <a:t>　　　　　　日本煙火協会の安全基準に合格したおもちゃ花火</a:t>
            </a:r>
            <a:endParaRPr kumimoji="1" lang="en-US" altLang="ja-JP" sz="12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1200" smtClean="0">
                <a:latin typeface="HGPｺﾞｼｯｸE" pitchFamily="50" charset="-128"/>
                <a:ea typeface="HGPｺﾞｼｯｸE" pitchFamily="50" charset="-128"/>
              </a:rPr>
              <a:t>につけらています</a:t>
            </a:r>
            <a:endParaRPr kumimoji="1" lang="ja-JP" altLang="en-US" sz="120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572000" y="1455167"/>
            <a:ext cx="3881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smtClean="0">
                <a:latin typeface="HGPｺﾞｼｯｸE" pitchFamily="50" charset="-128"/>
                <a:ea typeface="HGPｺﾞｼｯｸE" pitchFamily="50" charset="-128"/>
              </a:rPr>
              <a:t>　　　　　　日本玩具協会の安全基準に合格したおもちゃに</a:t>
            </a:r>
            <a:endParaRPr kumimoji="1" lang="en-US" altLang="ja-JP" sz="12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1200" smtClean="0">
                <a:latin typeface="HGPｺﾞｼｯｸE" pitchFamily="50" charset="-128"/>
                <a:ea typeface="HGPｺﾞｼｯｸE" pitchFamily="50" charset="-128"/>
              </a:rPr>
              <a:t>つけられています。</a:t>
            </a:r>
            <a:endParaRPr kumimoji="1" lang="ja-JP" altLang="en-US" sz="120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572000" y="2924944"/>
            <a:ext cx="4068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smtClean="0">
                <a:latin typeface="HGPｺﾞｼｯｸE" pitchFamily="50" charset="-128"/>
                <a:ea typeface="HGPｺﾞｼｯｸE" pitchFamily="50" charset="-128"/>
              </a:rPr>
              <a:t>　　　　　　自転車安全整備士が点検整備し、国が定める安全</a:t>
            </a:r>
            <a:endParaRPr kumimoji="1" lang="en-US" altLang="ja-JP" sz="12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1200" smtClean="0">
                <a:latin typeface="HGPｺﾞｼｯｸE" pitchFamily="50" charset="-128"/>
                <a:ea typeface="HGPｺﾞｼｯｸE" pitchFamily="50" charset="-128"/>
              </a:rPr>
              <a:t>性を確認できた自転車につけられます。このマークがついた</a:t>
            </a:r>
            <a:endParaRPr lang="en-US" altLang="ja-JP" sz="12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kumimoji="1" lang="ja-JP" altLang="en-US" sz="1200" smtClean="0">
                <a:latin typeface="HGPｺﾞｼｯｸE" pitchFamily="50" charset="-128"/>
                <a:ea typeface="HGPｺﾞｼｯｸE" pitchFamily="50" charset="-128"/>
              </a:rPr>
              <a:t>自転車には、傷害・損害賠償保険がつけられています。</a:t>
            </a:r>
            <a:endParaRPr kumimoji="1" lang="ja-JP" altLang="en-US" sz="120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572000" y="4365104"/>
            <a:ext cx="3956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smtClean="0">
                <a:latin typeface="HGPｺﾞｼｯｸE" pitchFamily="50" charset="-128"/>
                <a:ea typeface="HGPｺﾞｼｯｸE" pitchFamily="50" charset="-128"/>
              </a:rPr>
              <a:t>　　　　　　製品安全協会が定めた基準に合格した消費生活</a:t>
            </a:r>
            <a:endParaRPr kumimoji="1" lang="en-US" altLang="ja-JP" sz="12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1200" smtClean="0">
                <a:latin typeface="HGPｺﾞｼｯｸE" pitchFamily="50" charset="-128"/>
                <a:ea typeface="HGPｺﾞｼｯｸE" pitchFamily="50" charset="-128"/>
              </a:rPr>
              <a:t>用製品につけられます。このマークがついた商品には</a:t>
            </a:r>
            <a:endParaRPr lang="en-US" altLang="ja-JP" sz="12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1200" smtClean="0">
                <a:latin typeface="HGPｺﾞｼｯｸE" pitchFamily="50" charset="-128"/>
                <a:ea typeface="HGPｺﾞｼｯｸE" pitchFamily="50" charset="-128"/>
              </a:rPr>
              <a:t>賠償保険がつけられています。</a:t>
            </a:r>
            <a:endParaRPr kumimoji="1" lang="ja-JP" altLang="en-US" sz="120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572000" y="5877272"/>
            <a:ext cx="3991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smtClean="0">
                <a:latin typeface="HGPｺﾞｼｯｸE" pitchFamily="50" charset="-128"/>
                <a:ea typeface="HGPｺﾞｼｯｸE" pitchFamily="50" charset="-128"/>
              </a:rPr>
              <a:t>　　　　　　国が定めた安全基準に合格した空気入れボート、</a:t>
            </a:r>
            <a:endParaRPr kumimoji="1" lang="en-US" altLang="ja-JP" sz="12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1200" smtClean="0">
                <a:latin typeface="HGPｺﾞｼｯｸE" pitchFamily="50" charset="-128"/>
                <a:ea typeface="HGPｺﾞｼｯｸE" pitchFamily="50" charset="-128"/>
              </a:rPr>
              <a:t>波乗りフロートなどにつけられます。</a:t>
            </a:r>
            <a:endParaRPr kumimoji="1" lang="ja-JP" altLang="en-US" sz="1200">
              <a:latin typeface="HGPｺﾞｼｯｸE" pitchFamily="50" charset="-128"/>
              <a:ea typeface="HGPｺﾞｼｯｸE" pitchFamily="50" charset="-128"/>
            </a:endParaRPr>
          </a:p>
        </p:txBody>
      </p:sp>
      <p:pic>
        <p:nvPicPr>
          <p:cNvPr id="42" name="Picture 3" descr="C:\Users\scc12\Desktop\パワーポイント\bicycle_beach_cruise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19927" y="3429001"/>
            <a:ext cx="512513" cy="360040"/>
          </a:xfrm>
          <a:prstGeom prst="rect">
            <a:avLst/>
          </a:prstGeom>
          <a:noFill/>
        </p:spPr>
      </p:pic>
      <p:pic>
        <p:nvPicPr>
          <p:cNvPr id="43" name="Picture 4" descr="C:\Users\scc12\Desktop\パワーポイント\kaden_tv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79912" y="4858749"/>
            <a:ext cx="464566" cy="397400"/>
          </a:xfrm>
          <a:prstGeom prst="rect">
            <a:avLst/>
          </a:prstGeom>
          <a:noFill/>
        </p:spPr>
      </p:pic>
      <p:pic>
        <p:nvPicPr>
          <p:cNvPr id="44" name="Picture 5" descr="C:\Users\scc12\Desktop\パワーポイント\kagu_tansu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00392" y="4725144"/>
            <a:ext cx="439145" cy="528294"/>
          </a:xfrm>
          <a:prstGeom prst="rect">
            <a:avLst/>
          </a:prstGeom>
          <a:noFill/>
        </p:spPr>
      </p:pic>
      <p:pic>
        <p:nvPicPr>
          <p:cNvPr id="45" name="Picture 6" descr="C:\Users\scc12\Desktop\パワーポイント\omocha_robo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28384" y="1772816"/>
            <a:ext cx="461383" cy="612593"/>
          </a:xfrm>
          <a:prstGeom prst="rect">
            <a:avLst/>
          </a:prstGeom>
          <a:noFill/>
        </p:spPr>
      </p:pic>
      <p:pic>
        <p:nvPicPr>
          <p:cNvPr id="46" name="Picture 7" descr="C:\Users\scc12\Desktop\パワーポイント\teddybear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24328" y="1772816"/>
            <a:ext cx="523420" cy="587394"/>
          </a:xfrm>
          <a:prstGeom prst="rect">
            <a:avLst/>
          </a:prstGeom>
          <a:noFill/>
        </p:spPr>
      </p:pic>
      <p:pic>
        <p:nvPicPr>
          <p:cNvPr id="47" name="Picture 8" descr="C:\Users\scc12\Desktop\パワーポイント\ukiwa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84368" y="6237312"/>
            <a:ext cx="636895" cy="455147"/>
          </a:xfrm>
          <a:prstGeom prst="rect">
            <a:avLst/>
          </a:prstGeom>
          <a:noFill/>
        </p:spPr>
      </p:pic>
      <p:pic>
        <p:nvPicPr>
          <p:cNvPr id="2060" name="Picture 12" descr="C:\Users\scc12\Desktop\パワーポイント\hanabi_rocket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43808" y="6021288"/>
            <a:ext cx="577765" cy="646342"/>
          </a:xfrm>
          <a:prstGeom prst="rect">
            <a:avLst/>
          </a:prstGeom>
          <a:noFill/>
        </p:spPr>
      </p:pic>
      <p:pic>
        <p:nvPicPr>
          <p:cNvPr id="2061" name="Picture 13" descr="C:\Users\scc12\Desktop\パワーポイント\hanabi_senkou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491880" y="6093296"/>
            <a:ext cx="340315" cy="635198"/>
          </a:xfrm>
          <a:prstGeom prst="rect">
            <a:avLst/>
          </a:prstGeom>
          <a:noFill/>
        </p:spPr>
      </p:pic>
      <p:pic>
        <p:nvPicPr>
          <p:cNvPr id="2062" name="Picture 14" descr="C:\Users\scc12\Desktop\パワーポイント\hanabi_bou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257863" y="6093296"/>
            <a:ext cx="378033" cy="632626"/>
          </a:xfrm>
          <a:prstGeom prst="rect">
            <a:avLst/>
          </a:prstGeom>
          <a:noFill/>
        </p:spPr>
      </p:pic>
      <p:pic>
        <p:nvPicPr>
          <p:cNvPr id="2063" name="Picture 15" descr="C:\Users\scc12\Desktop\パワーポイント\lighter_tsukaisute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635896" y="3284984"/>
            <a:ext cx="504056" cy="504056"/>
          </a:xfrm>
          <a:prstGeom prst="rect">
            <a:avLst/>
          </a:prstGeom>
          <a:noFill/>
        </p:spPr>
      </p:pic>
      <p:pic>
        <p:nvPicPr>
          <p:cNvPr id="2064" name="Picture 16" descr="C:\Users\scc12\Desktop\パワーポイント\sport_baseball_helment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203848" y="3429000"/>
            <a:ext cx="383192" cy="269196"/>
          </a:xfrm>
          <a:prstGeom prst="rect">
            <a:avLst/>
          </a:prstGeom>
          <a:noFill/>
        </p:spPr>
      </p:pic>
      <p:pic>
        <p:nvPicPr>
          <p:cNvPr id="2065" name="Picture 17" descr="C:\Users\scc12\Desktop\パワーポイント\cooking_fryingpan2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347864" y="1772816"/>
            <a:ext cx="902560" cy="720068"/>
          </a:xfrm>
          <a:prstGeom prst="rect">
            <a:avLst/>
          </a:prstGeom>
          <a:noFill/>
        </p:spPr>
      </p:pic>
      <p:grpSp>
        <p:nvGrpSpPr>
          <p:cNvPr id="51" name="グループ化 50"/>
          <p:cNvGrpSpPr/>
          <p:nvPr/>
        </p:nvGrpSpPr>
        <p:grpSpPr>
          <a:xfrm>
            <a:off x="8604448" y="6499341"/>
            <a:ext cx="539552" cy="458051"/>
            <a:chOff x="1314540" y="2636912"/>
            <a:chExt cx="881196" cy="748089"/>
          </a:xfrm>
        </p:grpSpPr>
        <p:pic>
          <p:nvPicPr>
            <p:cNvPr id="52" name="Picture 2" descr="C:\Users\scc12\Desktop\パワーポイント\computer_mouse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1331640" y="2636912"/>
              <a:ext cx="713806" cy="601381"/>
            </a:xfrm>
            <a:prstGeom prst="rect">
              <a:avLst/>
            </a:prstGeom>
            <a:noFill/>
          </p:spPr>
        </p:pic>
        <p:sp>
          <p:nvSpPr>
            <p:cNvPr id="53" name="テキスト ボックス 52"/>
            <p:cNvSpPr txBox="1"/>
            <p:nvPr/>
          </p:nvSpPr>
          <p:spPr>
            <a:xfrm>
              <a:off x="1314540" y="3131085"/>
              <a:ext cx="88119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smtClean="0">
                  <a:solidFill>
                    <a:srgbClr val="FF00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クリック！</a:t>
              </a:r>
              <a:endParaRPr kumimoji="1" lang="ja-JP" altLang="en-US" sz="105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/>
        </p:nvSpPr>
        <p:spPr>
          <a:xfrm>
            <a:off x="4427984" y="1484784"/>
            <a:ext cx="4392488" cy="4392488"/>
          </a:xfrm>
          <a:prstGeom prst="ellipse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920880" cy="70609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kumimoji="1" lang="en-US" altLang="ja-JP" sz="2800" smtClean="0">
                <a:latin typeface="HGS創英角ﾎﾟｯﾌﾟ体" pitchFamily="50" charset="-128"/>
                <a:ea typeface="HGS創英角ﾎﾟｯﾌﾟ体" pitchFamily="50" charset="-128"/>
              </a:rPr>
              <a:t>2-5</a:t>
            </a:r>
            <a:r>
              <a:rPr kumimoji="1" lang="ja-JP" altLang="en-US" sz="2800" smtClean="0">
                <a:latin typeface="HGS創英角ﾎﾟｯﾌﾟ体" pitchFamily="50" charset="-128"/>
                <a:ea typeface="HGS創英角ﾎﾟｯﾌﾟ体" pitchFamily="50" charset="-128"/>
              </a:rPr>
              <a:t>・取扱説明書を読み、</a:t>
            </a:r>
            <a:r>
              <a:rPr lang="ja-JP" altLang="en-US" sz="2800" smtClean="0">
                <a:latin typeface="HGS創英角ﾎﾟｯﾌﾟ体" pitchFamily="50" charset="-128"/>
                <a:ea typeface="HGS創英角ﾎﾟｯﾌﾟ体" pitchFamily="50" charset="-128"/>
              </a:rPr>
              <a:t>正しい使い方をする</a:t>
            </a:r>
            <a:endParaRPr kumimoji="1" lang="ja-JP" altLang="en-US" sz="280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4716016" y="1354758"/>
            <a:ext cx="41148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知っておきたい警告図記号</a:t>
            </a: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  <a:cs typeface="+mj-cs"/>
            </a:endParaRPr>
          </a:p>
        </p:txBody>
      </p:sp>
      <p:pic>
        <p:nvPicPr>
          <p:cNvPr id="3074" name="Picture 2" descr="C:\Users\scc12\Desktop\パワーポイント\job_senes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700808"/>
            <a:ext cx="903363" cy="1433909"/>
          </a:xfrm>
          <a:prstGeom prst="rect">
            <a:avLst/>
          </a:prstGeom>
          <a:noFill/>
        </p:spPr>
      </p:pic>
      <p:sp>
        <p:nvSpPr>
          <p:cNvPr id="9" name="円形吹き出し 8"/>
          <p:cNvSpPr/>
          <p:nvPr/>
        </p:nvSpPr>
        <p:spPr>
          <a:xfrm>
            <a:off x="467544" y="1196752"/>
            <a:ext cx="2520280" cy="1296144"/>
          </a:xfrm>
          <a:prstGeom prst="wedgeEllipseCallout">
            <a:avLst>
              <a:gd name="adj1" fmla="val 57972"/>
              <a:gd name="adj2" fmla="val 147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smtClean="0">
                <a:latin typeface="HGPｺﾞｼｯｸE" pitchFamily="50" charset="-128"/>
                <a:ea typeface="HGPｺﾞｼｯｸE" pitchFamily="50" charset="-128"/>
              </a:rPr>
              <a:t>取扱説明書や</a:t>
            </a:r>
            <a:endParaRPr kumimoji="1" lang="en-US" altLang="ja-JP" sz="1600" smtClean="0">
              <a:latin typeface="HGPｺﾞｼｯｸE" pitchFamily="50" charset="-128"/>
              <a:ea typeface="HGPｺﾞｼｯｸE" pitchFamily="50" charset="-128"/>
            </a:endParaRPr>
          </a:p>
          <a:p>
            <a:pPr algn="ctr"/>
            <a:r>
              <a:rPr lang="ja-JP" altLang="en-US" sz="1600" smtClean="0">
                <a:latin typeface="HGPｺﾞｼｯｸE" pitchFamily="50" charset="-128"/>
                <a:ea typeface="HGPｺﾞｼｯｸE" pitchFamily="50" charset="-128"/>
              </a:rPr>
              <a:t>保証書はきちんと</a:t>
            </a:r>
            <a:endParaRPr lang="en-US" altLang="ja-JP" sz="1600" smtClean="0">
              <a:latin typeface="HGPｺﾞｼｯｸE" pitchFamily="50" charset="-128"/>
              <a:ea typeface="HGPｺﾞｼｯｸE" pitchFamily="50" charset="-128"/>
            </a:endParaRPr>
          </a:p>
          <a:p>
            <a:pPr algn="ctr"/>
            <a:r>
              <a:rPr kumimoji="1" lang="ja-JP" altLang="en-US" sz="1600" smtClean="0">
                <a:latin typeface="HGPｺﾞｼｯｸE" pitchFamily="50" charset="-128"/>
                <a:ea typeface="HGPｺﾞｼｯｸE" pitchFamily="50" charset="-128"/>
              </a:rPr>
              <a:t>とっておこう</a:t>
            </a:r>
            <a:endParaRPr kumimoji="1" lang="ja-JP" altLang="en-US" sz="160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2937" y="3068960"/>
            <a:ext cx="426270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>
                <a:latin typeface="HGPｺﾞｼｯｸE" pitchFamily="50" charset="-128"/>
                <a:ea typeface="HGPｺﾞｼｯｸE" pitchFamily="50" charset="-128"/>
              </a:rPr>
              <a:t>まちがった使いかたをしたために、</a:t>
            </a:r>
            <a:endParaRPr kumimoji="1" lang="en-US" altLang="ja-JP" sz="20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kumimoji="1" lang="ja-JP" altLang="en-US" sz="2000" smtClean="0">
                <a:latin typeface="HGPｺﾞｼｯｸE" pitchFamily="50" charset="-128"/>
                <a:ea typeface="HGPｺﾞｼｯｸE" pitchFamily="50" charset="-128"/>
              </a:rPr>
              <a:t>事故が起こっ</a:t>
            </a:r>
            <a:r>
              <a:rPr lang="ja-JP" altLang="en-US" sz="2000" smtClean="0">
                <a:latin typeface="HGPｺﾞｼｯｸE" pitchFamily="50" charset="-128"/>
                <a:ea typeface="HGPｺﾞｼｯｸE" pitchFamily="50" charset="-128"/>
              </a:rPr>
              <a:t>てしまうこともあります。</a:t>
            </a:r>
            <a:endParaRPr lang="en-US" altLang="ja-JP" sz="20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2000" smtClean="0">
                <a:latin typeface="HGPｺﾞｼｯｸE" pitchFamily="50" charset="-128"/>
                <a:ea typeface="HGPｺﾞｼｯｸE" pitchFamily="50" charset="-128"/>
              </a:rPr>
              <a:t>商品を買ったら、まず取扱い</a:t>
            </a:r>
            <a:endParaRPr lang="en-US" altLang="ja-JP" sz="20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kumimoji="1" lang="ja-JP" altLang="en-US" sz="2000" smtClean="0">
                <a:latin typeface="HGPｺﾞｼｯｸE" pitchFamily="50" charset="-128"/>
                <a:ea typeface="HGPｺﾞｼｯｸE" pitchFamily="50" charset="-128"/>
              </a:rPr>
              <a:t>説明書などを読んで、</a:t>
            </a:r>
            <a:endParaRPr kumimoji="1" lang="en-US" altLang="ja-JP" sz="20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kumimoji="1" lang="ja-JP" altLang="en-US" sz="2000" smtClean="0">
                <a:latin typeface="HGPｺﾞｼｯｸE" pitchFamily="50" charset="-128"/>
                <a:ea typeface="HGPｺﾞｼｯｸE" pitchFamily="50" charset="-128"/>
              </a:rPr>
              <a:t>正しい使いかた</a:t>
            </a:r>
            <a:r>
              <a:rPr lang="ja-JP" altLang="en-US" sz="2000" smtClean="0">
                <a:latin typeface="HGPｺﾞｼｯｸE" pitchFamily="50" charset="-128"/>
                <a:ea typeface="HGPｺﾞｼｯｸE" pitchFamily="50" charset="-128"/>
              </a:rPr>
              <a:t>や</a:t>
            </a:r>
            <a:r>
              <a:rPr kumimoji="1" lang="ja-JP" altLang="en-US" sz="2000" smtClean="0">
                <a:latin typeface="HGPｺﾞｼｯｸE" pitchFamily="50" charset="-128"/>
                <a:ea typeface="HGPｺﾞｼｯｸE" pitchFamily="50" charset="-128"/>
              </a:rPr>
              <a:t>使用上の注意をよく</a:t>
            </a:r>
            <a:endParaRPr kumimoji="1" lang="en-US" altLang="ja-JP" sz="20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kumimoji="1" lang="ja-JP" altLang="en-US" sz="2000" smtClean="0">
                <a:latin typeface="HGPｺﾞｼｯｸE" pitchFamily="50" charset="-128"/>
                <a:ea typeface="HGPｺﾞｼｯｸE" pitchFamily="50" charset="-128"/>
              </a:rPr>
              <a:t>確認してから、商品を使いましょう</a:t>
            </a:r>
            <a:endParaRPr kumimoji="1" lang="en-US" altLang="ja-JP" sz="2000" smtClean="0">
              <a:latin typeface="HGPｺﾞｼｯｸE" pitchFamily="50" charset="-128"/>
              <a:ea typeface="HGPｺﾞｼｯｸE" pitchFamily="50" charset="-128"/>
            </a:endParaRPr>
          </a:p>
          <a:p>
            <a:endParaRPr lang="en-US" altLang="ja-JP" sz="20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kumimoji="1" lang="ja-JP" altLang="en-US" sz="2000" smtClean="0">
                <a:latin typeface="HGPｺﾞｼｯｸE" pitchFamily="50" charset="-128"/>
                <a:ea typeface="HGPｺﾞｼｯｸE" pitchFamily="50" charset="-128"/>
              </a:rPr>
              <a:t>取扱説明書には、</a:t>
            </a:r>
            <a:endParaRPr kumimoji="1" lang="en-US" altLang="ja-JP" sz="20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kumimoji="1" lang="ja-JP" altLang="en-US" sz="200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「禁止」「注意」「指示」</a:t>
            </a:r>
            <a:r>
              <a:rPr kumimoji="1" lang="ja-JP" altLang="en-US" sz="2000" smtClean="0">
                <a:latin typeface="HGPｺﾞｼｯｸE" pitchFamily="50" charset="-128"/>
                <a:ea typeface="HGPｺﾞｼｯｸE" pitchFamily="50" charset="-128"/>
              </a:rPr>
              <a:t>を表す</a:t>
            </a:r>
            <a:endParaRPr kumimoji="1" lang="en-US" altLang="ja-JP" sz="20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2000" smtClean="0">
                <a:latin typeface="HGPｺﾞｼｯｸE" pitchFamily="50" charset="-128"/>
                <a:ea typeface="HGPｺﾞｼｯｸE" pitchFamily="50" charset="-128"/>
              </a:rPr>
              <a:t>マークが登場するので、</a:t>
            </a:r>
            <a:endParaRPr lang="en-US" altLang="ja-JP" sz="200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2000" smtClean="0">
                <a:latin typeface="HGPｺﾞｼｯｸE" pitchFamily="50" charset="-128"/>
                <a:ea typeface="HGPｺﾞｼｯｸE" pitchFamily="50" charset="-128"/>
              </a:rPr>
              <a:t>覚えておくとよいでしょう。</a:t>
            </a:r>
            <a:endParaRPr kumimoji="1" lang="en-US" altLang="ja-JP" sz="2000" smtClean="0">
              <a:latin typeface="HGPｺﾞｼｯｸE" pitchFamily="50" charset="-128"/>
              <a:ea typeface="HGPｺﾞｼｯｸE" pitchFamily="50" charset="-128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3585311" y="1916832"/>
            <a:ext cx="3650985" cy="3432893"/>
            <a:chOff x="5816427" y="1576449"/>
            <a:chExt cx="1923925" cy="1808999"/>
          </a:xfrm>
        </p:grpSpPr>
        <p:pic>
          <p:nvPicPr>
            <p:cNvPr id="3076" name="Picture 4" descr="C:\Users\scc12\Desktop\パワーポイント\kinshi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28184" y="1576449"/>
              <a:ext cx="1011207" cy="988455"/>
            </a:xfrm>
            <a:prstGeom prst="rect">
              <a:avLst/>
            </a:prstGeom>
            <a:noFill/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5816427" y="2492896"/>
              <a:ext cx="1923925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000" smtClean="0">
                  <a:solidFill>
                    <a:srgbClr val="FF0000"/>
                  </a:solidFill>
                  <a:latin typeface="HGPｺﾞｼｯｸE" pitchFamily="50" charset="-128"/>
                  <a:ea typeface="HGPｺﾞｼｯｸE" pitchFamily="50" charset="-128"/>
                </a:rPr>
                <a:t>一般禁止</a:t>
              </a:r>
              <a:endParaRPr kumimoji="1" lang="en-US" altLang="ja-JP" sz="200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endParaRPr>
            </a:p>
            <a:p>
              <a:pPr algn="ctr"/>
              <a:r>
                <a:rPr lang="ja-JP" altLang="en-US" sz="1600" smtClean="0">
                  <a:latin typeface="HGPｺﾞｼｯｸE" pitchFamily="50" charset="-128"/>
                  <a:ea typeface="HGPｺﾞｼｯｸE" pitchFamily="50" charset="-128"/>
                </a:rPr>
                <a:t>使うときに</a:t>
              </a:r>
              <a:endParaRPr lang="en-US" altLang="ja-JP" sz="1600" smtClean="0">
                <a:latin typeface="HGPｺﾞｼｯｸE" pitchFamily="50" charset="-128"/>
                <a:ea typeface="HGPｺﾞｼｯｸE" pitchFamily="50" charset="-128"/>
              </a:endParaRPr>
            </a:p>
            <a:p>
              <a:pPr algn="ctr"/>
              <a:r>
                <a:rPr lang="ja-JP" altLang="en-US" sz="1600" smtClean="0">
                  <a:latin typeface="HGPｺﾞｼｯｸE" pitchFamily="50" charset="-128"/>
                  <a:ea typeface="HGPｺﾞｼｯｸE" pitchFamily="50" charset="-128"/>
                </a:rPr>
                <a:t>やってはいけません</a:t>
              </a:r>
              <a:endParaRPr kumimoji="1" lang="en-US" altLang="ja-JP" sz="1600" smtClean="0">
                <a:latin typeface="HGPｺﾞｼｯｸE" pitchFamily="50" charset="-128"/>
                <a:ea typeface="HGPｺﾞｼｯｸE" pitchFamily="50" charset="-128"/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6734196" y="1916832"/>
            <a:ext cx="2662340" cy="3171515"/>
            <a:chOff x="6076916" y="3658401"/>
            <a:chExt cx="1402948" cy="1671263"/>
          </a:xfrm>
        </p:grpSpPr>
        <p:pic>
          <p:nvPicPr>
            <p:cNvPr id="3077" name="Picture 5" descr="C:\Users\scc12\Desktop\パワーポイント\mark_chuui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5089" y="3658401"/>
              <a:ext cx="1011207" cy="922727"/>
            </a:xfrm>
            <a:prstGeom prst="rect">
              <a:avLst/>
            </a:prstGeom>
            <a:noFill/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6076916" y="4437112"/>
              <a:ext cx="1402948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000" smtClean="0">
                  <a:solidFill>
                    <a:srgbClr val="FF0000"/>
                  </a:solidFill>
                  <a:latin typeface="HGPｺﾞｼｯｸE" pitchFamily="50" charset="-128"/>
                  <a:ea typeface="HGPｺﾞｼｯｸE" pitchFamily="50" charset="-128"/>
                </a:rPr>
                <a:t>一般注意</a:t>
              </a:r>
              <a:endParaRPr kumimoji="1" lang="en-US" altLang="ja-JP" sz="200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endParaRPr>
            </a:p>
            <a:p>
              <a:pPr algn="ctr"/>
              <a:r>
                <a:rPr lang="ja-JP" altLang="en-US" sz="1600" smtClean="0">
                  <a:latin typeface="HGPｺﾞｼｯｸE" pitchFamily="50" charset="-128"/>
                  <a:ea typeface="HGPｺﾞｼｯｸE" pitchFamily="50" charset="-128"/>
                </a:rPr>
                <a:t>使うときに</a:t>
              </a:r>
              <a:endParaRPr lang="en-US" altLang="ja-JP" sz="1600" smtClean="0">
                <a:latin typeface="HGPｺﾞｼｯｸE" pitchFamily="50" charset="-128"/>
                <a:ea typeface="HGPｺﾞｼｯｸE" pitchFamily="50" charset="-128"/>
              </a:endParaRPr>
            </a:p>
            <a:p>
              <a:pPr algn="ctr"/>
              <a:r>
                <a:rPr kumimoji="1" lang="ja-JP" altLang="en-US" sz="1600" smtClean="0">
                  <a:latin typeface="HGPｺﾞｼｯｸE" pitchFamily="50" charset="-128"/>
                  <a:ea typeface="HGPｺﾞｼｯｸE" pitchFamily="50" charset="-128"/>
                </a:rPr>
                <a:t>注意しましょう</a:t>
              </a:r>
              <a:endParaRPr kumimoji="1" lang="en-US" altLang="ja-JP" sz="1600" smtClean="0">
                <a:latin typeface="HGPｺﾞｼｯｸE" pitchFamily="50" charset="-128"/>
                <a:ea typeface="HGPｺﾞｼｯｸE" pitchFamily="50" charset="-128"/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5508104" y="4199909"/>
            <a:ext cx="3024336" cy="3333547"/>
            <a:chOff x="7370782" y="4149080"/>
            <a:chExt cx="1593706" cy="1756648"/>
          </a:xfrm>
        </p:grpSpPr>
        <p:pic>
          <p:nvPicPr>
            <p:cNvPr id="3075" name="Picture 3" descr="C:\Users\scc12\Desktop\パワーポイント\120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68344" y="4149080"/>
              <a:ext cx="937831" cy="936104"/>
            </a:xfrm>
            <a:prstGeom prst="rect">
              <a:avLst/>
            </a:prstGeom>
            <a:noFill/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7370782" y="5013176"/>
              <a:ext cx="1593706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000" smtClean="0">
                  <a:solidFill>
                    <a:srgbClr val="FF0000"/>
                  </a:solidFill>
                  <a:latin typeface="HGPｺﾞｼｯｸE" pitchFamily="50" charset="-128"/>
                  <a:ea typeface="HGPｺﾞｼｯｸE" pitchFamily="50" charset="-128"/>
                </a:rPr>
                <a:t>一般指示</a:t>
              </a:r>
              <a:endParaRPr kumimoji="1" lang="en-US" altLang="ja-JP" sz="200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endParaRPr>
            </a:p>
            <a:p>
              <a:pPr algn="ctr"/>
              <a:r>
                <a:rPr lang="ja-JP" altLang="en-US" sz="1600" smtClean="0">
                  <a:latin typeface="HGPｺﾞｼｯｸE" pitchFamily="50" charset="-128"/>
                  <a:ea typeface="HGPｺﾞｼｯｸE" pitchFamily="50" charset="-128"/>
                </a:rPr>
                <a:t>使うときに</a:t>
              </a:r>
              <a:endParaRPr lang="en-US" altLang="ja-JP" sz="1600" smtClean="0">
                <a:latin typeface="HGPｺﾞｼｯｸE" pitchFamily="50" charset="-128"/>
                <a:ea typeface="HGPｺﾞｼｯｸE" pitchFamily="50" charset="-128"/>
              </a:endParaRPr>
            </a:p>
            <a:p>
              <a:pPr algn="ctr"/>
              <a:r>
                <a:rPr kumimoji="1" lang="ja-JP" altLang="en-US" sz="1600" smtClean="0">
                  <a:latin typeface="HGPｺﾞｼｯｸE" pitchFamily="50" charset="-128"/>
                  <a:ea typeface="HGPｺﾞｼｯｸE" pitchFamily="50" charset="-128"/>
                </a:rPr>
                <a:t>必ず守りましょう</a:t>
              </a:r>
              <a:endParaRPr kumimoji="1" lang="en-US" altLang="ja-JP" sz="1600" smtClean="0">
                <a:latin typeface="HGPｺﾞｼｯｸE" pitchFamily="50" charset="-128"/>
                <a:ea typeface="HGPｺﾞｼｯｸE" pitchFamily="50" charset="-128"/>
              </a:endParaRP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8244408" y="6021288"/>
            <a:ext cx="1008112" cy="890099"/>
            <a:chOff x="1314540" y="2636912"/>
            <a:chExt cx="881196" cy="748089"/>
          </a:xfrm>
        </p:grpSpPr>
        <p:pic>
          <p:nvPicPr>
            <p:cNvPr id="27" name="Picture 2" descr="C:\Users\scc12\Desktop\パワーポイント\computer_mous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31640" y="2636912"/>
              <a:ext cx="713806" cy="601381"/>
            </a:xfrm>
            <a:prstGeom prst="rect">
              <a:avLst/>
            </a:prstGeom>
            <a:noFill/>
          </p:spPr>
        </p:pic>
        <p:sp>
          <p:nvSpPr>
            <p:cNvPr id="28" name="テキスト ボックス 27"/>
            <p:cNvSpPr txBox="1"/>
            <p:nvPr/>
          </p:nvSpPr>
          <p:spPr>
            <a:xfrm>
              <a:off x="1314540" y="3131085"/>
              <a:ext cx="88119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smtClean="0">
                  <a:solidFill>
                    <a:srgbClr val="FF00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クリック！</a:t>
              </a:r>
              <a:endParaRPr kumimoji="1" lang="ja-JP" altLang="en-US" sz="105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scc12\Desktop\パワーポイント\bunbougu_kokub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71400"/>
            <a:ext cx="9793088" cy="7173415"/>
          </a:xfrm>
          <a:prstGeom prst="rect">
            <a:avLst/>
          </a:prstGeom>
          <a:noFill/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57200" y="-28205"/>
            <a:ext cx="8229600" cy="1143000"/>
          </a:xfrm>
        </p:spPr>
        <p:txBody>
          <a:bodyPr/>
          <a:lstStyle/>
          <a:p>
            <a:pPr algn="l"/>
            <a:r>
              <a:rPr kumimoji="1" lang="ja-JP" altLang="en-US" smtClean="0">
                <a:solidFill>
                  <a:schemeClr val="bg1"/>
                </a:solidFill>
                <a:latin typeface="HGS創英角ﾎﾟｯﾌﾟ体" pitchFamily="50" charset="-128"/>
                <a:ea typeface="HGS創英角ﾎﾟｯﾌﾟ体" pitchFamily="50" charset="-128"/>
              </a:rPr>
              <a:t>まとめ</a:t>
            </a:r>
            <a:endParaRPr kumimoji="1" lang="ja-JP" altLang="en-US">
              <a:solidFill>
                <a:schemeClr val="bg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611560" y="54299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じょうずな買い物をするために</a:t>
            </a:r>
            <a:endParaRPr kumimoji="1" lang="ja-JP" altLang="en-US" sz="4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504" y="1959223"/>
            <a:ext cx="8905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smtClean="0">
                <a:solidFill>
                  <a:schemeClr val="bg1"/>
                </a:solidFill>
                <a:latin typeface="HGS創英角ﾎﾟｯﾌﾟ体" pitchFamily="50" charset="-128"/>
                <a:ea typeface="HGS創英角ﾎﾟｯﾌﾟ体" pitchFamily="50" charset="-128"/>
              </a:rPr>
              <a:t>① 目的を考え、情報を集めて計画的</a:t>
            </a:r>
            <a:r>
              <a:rPr lang="ja-JP" altLang="en-US" sz="2400" smtClean="0">
                <a:solidFill>
                  <a:schemeClr val="bg1"/>
                </a:solidFill>
                <a:latin typeface="HGS創英角ﾎﾟｯﾌﾟ体" pitchFamily="50" charset="-128"/>
                <a:ea typeface="HGS創英角ﾎﾟｯﾌﾟ体" pitchFamily="50" charset="-128"/>
              </a:rPr>
              <a:t>に買うようにしましょう</a:t>
            </a:r>
            <a:endParaRPr kumimoji="1" lang="ja-JP" altLang="en-US" sz="2400">
              <a:solidFill>
                <a:schemeClr val="bg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7504" y="2953107"/>
            <a:ext cx="8494633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400" smtClean="0">
                <a:solidFill>
                  <a:schemeClr val="bg1"/>
                </a:solidFill>
                <a:latin typeface="HGS創英角ﾎﾟｯﾌﾟ体" pitchFamily="50" charset="-128"/>
                <a:ea typeface="HGS創英角ﾎﾟｯﾌﾟ体" pitchFamily="50" charset="-128"/>
              </a:rPr>
              <a:t>② 商品の表示などをよく見て、見かけにまどわされずに、</a:t>
            </a:r>
            <a:endParaRPr lang="en-US" altLang="ja-JP" sz="2400" smtClean="0">
              <a:solidFill>
                <a:schemeClr val="bg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400" smtClean="0">
                <a:solidFill>
                  <a:schemeClr val="bg1"/>
                </a:solidFill>
                <a:latin typeface="HGS創英角ﾎﾟｯﾌﾟ体" pitchFamily="50" charset="-128"/>
                <a:ea typeface="HGS創英角ﾎﾟｯﾌﾟ体" pitchFamily="50" charset="-128"/>
              </a:rPr>
              <a:t>　　安全で使いやすい目的に合ったものを買うようにしよう</a:t>
            </a:r>
            <a:endParaRPr kumimoji="1" lang="ja-JP" altLang="en-US" sz="2400">
              <a:solidFill>
                <a:schemeClr val="bg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7504" y="4335487"/>
            <a:ext cx="767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>
              <a:spcBef>
                <a:spcPts val="600"/>
              </a:spcBef>
            </a:pPr>
            <a:r>
              <a:rPr lang="ja-JP" altLang="en-US" sz="2400" smtClean="0">
                <a:solidFill>
                  <a:schemeClr val="bg1"/>
                </a:solidFill>
                <a:latin typeface="HGS創英角ﾎﾟｯﾌﾟ体" pitchFamily="50" charset="-128"/>
                <a:ea typeface="HGS創英角ﾎﾟｯﾌﾟ体" pitchFamily="50" charset="-128"/>
              </a:rPr>
              <a:t>③ 本当に必要なものかどうか考えてから買いましょう</a:t>
            </a:r>
            <a:endParaRPr kumimoji="1" lang="ja-JP" altLang="en-US" sz="2400">
              <a:solidFill>
                <a:schemeClr val="bg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9218" name="Picture 2" descr="E:\パワーポイント\job_senes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638325"/>
            <a:ext cx="1324917" cy="2103043"/>
          </a:xfrm>
          <a:prstGeom prst="rect">
            <a:avLst/>
          </a:prstGeom>
          <a:noFill/>
        </p:spPr>
      </p:pic>
      <p:grpSp>
        <p:nvGrpSpPr>
          <p:cNvPr id="16" name="グループ化 15"/>
          <p:cNvGrpSpPr/>
          <p:nvPr/>
        </p:nvGrpSpPr>
        <p:grpSpPr>
          <a:xfrm>
            <a:off x="8604448" y="6499341"/>
            <a:ext cx="539552" cy="458051"/>
            <a:chOff x="1314540" y="2636912"/>
            <a:chExt cx="881196" cy="748089"/>
          </a:xfrm>
        </p:grpSpPr>
        <p:pic>
          <p:nvPicPr>
            <p:cNvPr id="17" name="Picture 2" descr="C:\Users\scc12\Desktop\パワーポイント\computer_mous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31640" y="2636912"/>
              <a:ext cx="713806" cy="601381"/>
            </a:xfrm>
            <a:prstGeom prst="rect">
              <a:avLst/>
            </a:prstGeom>
            <a:noFill/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1314540" y="3131085"/>
              <a:ext cx="88119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smtClean="0">
                  <a:solidFill>
                    <a:srgbClr val="FF00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クリック！</a:t>
              </a:r>
              <a:endParaRPr kumimoji="1" lang="ja-JP" altLang="en-US" sz="105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3079</TotalTime>
  <Words>836</Words>
  <Application>Microsoft Office PowerPoint</Application>
  <PresentationFormat>画面に合わせる (4:3)</PresentationFormat>
  <Paragraphs>237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1" baseType="lpstr">
      <vt:lpstr>HGPｺﾞｼｯｸE</vt:lpstr>
      <vt:lpstr>HGP創英角ﾎﾟｯﾌﾟ体</vt:lpstr>
      <vt:lpstr>HGS創英角ﾎﾟｯﾌﾟ体</vt:lpstr>
      <vt:lpstr>HG創英角ﾎﾟｯﾌﾟ体</vt:lpstr>
      <vt:lpstr>ＭＳ Ｐゴシック</vt:lpstr>
      <vt:lpstr>Arial</vt:lpstr>
      <vt:lpstr>Calibri</vt:lpstr>
      <vt:lpstr>Office テーマ</vt:lpstr>
      <vt:lpstr>1-4・お金の大切さを知ろう！</vt:lpstr>
      <vt:lpstr>1-5・お父さんやお母さんが働いたお金 　（お給料）はどのように使っているでしょう？</vt:lpstr>
      <vt:lpstr>2・買い物のしかた</vt:lpstr>
      <vt:lpstr>2-1・買い物をする前に、次のことを考えて 　　　　　　　　　　　　　　計画を立ててみましょう</vt:lpstr>
      <vt:lpstr>2-2・本当に必要か考えよう</vt:lpstr>
      <vt:lpstr>2-3・安全な商品を選ぶ</vt:lpstr>
      <vt:lpstr>2-4・できるだけ安全な商品を選ぶためのマーク</vt:lpstr>
      <vt:lpstr>2-5・取扱説明書を読み、正しい使い方をする</vt:lpstr>
      <vt:lpstr>まとめ</vt:lpstr>
      <vt:lpstr>3・食品の選び方</vt:lpstr>
      <vt:lpstr>3-1・食品の選び方</vt:lpstr>
      <vt:lpstr>3-2・新鮮な物を選ぼう！</vt:lpstr>
      <vt:lpstr>3-3・地元のものを選ぶと環境にやさしい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User</dc:creator>
  <cp:lastModifiedBy>石垣 清美</cp:lastModifiedBy>
  <cp:revision>432</cp:revision>
  <cp:lastPrinted>2016-03-07T10:33:46Z</cp:lastPrinted>
  <dcterms:created xsi:type="dcterms:W3CDTF">2015-11-25T01:23:56Z</dcterms:created>
  <dcterms:modified xsi:type="dcterms:W3CDTF">2017-01-16T01:10:34Z</dcterms:modified>
</cp:coreProperties>
</file>